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  <p:sldId id="276" r:id="rId22"/>
  </p:sldIdLst>
  <p:sldSz cx="9720263" cy="64801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6"/>
    <p:restoredTop sz="94595"/>
  </p:normalViewPr>
  <p:slideViewPr>
    <p:cSldViewPr>
      <p:cViewPr varScale="1">
        <p:scale>
          <a:sx n="112" d="100"/>
          <a:sy n="112" d="100"/>
        </p:scale>
        <p:origin x="192" y="2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66973983-69C2-7647-8EF8-DCF19A43F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>
            <a:extLst>
              <a:ext uri="{FF2B5EF4-FFF2-40B4-BE49-F238E27FC236}">
                <a16:creationId xmlns:a16="http://schemas.microsoft.com/office/drawing/2014/main" id="{248FFCC8-7D98-7D41-8223-32C7F822A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>
            <a:extLst>
              <a:ext uri="{FF2B5EF4-FFF2-40B4-BE49-F238E27FC236}">
                <a16:creationId xmlns:a16="http://schemas.microsoft.com/office/drawing/2014/main" id="{62C1AF1D-F0C4-BA41-966F-1556DBB3D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BB0FC15-8181-004B-8B67-EF4432EBEEF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2850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DE9D24C4-2B96-FD45-8A0D-A9D9EA1ABAC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1888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5B879177-0A46-1E4C-B1FF-D5D3FF08392F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70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826D1840-9BF6-ED4C-AAC7-EC487E81DEB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708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1B8D754D-D56E-1145-BC50-2C83C030461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708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2721C572-8834-2B42-B068-9253156E24F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DCEEC828-B505-2548-A293-84370010C5E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D9212D0D-D82D-8C48-B8B0-97F4E906B51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B804B9-91CF-1E43-B9D7-43E630029BC4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8193" name="Text Box 1">
            <a:extLst>
              <a:ext uri="{FF2B5EF4-FFF2-40B4-BE49-F238E27FC236}">
                <a16:creationId xmlns:a16="http://schemas.microsoft.com/office/drawing/2014/main" id="{4063C12A-B96A-BE41-8D83-A9F4B3651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3CBCFABB-D1F9-E243-8A57-4FA4373C1330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616CB91D-975F-E14F-9ABC-30333DE1CC2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34189F-80A3-CF40-9F62-CA75B5726A86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9217" name="Text Box 1">
            <a:extLst>
              <a:ext uri="{FF2B5EF4-FFF2-40B4-BE49-F238E27FC236}">
                <a16:creationId xmlns:a16="http://schemas.microsoft.com/office/drawing/2014/main" id="{4594A430-7A13-B44B-89D1-64FD3CDC3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9B0DBD41-8AE0-0F41-B97E-2BF8093A139B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21601FA3-485D-B34B-9616-7FBF01364B2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75CA27-4B0B-E942-8B45-7E0706C9C8F0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0241" name="Text Box 1">
            <a:extLst>
              <a:ext uri="{FF2B5EF4-FFF2-40B4-BE49-F238E27FC236}">
                <a16:creationId xmlns:a16="http://schemas.microsoft.com/office/drawing/2014/main" id="{6C84B75B-6B7F-6748-A931-1F7ACDDDC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03292E5E-24FC-804D-8B72-8075AA420BB1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F95ACE1B-2E5C-2942-B464-0227EE9771A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66BE66-C329-2147-A99C-B6249A05A397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1265" name="Text Box 1">
            <a:extLst>
              <a:ext uri="{FF2B5EF4-FFF2-40B4-BE49-F238E27FC236}">
                <a16:creationId xmlns:a16="http://schemas.microsoft.com/office/drawing/2014/main" id="{ED89360C-0903-1E43-BD4D-2CCB54764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F8FA4CBF-6CB2-7045-BC77-DD6B197383D1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EE24CD41-43CC-F841-BD24-A9B22CCECCF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D1A64F-8039-684B-A6CB-79382F6812C6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2289" name="Text Box 1">
            <a:extLst>
              <a:ext uri="{FF2B5EF4-FFF2-40B4-BE49-F238E27FC236}">
                <a16:creationId xmlns:a16="http://schemas.microsoft.com/office/drawing/2014/main" id="{955E41E8-492E-924B-A897-8A7157C21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08D868D8-D777-1047-88CD-379A66282261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EE24CD41-43CC-F841-BD24-A9B22CCECCF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D1A64F-8039-684B-A6CB-79382F6812C6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2289" name="Text Box 1">
            <a:extLst>
              <a:ext uri="{FF2B5EF4-FFF2-40B4-BE49-F238E27FC236}">
                <a16:creationId xmlns:a16="http://schemas.microsoft.com/office/drawing/2014/main" id="{955E41E8-492E-924B-A897-8A7157C21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08D868D8-D777-1047-88CD-379A66282261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211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8863" y="763588"/>
            <a:ext cx="5648325" cy="3765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DCEEC828-B505-2548-A293-84370010C5E4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951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C29C3-0C2E-2B43-8389-EBE682CD9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4438" y="1060450"/>
            <a:ext cx="7291387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3057A-C65E-774B-A4ED-4C27F821A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4438" y="3403600"/>
            <a:ext cx="7291387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89FB6-9B31-F742-A4AB-29C9B11CF56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E4413-4468-1448-AC9F-FBC242ED932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E2C92-0C6B-4B43-87DE-721ABF544F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D38146-6813-1A44-8EAE-289A761A18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38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FA0DB-FDB1-8541-81E9-664A0B428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196004-B022-9C4E-BB91-19C5FEBA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C42C5-25B5-534F-8B41-F24F98380BF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91F15-F6DD-3449-A2DD-7F393FA8463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E7DAF-0074-4E47-B2F4-09EA5257D2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29B809-957B-0E45-9BC2-93B273C36C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344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7EDE24-164C-D34D-B003-2FABF54FE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42150" y="258763"/>
            <a:ext cx="2184400" cy="5527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EB46FB-E161-DB4C-AFE0-861E82AF4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5775" y="258763"/>
            <a:ext cx="6403975" cy="5527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5E3A1-199A-A24E-B8C1-D214B843D3B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71EF-A4A0-E149-A220-25F940AF427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1D609-E0D7-E44C-AA53-B63929677E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FF76D84-EA3F-5843-9AAE-7D540970DB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672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CAA8-BDB3-6C4A-A62E-32FFFA5C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21BC5-62D9-C249-B465-4B26EE22D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8C03E-982C-FE49-8650-A4C92025AA8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ED874-39EA-104E-A149-B1DED23DC5C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6255C-0015-234D-98EC-34E20928CC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62773-B064-4147-9515-AA7BA82535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765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853EE-A0BB-4648-83A4-8F37AE44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" y="1616075"/>
            <a:ext cx="8383588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6BCA8-9449-4641-9494-20908CAFD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3575" y="4337050"/>
            <a:ext cx="8383588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C515F-07B0-144E-9CD4-4571EBBCEB2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1081D-5CD5-0541-AC31-5C79D27B59C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3ACB4-1CA6-7F4C-A0B1-B4B2884474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3261C8D-64C1-C547-9108-F4151831F0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355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2FD2F-2AF3-274C-AFA0-0D96D00F3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CE49F-9233-B443-B3E1-060E25BEEA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775" y="1516063"/>
            <a:ext cx="4294188" cy="4270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90BAE-0317-954A-A3B9-863EB842F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2363" y="1516063"/>
            <a:ext cx="4294187" cy="4270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C57A2-2A7E-0247-8C25-085D590A253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8F7A8-D262-6D47-99F5-8F7635AE856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EA979-0717-684D-978D-C5DDD1A4A3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606BDB8-8425-5241-9BEF-D58ABBC7BC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543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7A7C7-77F2-0D41-8097-E776E0B08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344488"/>
            <a:ext cx="8383588" cy="125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19421-DFF3-BC43-81F9-7BEE6D966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925" y="1589088"/>
            <a:ext cx="4111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0AB92-C49B-6C48-ADDE-A6F52470D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925" y="2366963"/>
            <a:ext cx="4111625" cy="34813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2D3EB-01F8-4E41-8F7E-9504FBA81F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21250" y="1589088"/>
            <a:ext cx="4132263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3C3395-5F36-6444-8F4B-A1F2D52F5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21250" y="2366963"/>
            <a:ext cx="4132263" cy="34813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869066-1112-594A-B7A1-B113DDEE7FE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037359-167F-9949-89CC-9C70FDE5640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73E6AF-2A39-E943-AA81-06909B1C50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DA2F964-3AB5-374B-B49E-1C87C76683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548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5E854-7841-9C47-82EA-BE4EF942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212992-7A45-A541-98C4-EA3A614C1E9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60B1DE-96F2-204A-BCF8-6459FB54142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A6543-3380-2048-8E12-2E17A2BA2E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3D32FE-878E-0B4C-A2A4-3D8BF87605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7382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DF269A-F06B-E34B-A1EF-130397289A6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675F9E-F0E8-6B4E-A6A8-C5ACADE99DE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D862D-EE80-FA41-B303-E276D50FBE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825098A-C9EA-6842-A0D6-7F670A6EFC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054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DFB53-7DFE-944B-B000-B4CB88523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79955-275F-E248-AA57-9EC337F27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FC54D-0BB1-B849-AF8C-8ACB808AD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69DED-9056-C642-A912-C70833B220E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94AE1-2D03-7E49-8D83-3F45B9B9A04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076A0-2388-8847-B3AD-75AB2D347C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C3E8070-FA48-184E-852E-3B1DE82DEF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85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A425A-C9A6-8A49-91DA-50F5F3CE8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8EC84B-FF8C-8442-9A11-E6ECD781E2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835FBB-4059-FF40-B089-47D7A1830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8E7E4-F020-CB4B-B926-E972B623804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3897C-B962-F04B-A04B-1CF30594FD8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87AB7-0954-E040-9B2A-5AE0D52391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1F7818-7C6E-2A48-ABC7-7B0D49D56F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431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8D1721FD-8C12-5146-8EAF-674157ABDD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58763"/>
            <a:ext cx="8740775" cy="107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6D63691D-23AD-D44E-9826-506A89D4A4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516063"/>
            <a:ext cx="8740775" cy="42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119597E-5069-0A48-A162-B698EE4C393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85775" y="5903913"/>
            <a:ext cx="225742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20F64DB-8874-1641-BB30-1FD828B7882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324225" y="5903913"/>
            <a:ext cx="3074988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246C42D-7717-9347-AC97-9EAB2650796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969125" y="5903913"/>
            <a:ext cx="225742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58774480-67E6-984A-BA79-B214CDEE19F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ohr_mode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hAn8xZQ-d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u2HCVn9IJ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6ABFB915-A2D6-5242-8774-9A983CED3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775" y="258763"/>
            <a:ext cx="8747125" cy="1082675"/>
          </a:xfrm>
          <a:ln/>
        </p:spPr>
        <p:txBody>
          <a:bodyPr tIns="3888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ASTR 2310: Chapter 5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857263CB-50D0-6C44-9E71-86A43820A2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5775" y="1516063"/>
            <a:ext cx="8747125" cy="5157787"/>
          </a:xfrm>
          <a:ln/>
        </p:spPr>
        <p:txBody>
          <a:bodyPr/>
          <a:lstStyle/>
          <a:p>
            <a:pPr marL="769938" indent="-663575">
              <a:buSzPct val="45000"/>
              <a:buFont typeface="Wingdings" pitchFamily="2" charset="2"/>
              <a:buChar char=""/>
              <a:tabLst>
                <a:tab pos="769938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GB" altLang="en-US" b="1" u="sng" dirty="0"/>
              <a:t>Interaction of Radiation and Matter</a:t>
            </a:r>
          </a:p>
          <a:p>
            <a:pPr marL="769938" indent="-663575">
              <a:buSzPct val="45000"/>
              <a:buFont typeface="Wingdings" pitchFamily="2" charset="2"/>
              <a:buChar char=""/>
              <a:tabLst>
                <a:tab pos="769938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GB" altLang="en-US" sz="2800" dirty="0"/>
              <a:t>Atomic Structure</a:t>
            </a:r>
          </a:p>
          <a:p>
            <a:pPr marL="769938" indent="-663575">
              <a:buSzPct val="45000"/>
              <a:buFont typeface="Wingdings" pitchFamily="2" charset="2"/>
              <a:buChar char=""/>
              <a:tabLst>
                <a:tab pos="769938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GB" altLang="en-US" sz="2800" dirty="0"/>
              <a:t>Atomic Processes</a:t>
            </a:r>
          </a:p>
          <a:p>
            <a:pPr marL="769938" indent="-663575">
              <a:buSzPct val="45000"/>
              <a:buFont typeface="Wingdings" pitchFamily="2" charset="2"/>
              <a:buChar char=""/>
              <a:tabLst>
                <a:tab pos="769938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GB" altLang="en-US" sz="2800" dirty="0"/>
              <a:t>Emission and Absorption Spectra</a:t>
            </a:r>
          </a:p>
          <a:p>
            <a:pPr marL="769938" indent="-663575">
              <a:buSzPct val="45000"/>
              <a:buFont typeface="Wingdings" pitchFamily="2" charset="2"/>
              <a:buChar char=""/>
              <a:tabLst>
                <a:tab pos="769938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GB" altLang="en-US" sz="2800" dirty="0"/>
              <a:t>Equation of Radiation Transfer</a:t>
            </a:r>
          </a:p>
          <a:p>
            <a:pPr marL="769938" indent="-663575">
              <a:buSzPct val="45000"/>
              <a:buFont typeface="Wingdings" pitchFamily="2" charset="2"/>
              <a:buChar char=""/>
              <a:tabLst>
                <a:tab pos="769938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GB" altLang="en-US" sz="2800" dirty="0"/>
              <a:t>Curve of Growth</a:t>
            </a:r>
          </a:p>
          <a:p>
            <a:pPr marL="769938" indent="-663575">
              <a:buSzPct val="45000"/>
              <a:buFont typeface="Wingdings" pitchFamily="2" charset="2"/>
              <a:buChar char=""/>
              <a:tabLst>
                <a:tab pos="769938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GB" altLang="en-US" sz="2800" dirty="0"/>
              <a:t>Local Thermodynamic Equilibrium</a:t>
            </a:r>
          </a:p>
          <a:p>
            <a:pPr marL="769938" indent="-663575">
              <a:buSzPct val="45000"/>
              <a:buFont typeface="Wingdings" pitchFamily="2" charset="2"/>
              <a:buChar char=""/>
              <a:tabLst>
                <a:tab pos="769938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GB" altLang="en-US" sz="2800" dirty="0"/>
              <a:t>Blackbody Radiation </a:t>
            </a:r>
            <a:r>
              <a:rPr lang="en-GB" altLang="en-US" sz="2800" b="1" dirty="0"/>
              <a:t>(see other slides)</a:t>
            </a:r>
          </a:p>
          <a:p>
            <a:pPr marL="769938" indent="-663575">
              <a:buSzPct val="45000"/>
              <a:buFont typeface="Wingdings" pitchFamily="2" charset="2"/>
              <a:buNone/>
              <a:tabLst>
                <a:tab pos="769938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GB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68615-16B7-9346-AC26-9CC23BF3B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alternative forms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16E57D-5298-454E-8989-98B21F945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85" y="1479550"/>
            <a:ext cx="6616417" cy="259873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1CEFC2-DF8A-6C49-8AE6-623F8576F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03745" y="1254918"/>
            <a:ext cx="351651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80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CBFBC-2FE4-8C49-AE59-E5DC7382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2" y="57173"/>
            <a:ext cx="8740775" cy="1074737"/>
          </a:xfrm>
        </p:spPr>
        <p:txBody>
          <a:bodyPr/>
          <a:lstStyle/>
          <a:p>
            <a:r>
              <a:rPr lang="en-US" sz="3600" dirty="0"/>
              <a:t>Decay rate, classical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BF5A76-E85B-9043-A452-462D23663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2283" y="1126513"/>
            <a:ext cx="4907757" cy="8900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C75C92-EFBC-384D-9A06-013E2A50B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743" y="2097087"/>
            <a:ext cx="4324835" cy="4078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7CF5C3-28ED-3243-A254-F535E9F06B99}"/>
              </a:ext>
            </a:extLst>
          </p:cNvPr>
          <p:cNvSpPr txBox="1"/>
          <p:nvPr/>
        </p:nvSpPr>
        <p:spPr>
          <a:xfrm>
            <a:off x="7310040" y="5526087"/>
            <a:ext cx="2045891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About twice the actual value!</a:t>
            </a:r>
          </a:p>
        </p:txBody>
      </p:sp>
    </p:spTree>
    <p:extLst>
      <p:ext uri="{BB962C8B-B14F-4D97-AF65-F5344CB8AC3E}">
        <p14:creationId xmlns:p14="http://schemas.microsoft.com/office/powerpoint/2010/main" val="1310662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5AE22-60B7-0E45-BEC6-91DAE8A47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34" y="516413"/>
            <a:ext cx="8740775" cy="1074737"/>
          </a:xfrm>
        </p:spPr>
        <p:txBody>
          <a:bodyPr/>
          <a:lstStyle/>
          <a:p>
            <a:r>
              <a:rPr lang="en-US" dirty="0"/>
              <a:t>Ground state stable, other levels decay to ground with f Delta </a:t>
            </a:r>
            <a:r>
              <a:rPr lang="en-US" dirty="0" err="1"/>
              <a:t>Esome</a:t>
            </a:r>
            <a:r>
              <a:rPr lang="en-US" dirty="0"/>
              <a:t> time with release of photon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36833-042B-9B4C-A476-E1A053432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35" y="2228533"/>
            <a:ext cx="8740775" cy="42703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9341B-E5E9-914C-AECC-C05C45C73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06" y="2228533"/>
            <a:ext cx="8209711" cy="309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15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8B621-829A-C547-BE8D-84B33F81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Wavelength of Bohr Model Transitions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0E4C7B-645D-4646-B4B3-EF42A8DB0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" y="1692111"/>
            <a:ext cx="8740775" cy="391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92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43F38-1B61-8442-B865-B22B60130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processes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505071-6787-8A4E-809F-0216DBD48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Photoexcitation (absorption)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Collisional excitation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541E2E-5980-E14B-A7D1-64D81B087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731" y="1969294"/>
            <a:ext cx="2550367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F5F12E-AFCB-3147-8141-DB6B533E5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731" y="3925887"/>
            <a:ext cx="4178300" cy="939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FF7B6A-58B9-EC4B-818E-2F6C0A0A6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932" y="1338897"/>
            <a:ext cx="2980898" cy="18707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30BD6E-689D-9C40-87E4-798B4214E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665" y="3386773"/>
            <a:ext cx="2758096" cy="1816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0BF767-1E7C-2543-8125-4478A48DAB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7531" y="5202873"/>
            <a:ext cx="2120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79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02E12-7029-DF44-8516-9FB2DDB64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D6033-B448-7E44-918F-0C7140619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333501"/>
            <a:ext cx="8740775" cy="4452938"/>
          </a:xfrm>
        </p:spPr>
        <p:txBody>
          <a:bodyPr/>
          <a:lstStyle/>
          <a:p>
            <a:r>
              <a:rPr lang="en-US" dirty="0"/>
              <a:t>Spontaneous Emission, stimulated emission, and collisional de-excitation: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4B91F-6BB3-DF43-830B-4C20CD147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31" y="2686115"/>
            <a:ext cx="2324100" cy="850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EFA5D5-C228-B848-A715-6EC3AEF9E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881" y="3294128"/>
            <a:ext cx="7294562" cy="2997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00008D-42BA-8242-BB99-E5DA689B7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460" y="2917002"/>
            <a:ext cx="2666730" cy="450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3F92F6-1EE7-234F-88F0-C08D0C39C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4131" y="2871752"/>
            <a:ext cx="3007739" cy="6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81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02E12-7029-DF44-8516-9FB2DDB64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D6033-B448-7E44-918F-0C7140619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333501"/>
            <a:ext cx="8740775" cy="4452938"/>
          </a:xfrm>
        </p:spPr>
        <p:txBody>
          <a:bodyPr/>
          <a:lstStyle/>
          <a:p>
            <a:r>
              <a:rPr lang="en-US" sz="2800" dirty="0"/>
              <a:t>Photoionization, Collisional Ionization, Recombination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56AC75-AEDC-C241-8D96-5A06E8C67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56" y="2170234"/>
            <a:ext cx="2755963" cy="7015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C6B452-97D1-464F-A516-D9CA2535E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750" y="2250380"/>
            <a:ext cx="3206750" cy="5404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4AC6E7-04ED-A54B-86A2-AC97321EA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819" y="2134445"/>
            <a:ext cx="2520950" cy="6563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796294-91D3-6B43-B7C5-F78613A93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12" y="2790843"/>
            <a:ext cx="4887276" cy="2928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8D3BB8-4A84-B840-AD0E-8E4C07FF5A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5659" y="3163887"/>
            <a:ext cx="4035072" cy="225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89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99C95-DE7D-EC42-922D-178E832B8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Spontaneous Emission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B5D07-98A3-C34E-BB05-50EC74CBB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Probability per second given by Einstein A coefficient, computed using quantum mechanics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3A8F7-E7D1-9841-B720-3529375F1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381" y="2719387"/>
            <a:ext cx="2349500" cy="1041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D0716C-9A8F-884F-BFD0-62613FB69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731" y="4078287"/>
            <a:ext cx="42545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90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A6C8A-1309-164B-9079-86168E14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9572B-8476-DD4F-9D00-AB4240895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4" y="1312227"/>
            <a:ext cx="8740775" cy="4270375"/>
          </a:xfrm>
        </p:spPr>
        <p:txBody>
          <a:bodyPr/>
          <a:lstStyle/>
          <a:p>
            <a:r>
              <a:rPr lang="en-US" u="sng" dirty="0"/>
              <a:t>Line broadening processes</a:t>
            </a:r>
            <a:r>
              <a:rPr lang="en-US" dirty="0"/>
              <a:t>: </a:t>
            </a:r>
          </a:p>
          <a:p>
            <a:r>
              <a:rPr lang="en-US" dirty="0"/>
              <a:t>Natural broadening (arising from </a:t>
            </a:r>
            <a:r>
              <a:rPr lang="en-US" dirty="0" err="1"/>
              <a:t>Heisenburg</a:t>
            </a:r>
            <a:r>
              <a:rPr lang="en-US" dirty="0"/>
              <a:t> Uncertainty Principle)</a:t>
            </a:r>
          </a:p>
          <a:p>
            <a:r>
              <a:rPr lang="en-US" dirty="0"/>
              <a:t>Thermal Doppler broadening</a:t>
            </a:r>
          </a:p>
          <a:p>
            <a:r>
              <a:rPr lang="en-US" dirty="0"/>
              <a:t>Turbulent or Rotational Doppler broadening</a:t>
            </a:r>
          </a:p>
          <a:p>
            <a:r>
              <a:rPr lang="en-US" dirty="0"/>
              <a:t>Pressure (collisional) broadening</a:t>
            </a:r>
          </a:p>
          <a:p>
            <a:r>
              <a:rPr lang="en-US" dirty="0"/>
              <a:t>Zeeman broadening/splitting (magnetic)</a:t>
            </a:r>
          </a:p>
        </p:txBody>
      </p:sp>
    </p:spTree>
    <p:extLst>
      <p:ext uri="{BB962C8B-B14F-4D97-AF65-F5344CB8AC3E}">
        <p14:creationId xmlns:p14="http://schemas.microsoft.com/office/powerpoint/2010/main" val="2856353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A6C8A-1309-164B-9079-86168E14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9572B-8476-DD4F-9D00-AB4240895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4" y="1312227"/>
            <a:ext cx="8740775" cy="4270375"/>
          </a:xfrm>
        </p:spPr>
        <p:txBody>
          <a:bodyPr/>
          <a:lstStyle/>
          <a:p>
            <a:r>
              <a:rPr lang="en-US" u="sng" dirty="0"/>
              <a:t>Radiative Transfer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3DF8ED-085B-9643-A009-46D4DA846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272" y="1183570"/>
            <a:ext cx="4572000" cy="25341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64212C-349F-2840-908D-6709DBAC9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5" y="1783237"/>
            <a:ext cx="1993900" cy="64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2D2126-D1DE-DF4B-A529-1F9B2878C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25" y="3220877"/>
            <a:ext cx="3987800" cy="952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BD9E0A-ADB9-1B4B-AF07-A2F770C8C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5" y="4161424"/>
            <a:ext cx="2108200" cy="622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52660E-E470-334C-AA35-79143E9610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180" y="4879336"/>
            <a:ext cx="3517900" cy="1041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43943C-58DB-1B4C-AB96-D317C78515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525" y="2342196"/>
            <a:ext cx="2717800" cy="1003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3AF5DC-0DEA-DC4D-AA8A-A5189849859C}"/>
              </a:ext>
            </a:extLst>
          </p:cNvPr>
          <p:cNvSpPr txBox="1"/>
          <p:nvPr/>
        </p:nvSpPr>
        <p:spPr>
          <a:xfrm>
            <a:off x="3977080" y="2039459"/>
            <a:ext cx="5249469" cy="344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Basic equation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Column Density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Optical Depth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Revised Equations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Mean Free Path: distance for 𝛕 to go from 0 to 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4701D8-4865-7D43-972B-80C1056163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0717" y="4313483"/>
            <a:ext cx="2875832" cy="4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50C1660C-4EFF-0E45-A7D8-B5D90BA01D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775" y="258763"/>
            <a:ext cx="8747125" cy="1082675"/>
          </a:xfrm>
          <a:ln/>
        </p:spPr>
        <p:txBody>
          <a:bodyPr tIns="3888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ASTR 2310: Chapter 5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C1DADAF6-059A-BE4C-A33B-A41406F80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5775" y="1516063"/>
            <a:ext cx="8747125" cy="4186237"/>
          </a:xfrm>
          <a:ln/>
        </p:spPr>
        <p:txBody>
          <a:bodyPr/>
          <a:lstStyle/>
          <a:p>
            <a:pPr marL="769938" indent="-663575">
              <a:buSzPct val="45000"/>
              <a:buFont typeface="Wingdings" pitchFamily="2" charset="2"/>
              <a:buChar char=""/>
              <a:tabLst>
                <a:tab pos="769938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GB" altLang="en-US" sz="2800"/>
              <a:t>Atomic Structure</a:t>
            </a:r>
          </a:p>
          <a:p>
            <a:pPr marL="1484313" lvl="1" indent="-568325">
              <a:buFont typeface="Times New Roman" panose="02020603050405020304" pitchFamily="18" charset="0"/>
              <a:buChar char="–"/>
              <a:tabLst>
                <a:tab pos="769938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GB" altLang="en-US"/>
              <a:t>Some general properties of light, E&amp;M spectrum</a:t>
            </a:r>
          </a:p>
          <a:p>
            <a:pPr marL="1484313" lvl="1" indent="-568325">
              <a:buFont typeface="Times New Roman" panose="02020603050405020304" pitchFamily="18" charset="0"/>
              <a:buChar char="–"/>
              <a:tabLst>
                <a:tab pos="769938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GB" altLang="en-US"/>
              <a:t>Bohr Model for Hydrogen</a:t>
            </a:r>
          </a:p>
          <a:p>
            <a:pPr marL="1484313" lvl="1" indent="-568325">
              <a:buFont typeface="Times New Roman" panose="02020603050405020304" pitchFamily="18" charset="0"/>
              <a:buChar char="–"/>
              <a:tabLst>
                <a:tab pos="769938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GB" altLang="en-US"/>
              <a:t>Lyman, Balmer, etc. series</a:t>
            </a:r>
          </a:p>
          <a:p>
            <a:pPr marL="769938" indent="-663575">
              <a:buSzPct val="45000"/>
              <a:buFont typeface="Wingdings" pitchFamily="2" charset="2"/>
              <a:buNone/>
              <a:tabLst>
                <a:tab pos="769938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GB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7A9EE-2EDB-0E4B-81ED-E24DF215B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8DB85-6DBC-E94C-BFF7-6EF0A063D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Curve of Growth: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429C2-946B-954B-A6C0-EBF01357F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1" y="2127113"/>
            <a:ext cx="4648200" cy="3900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EFC2FE-7642-0C41-BA37-92B38E1A6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931" y="1199831"/>
            <a:ext cx="3270000" cy="2333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4E6CC9-F014-0A4D-99C5-D2E5525B3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283" y="3533455"/>
            <a:ext cx="3081296" cy="255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29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03A1-E120-6A48-9236-731BF7E87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4D563-8EDD-5946-A3A1-9A010B801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Local </a:t>
            </a:r>
            <a:r>
              <a:rPr lang="en-US" u="sng"/>
              <a:t>Thermodynamic Equilibrium (LTE):</a:t>
            </a:r>
            <a:r>
              <a:rPr lang="en-US"/>
              <a:t>  </a:t>
            </a:r>
            <a:r>
              <a:rPr lang="en-US" dirty="0"/>
              <a:t>same temperature everywhere, same v distribution</a:t>
            </a:r>
            <a:endParaRPr lang="en-US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F331FA-8A77-3A4D-B52E-C2406268B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590" y="2479674"/>
            <a:ext cx="2095500" cy="83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62D2B7-6986-204C-B871-5873D0B87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931" y="2479674"/>
            <a:ext cx="3314700" cy="939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9B9D30-CB11-C44D-8CC2-7DB2FFE1D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590" y="3713956"/>
            <a:ext cx="2857500" cy="88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A585F9-C63C-B74E-9BA8-538459B071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5931" y="3993356"/>
            <a:ext cx="2374900" cy="33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0CC94C-1088-234E-A932-64DE108CC0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8331" y="5068887"/>
            <a:ext cx="1714500" cy="35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B7E55B-8543-AC45-9AED-3DCB54C96C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9840" y="4821238"/>
            <a:ext cx="50165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3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07D9C523-D122-6E41-A138-1A47F0F13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775" y="258763"/>
            <a:ext cx="8747125" cy="1082675"/>
          </a:xfrm>
          <a:ln/>
        </p:spPr>
        <p:txBody>
          <a:bodyPr tIns="3888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ASTR 2310: Chapter 5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F577E29F-AFDB-0B43-A7F6-4875D6949D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5775" y="1182687"/>
            <a:ext cx="8747125" cy="4519613"/>
          </a:xfrm>
          <a:ln/>
        </p:spPr>
        <p:txBody>
          <a:bodyPr/>
          <a:lstStyle/>
          <a:p>
            <a:pPr marL="769938" indent="-663575">
              <a:buSzPct val="45000"/>
              <a:buFont typeface="Wingdings" pitchFamily="2" charset="2"/>
              <a:buChar char=""/>
              <a:tabLst>
                <a:tab pos="769938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GB" altLang="en-US" sz="2800" dirty="0"/>
              <a:t>E&amp;M Spectrum:</a:t>
            </a:r>
          </a:p>
          <a:p>
            <a:pPr marL="769938" indent="-663575">
              <a:buSzPct val="45000"/>
              <a:buFont typeface="Wingdings" pitchFamily="2" charset="2"/>
              <a:buNone/>
              <a:tabLst>
                <a:tab pos="769938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GB" altLang="en-US" dirty="0"/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540BBBD9-BD93-DF4A-9A70-C671F91FA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" y="2469434"/>
            <a:ext cx="8350059" cy="379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02D95F-45DE-9B48-A41D-56FD3C845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282" y="997743"/>
            <a:ext cx="3486882" cy="24447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A4440D9D-B7DE-7E46-B64E-FD8CEC7F5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775" y="258763"/>
            <a:ext cx="8747125" cy="1082675"/>
          </a:xfrm>
          <a:ln/>
        </p:spPr>
        <p:txBody>
          <a:bodyPr tIns="3888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ASTR 2310: Chapter 5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DB54D474-CA58-C547-862C-922E3D6E6D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8763"/>
            <a:ext cx="8747125" cy="4186237"/>
          </a:xfrm>
          <a:ln/>
        </p:spPr>
        <p:txBody>
          <a:bodyPr/>
          <a:lstStyle/>
          <a:p>
            <a:pPr marL="769938" indent="-663575">
              <a:buSzPct val="45000"/>
              <a:buFont typeface="Wingdings" pitchFamily="2" charset="2"/>
              <a:buChar char=""/>
              <a:tabLst>
                <a:tab pos="769938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GB" altLang="en-US" sz="2800" dirty="0"/>
              <a:t>Bohr Model: </a:t>
            </a:r>
            <a:r>
              <a:rPr lang="en-GB" altLang="en-US" sz="2800" dirty="0">
                <a:hlinkClick r:id="rId3"/>
              </a:rPr>
              <a:t>http://en.wikipedia.org/wiki/Bohr_model</a:t>
            </a:r>
            <a:r>
              <a:rPr lang="en-GB" altLang="en-US" sz="2800" dirty="0"/>
              <a:t> </a:t>
            </a:r>
          </a:p>
          <a:p>
            <a:pPr marL="769938" indent="-663575">
              <a:buSzPct val="45000"/>
              <a:buFont typeface="Wingdings" pitchFamily="2" charset="2"/>
              <a:buNone/>
              <a:tabLst>
                <a:tab pos="769938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GB" altLang="en-US" sz="2800" dirty="0"/>
          </a:p>
          <a:p>
            <a:pPr marL="769938" indent="-663575">
              <a:buSzPct val="45000"/>
              <a:buFont typeface="Wingdings" pitchFamily="2" charset="2"/>
              <a:buNone/>
              <a:tabLst>
                <a:tab pos="769938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GB" altLang="en-US" dirty="0"/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382B2540-0522-1E4F-95F7-65C406CF7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131" y="2473325"/>
            <a:ext cx="3937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8BB44D2A-78BC-B248-B895-548D7DE6C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775" y="258763"/>
            <a:ext cx="8747125" cy="1082675"/>
          </a:xfrm>
          <a:ln/>
        </p:spPr>
        <p:txBody>
          <a:bodyPr tIns="3888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ASTR 2310: Chapter 5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E716CB32-8CA0-BD49-977E-C3C4727FE3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8763"/>
            <a:ext cx="8747125" cy="4186237"/>
          </a:xfrm>
          <a:ln/>
        </p:spPr>
        <p:txBody>
          <a:bodyPr/>
          <a:lstStyle/>
          <a:p>
            <a:pPr marL="769938" indent="-663575">
              <a:buSzPct val="45000"/>
              <a:buFont typeface="Wingdings" pitchFamily="2" charset="2"/>
              <a:buChar char=""/>
              <a:tabLst>
                <a:tab pos="769938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GB" altLang="en-US" sz="2800"/>
              <a:t>Hydrogen energy levels: </a:t>
            </a:r>
          </a:p>
          <a:p>
            <a:pPr marL="769938" indent="-663575">
              <a:buSzPct val="45000"/>
              <a:buFont typeface="Wingdings" pitchFamily="2" charset="2"/>
              <a:buNone/>
              <a:tabLst>
                <a:tab pos="769938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GB" altLang="en-US" sz="2800"/>
          </a:p>
          <a:p>
            <a:pPr marL="769938" indent="-663575">
              <a:buSzPct val="45000"/>
              <a:buFont typeface="Wingdings" pitchFamily="2" charset="2"/>
              <a:buNone/>
              <a:tabLst>
                <a:tab pos="769938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GB" altLang="en-US"/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335EE4F5-F6EC-744E-BB7E-2230B99E2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971675"/>
            <a:ext cx="7948612" cy="450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8BB44D2A-78BC-B248-B895-548D7DE6C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775" y="258763"/>
            <a:ext cx="8747125" cy="1082675"/>
          </a:xfrm>
          <a:ln/>
        </p:spPr>
        <p:txBody>
          <a:bodyPr tIns="3888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ASTR 2310: Chapter 5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E716CB32-8CA0-BD49-977E-C3C4727FE3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8763"/>
            <a:ext cx="8747125" cy="4186237"/>
          </a:xfrm>
          <a:ln/>
        </p:spPr>
        <p:txBody>
          <a:bodyPr/>
          <a:lstStyle/>
          <a:p>
            <a:pPr marL="769938" indent="-663575">
              <a:buSzPct val="45000"/>
              <a:buFont typeface="Wingdings" pitchFamily="2" charset="2"/>
              <a:buChar char=""/>
              <a:tabLst>
                <a:tab pos="769938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GB" altLang="en-US" sz="2800" dirty="0"/>
              <a:t>Helpful videos: </a:t>
            </a:r>
          </a:p>
          <a:p>
            <a:pPr marL="769938" indent="-663575">
              <a:buSzPct val="45000"/>
              <a:buFont typeface="Wingdings" pitchFamily="2" charset="2"/>
              <a:buChar char=""/>
              <a:tabLst>
                <a:tab pos="769938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GB" altLang="en-US" sz="2800" dirty="0">
                <a:hlinkClick r:id="rId3"/>
              </a:rPr>
              <a:t>The Bohr Atom</a:t>
            </a:r>
            <a:r>
              <a:rPr lang="en-GB" altLang="en-US" sz="2800" dirty="0"/>
              <a:t> (6 minutes)</a:t>
            </a:r>
          </a:p>
          <a:p>
            <a:pPr marL="769938" indent="-663575">
              <a:buSzPct val="45000"/>
              <a:buFont typeface="Wingdings" pitchFamily="2" charset="2"/>
              <a:buChar char=""/>
              <a:tabLst>
                <a:tab pos="769938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GB" altLang="en-US" sz="2800" dirty="0">
                <a:hlinkClick r:id="rId4"/>
              </a:rPr>
              <a:t>Bohr Model of Hydrogen Atom</a:t>
            </a:r>
            <a:r>
              <a:rPr lang="en-GB" altLang="en-US" sz="2800" dirty="0"/>
              <a:t> (5 minutes)</a:t>
            </a:r>
          </a:p>
          <a:p>
            <a:pPr marL="769938" indent="-663575">
              <a:buSzPct val="45000"/>
              <a:buFont typeface="Wingdings" pitchFamily="2" charset="2"/>
              <a:buChar char=""/>
              <a:tabLst>
                <a:tab pos="769938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r>
              <a:rPr lang="en-GB" altLang="en-US" sz="2800" dirty="0"/>
              <a:t>The Bohr model is imperfect, need full-blown quantum mechanics!  But convenient and useful.</a:t>
            </a:r>
          </a:p>
          <a:p>
            <a:pPr marL="769938" indent="-663575">
              <a:buSzPct val="45000"/>
              <a:buFont typeface="Wingdings" pitchFamily="2" charset="2"/>
              <a:buNone/>
              <a:tabLst>
                <a:tab pos="769938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GB" altLang="en-US" sz="2800" dirty="0"/>
          </a:p>
          <a:p>
            <a:pPr marL="769938" indent="-663575">
              <a:buSzPct val="45000"/>
              <a:buFont typeface="Wingdings" pitchFamily="2" charset="2"/>
              <a:buNone/>
              <a:tabLst>
                <a:tab pos="769938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  <a:tab pos="9569450" algn="l"/>
              </a:tabLst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491325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9C34-364C-0944-AD04-577B463D0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Relevant Bohr Model Equations</a:t>
            </a:r>
            <a:br>
              <a:rPr lang="en-US" sz="2800" dirty="0"/>
            </a:br>
            <a:r>
              <a:rPr lang="en-US" sz="2800" dirty="0"/>
              <a:t>Central electrical force = ma of orbiting electrons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36123F-BEDD-2540-B534-B5E61BAF0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3783" y="1516063"/>
            <a:ext cx="5984759" cy="427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29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9C34-364C-0944-AD04-577B463D0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Bohr Model: Electron Orbits Quantized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3837BAB-988F-6340-A5B4-5F6ECD10F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4737" y="1182687"/>
            <a:ext cx="6069594" cy="509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3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7FFD8-EA4E-B849-840E-E22AACAB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Bohr Orbital Energies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1F97C-9264-EF4A-B319-6630AEDF3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C7F741-DF29-CE44-A5C1-91068C59F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581" y="1510030"/>
            <a:ext cx="3304682" cy="2864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E501A2-7771-C240-9EF5-A25B2D51C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" y="1516063"/>
            <a:ext cx="5949268" cy="355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46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41838</TotalTime>
  <Words>334</Words>
  <Application>Microsoft Macintosh PowerPoint</Application>
  <PresentationFormat>Custom</PresentationFormat>
  <Paragraphs>77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 Unicode MS</vt:lpstr>
      <vt:lpstr>Arial</vt:lpstr>
      <vt:lpstr>Times New Roman</vt:lpstr>
      <vt:lpstr>Wingdings</vt:lpstr>
      <vt:lpstr>Office Theme</vt:lpstr>
      <vt:lpstr>ASTR 2310: Chapter 5</vt:lpstr>
      <vt:lpstr>ASTR 2310: Chapter 5</vt:lpstr>
      <vt:lpstr>ASTR 2310: Chapter 5</vt:lpstr>
      <vt:lpstr>ASTR 2310: Chapter 5</vt:lpstr>
      <vt:lpstr>ASTR 2310: Chapter 5</vt:lpstr>
      <vt:lpstr>ASTR 2310: Chapter 5</vt:lpstr>
      <vt:lpstr>Relevant Bohr Model Equations Central electrical force = ma of orbiting electrons</vt:lpstr>
      <vt:lpstr>Bohr Model: Electron Orbits Quantized</vt:lpstr>
      <vt:lpstr>Bohr Orbital Energies</vt:lpstr>
      <vt:lpstr>Useful alternative forms</vt:lpstr>
      <vt:lpstr>Decay rate, classical</vt:lpstr>
      <vt:lpstr>Ground state stable, other levels decay to ground with f Delta Esome time with release of photon</vt:lpstr>
      <vt:lpstr>Wavelength of Bohr Model Transitions</vt:lpstr>
      <vt:lpstr>Atomic processes</vt:lpstr>
      <vt:lpstr>Atomic Processes</vt:lpstr>
      <vt:lpstr>Atomic Processes</vt:lpstr>
      <vt:lpstr>More on Spontaneous Emission</vt:lpstr>
      <vt:lpstr>Other topics</vt:lpstr>
      <vt:lpstr>Other topics</vt:lpstr>
      <vt:lpstr>Other Topics</vt:lpstr>
      <vt:lpstr>Other topics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 2310: Chapter 5</dc:title>
  <dc:creator>Michael Brotherton</dc:creator>
  <cp:lastModifiedBy>Michael S. Brotherton</cp:lastModifiedBy>
  <cp:revision>34</cp:revision>
  <cp:lastPrinted>1601-01-01T00:00:00Z</cp:lastPrinted>
  <dcterms:created xsi:type="dcterms:W3CDTF">1601-01-01T00:00:00Z</dcterms:created>
  <dcterms:modified xsi:type="dcterms:W3CDTF">2022-03-10T08:54:56Z</dcterms:modified>
</cp:coreProperties>
</file>