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363" r:id="rId4"/>
    <p:sldId id="364" r:id="rId5"/>
    <p:sldId id="365" r:id="rId6"/>
    <p:sldId id="459" r:id="rId7"/>
    <p:sldId id="372" r:id="rId8"/>
    <p:sldId id="373" r:id="rId9"/>
    <p:sldId id="374" r:id="rId10"/>
    <p:sldId id="375" r:id="rId11"/>
    <p:sldId id="377" r:id="rId12"/>
    <p:sldId id="343" r:id="rId13"/>
    <p:sldId id="344" r:id="rId14"/>
    <p:sldId id="357" r:id="rId15"/>
    <p:sldId id="451" r:id="rId16"/>
    <p:sldId id="366" r:id="rId17"/>
    <p:sldId id="345" r:id="rId18"/>
    <p:sldId id="348" r:id="rId19"/>
    <p:sldId id="349" r:id="rId20"/>
    <p:sldId id="456" r:id="rId21"/>
    <p:sldId id="378" r:id="rId22"/>
    <p:sldId id="376" r:id="rId23"/>
    <p:sldId id="379" r:id="rId24"/>
    <p:sldId id="645" r:id="rId25"/>
    <p:sldId id="453" r:id="rId26"/>
    <p:sldId id="452" r:id="rId27"/>
    <p:sldId id="454" r:id="rId28"/>
    <p:sldId id="455" r:id="rId29"/>
    <p:sldId id="643" r:id="rId30"/>
    <p:sldId id="642" r:id="rId31"/>
    <p:sldId id="263" r:id="rId32"/>
    <p:sldId id="265" r:id="rId33"/>
    <p:sldId id="458" r:id="rId34"/>
    <p:sldId id="429" r:id="rId35"/>
    <p:sldId id="266" r:id="rId36"/>
    <p:sldId id="367" r:id="rId37"/>
    <p:sldId id="369" r:id="rId38"/>
    <p:sldId id="353" r:id="rId39"/>
    <p:sldId id="464" r:id="rId40"/>
    <p:sldId id="462" r:id="rId41"/>
    <p:sldId id="644" r:id="rId42"/>
    <p:sldId id="46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08"/>
    <p:restoredTop sz="94643"/>
  </p:normalViewPr>
  <p:slideViewPr>
    <p:cSldViewPr snapToGrid="0" snapToObjects="1">
      <p:cViewPr varScale="1">
        <p:scale>
          <a:sx n="91" d="100"/>
          <a:sy n="91" d="100"/>
        </p:scale>
        <p:origin x="224" y="7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2E0CF-981D-D94E-AC76-20DA332E29C8}" type="datetimeFigureOut">
              <a:rPr lang="en-US" smtClean="0"/>
              <a:t>4/11/21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9F0F6-C826-584F-B656-BAE1C0A06F79}" type="slidenum">
              <a:rPr lang="en-US" smtClean="0"/>
              <a:t>‹#›</a:t>
            </a:fld>
            <a:endParaRPr lang="en-US"/>
          </a:p>
        </p:txBody>
      </p:sp>
    </p:spTree>
    <p:extLst>
      <p:ext uri="{BB962C8B-B14F-4D97-AF65-F5344CB8AC3E}">
        <p14:creationId xmlns:p14="http://schemas.microsoft.com/office/powerpoint/2010/main" val="51163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962928-4B67-F641-AF67-C81281AA8F90}"/>
              </a:ext>
            </a:extLst>
          </p:cNvPr>
          <p:cNvSpPr>
            <a:spLocks noGrp="1" noChangeArrowheads="1"/>
          </p:cNvSpPr>
          <p:nvPr>
            <p:ph type="sldNum" sz="quarter" idx="5"/>
          </p:nvPr>
        </p:nvSpPr>
        <p:spPr>
          <a:ln/>
        </p:spPr>
        <p:txBody>
          <a:bodyPr/>
          <a:lstStyle/>
          <a:p>
            <a:fld id="{B9F2054A-08CC-A64A-8B80-0E2E4AC29AEE}" type="slidenum">
              <a:rPr lang="en-US" altLang="en-US"/>
              <a:pPr/>
              <a:t>11</a:t>
            </a:fld>
            <a:endParaRPr lang="en-US" altLang="en-US"/>
          </a:p>
        </p:txBody>
      </p:sp>
      <p:sp>
        <p:nvSpPr>
          <p:cNvPr id="369666" name="Rectangle 2">
            <a:extLst>
              <a:ext uri="{FF2B5EF4-FFF2-40B4-BE49-F238E27FC236}">
                <a16:creationId xmlns:a16="http://schemas.microsoft.com/office/drawing/2014/main" id="{9F70765F-2980-7744-A6ED-FB0F9863311C}"/>
              </a:ext>
            </a:extLst>
          </p:cNvPr>
          <p:cNvSpPr>
            <a:spLocks noGrp="1" noRot="1" noChangeAspect="1" noChangeArrowheads="1" noTextEdit="1"/>
          </p:cNvSpPr>
          <p:nvPr>
            <p:ph type="sldImg"/>
          </p:nvPr>
        </p:nvSpPr>
        <p:spPr>
          <a:ln/>
        </p:spPr>
      </p:sp>
      <p:sp>
        <p:nvSpPr>
          <p:cNvPr id="369667" name="Rectangle 3">
            <a:extLst>
              <a:ext uri="{FF2B5EF4-FFF2-40B4-BE49-F238E27FC236}">
                <a16:creationId xmlns:a16="http://schemas.microsoft.com/office/drawing/2014/main" id="{05997486-4B78-4144-9AC3-F02FF5EBE0C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176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31</a:t>
            </a:fld>
            <a:endParaRPr lang="en-US" sz="1200"/>
          </a:p>
        </p:txBody>
      </p:sp>
    </p:spTree>
    <p:extLst>
      <p:ext uri="{BB962C8B-B14F-4D97-AF65-F5344CB8AC3E}">
        <p14:creationId xmlns:p14="http://schemas.microsoft.com/office/powerpoint/2010/main" val="312807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32</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768182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0FB5B7-05DB-934F-AF56-0C04AF790E6A}" type="slidenum">
              <a:rPr lang="en-US"/>
              <a:pPr>
                <a:defRPr/>
              </a:pPr>
              <a:t>35</a:t>
            </a:fld>
            <a:endParaRPr lang="en-US"/>
          </a:p>
        </p:txBody>
      </p:sp>
      <p:sp>
        <p:nvSpPr>
          <p:cNvPr id="416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677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598983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36</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788737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37</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600395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70D18E05-E756-4245-8545-32D6EAD2A4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612FB9A-F64B-4742-89C7-37C7A9675D8F}" type="slidenum">
              <a:rPr lang="en-US" altLang="en-US" sz="1200"/>
              <a:pPr eaLnBrk="1" hangingPunct="1"/>
              <a:t>38</a:t>
            </a:fld>
            <a:endParaRPr lang="en-US" altLang="en-US" sz="1200"/>
          </a:p>
        </p:txBody>
      </p:sp>
      <p:sp>
        <p:nvSpPr>
          <p:cNvPr id="68610" name="Rectangle 2">
            <a:extLst>
              <a:ext uri="{FF2B5EF4-FFF2-40B4-BE49-F238E27FC236}">
                <a16:creationId xmlns:a16="http://schemas.microsoft.com/office/drawing/2014/main" id="{7A220589-683F-A042-A5BE-7360A02F9AE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BB001F3E-7E97-C942-BFE4-E1F8F35164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35115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A88C8E41-6A92-714A-B103-907962FCF7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44DA20D-7B15-DC4E-AF5F-2DC80340BF10}" type="slidenum">
              <a:rPr lang="en-US" altLang="en-US" sz="1200"/>
              <a:pPr eaLnBrk="1" hangingPunct="1"/>
              <a:t>39</a:t>
            </a:fld>
            <a:endParaRPr lang="en-US" altLang="en-US" sz="1200"/>
          </a:p>
        </p:txBody>
      </p:sp>
      <p:sp>
        <p:nvSpPr>
          <p:cNvPr id="70658" name="Rectangle 2">
            <a:extLst>
              <a:ext uri="{FF2B5EF4-FFF2-40B4-BE49-F238E27FC236}">
                <a16:creationId xmlns:a16="http://schemas.microsoft.com/office/drawing/2014/main" id="{F8265362-2AF4-3841-AA48-7523936170A6}"/>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766B7421-0502-CB43-9101-6D7D2651C5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2747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6432FE-E3DC-BC49-BFAF-8F5730450EAF}"/>
              </a:ext>
            </a:extLst>
          </p:cNvPr>
          <p:cNvSpPr>
            <a:spLocks noGrp="1" noChangeArrowheads="1"/>
          </p:cNvSpPr>
          <p:nvPr>
            <p:ph type="sldNum" sz="quarter" idx="5"/>
          </p:nvPr>
        </p:nvSpPr>
        <p:spPr>
          <a:ln/>
        </p:spPr>
        <p:txBody>
          <a:bodyPr/>
          <a:lstStyle/>
          <a:p>
            <a:fld id="{0D64E42A-0BBD-3A46-8852-5563389BE845}" type="slidenum">
              <a:rPr lang="en-US" altLang="en-US"/>
              <a:pPr/>
              <a:t>12</a:t>
            </a:fld>
            <a:endParaRPr lang="en-US" altLang="en-US"/>
          </a:p>
        </p:txBody>
      </p:sp>
      <p:sp>
        <p:nvSpPr>
          <p:cNvPr id="375810" name="Rectangle 2">
            <a:extLst>
              <a:ext uri="{FF2B5EF4-FFF2-40B4-BE49-F238E27FC236}">
                <a16:creationId xmlns:a16="http://schemas.microsoft.com/office/drawing/2014/main" id="{17527F99-FFE9-034B-B4C1-CF445DCB23AB}"/>
              </a:ext>
            </a:extLst>
          </p:cNvPr>
          <p:cNvSpPr>
            <a:spLocks noGrp="1" noRot="1" noChangeAspect="1" noChangeArrowheads="1" noTextEdit="1"/>
          </p:cNvSpPr>
          <p:nvPr>
            <p:ph type="sldImg"/>
          </p:nvPr>
        </p:nvSpPr>
        <p:spPr>
          <a:ln/>
        </p:spPr>
      </p:sp>
      <p:sp>
        <p:nvSpPr>
          <p:cNvPr id="375811" name="Rectangle 3">
            <a:extLst>
              <a:ext uri="{FF2B5EF4-FFF2-40B4-BE49-F238E27FC236}">
                <a16:creationId xmlns:a16="http://schemas.microsoft.com/office/drawing/2014/main" id="{BEF68BB5-CD0F-FC40-972B-1D6DB016641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7495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FFA6B2-260B-104B-9D76-EAAF0B8F1654}"/>
              </a:ext>
            </a:extLst>
          </p:cNvPr>
          <p:cNvSpPr>
            <a:spLocks noGrp="1" noChangeArrowheads="1"/>
          </p:cNvSpPr>
          <p:nvPr>
            <p:ph type="sldNum" sz="quarter" idx="5"/>
          </p:nvPr>
        </p:nvSpPr>
        <p:spPr>
          <a:ln/>
        </p:spPr>
        <p:txBody>
          <a:bodyPr/>
          <a:lstStyle/>
          <a:p>
            <a:fld id="{A5068EFB-F428-CF47-87C1-333C40C3E2FA}" type="slidenum">
              <a:rPr lang="en-US" altLang="en-US"/>
              <a:pPr/>
              <a:t>13</a:t>
            </a:fld>
            <a:endParaRPr lang="en-US" altLang="en-US"/>
          </a:p>
        </p:txBody>
      </p:sp>
      <p:sp>
        <p:nvSpPr>
          <p:cNvPr id="376834" name="Rectangle 2">
            <a:extLst>
              <a:ext uri="{FF2B5EF4-FFF2-40B4-BE49-F238E27FC236}">
                <a16:creationId xmlns:a16="http://schemas.microsoft.com/office/drawing/2014/main" id="{3F0C7D95-83D3-B844-B30A-1A31EF55759A}"/>
              </a:ext>
            </a:extLst>
          </p:cNvPr>
          <p:cNvSpPr>
            <a:spLocks noGrp="1" noRot="1" noChangeAspect="1" noChangeArrowheads="1" noTextEdit="1"/>
          </p:cNvSpPr>
          <p:nvPr>
            <p:ph type="sldImg"/>
          </p:nvPr>
        </p:nvSpPr>
        <p:spPr>
          <a:ln/>
        </p:spPr>
      </p:sp>
      <p:sp>
        <p:nvSpPr>
          <p:cNvPr id="376835" name="Rectangle 3">
            <a:extLst>
              <a:ext uri="{FF2B5EF4-FFF2-40B4-BE49-F238E27FC236}">
                <a16:creationId xmlns:a16="http://schemas.microsoft.com/office/drawing/2014/main" id="{E351986F-E378-AF4F-A67B-D0EA7ED5775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1609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7D10C6-E8D2-0A47-BE51-2ED9E463728E}"/>
              </a:ext>
            </a:extLst>
          </p:cNvPr>
          <p:cNvSpPr>
            <a:spLocks noGrp="1" noChangeArrowheads="1"/>
          </p:cNvSpPr>
          <p:nvPr>
            <p:ph type="sldNum" sz="quarter" idx="5"/>
          </p:nvPr>
        </p:nvSpPr>
        <p:spPr>
          <a:ln/>
        </p:spPr>
        <p:txBody>
          <a:bodyPr/>
          <a:lstStyle/>
          <a:p>
            <a:fld id="{C2E0345E-C2F5-CE41-B7D4-A328C38BA436}" type="slidenum">
              <a:rPr lang="en-US" altLang="en-US"/>
              <a:pPr/>
              <a:t>14</a:t>
            </a:fld>
            <a:endParaRPr lang="en-US" altLang="en-US"/>
          </a:p>
        </p:txBody>
      </p:sp>
      <p:sp>
        <p:nvSpPr>
          <p:cNvPr id="381954" name="Rectangle 2">
            <a:extLst>
              <a:ext uri="{FF2B5EF4-FFF2-40B4-BE49-F238E27FC236}">
                <a16:creationId xmlns:a16="http://schemas.microsoft.com/office/drawing/2014/main" id="{A5799B74-E6A6-BA4E-BA5F-62C8104E31F5}"/>
              </a:ext>
            </a:extLst>
          </p:cNvPr>
          <p:cNvSpPr>
            <a:spLocks noGrp="1" noRot="1" noChangeAspect="1" noChangeArrowheads="1" noTextEdit="1"/>
          </p:cNvSpPr>
          <p:nvPr>
            <p:ph type="sldImg"/>
          </p:nvPr>
        </p:nvSpPr>
        <p:spPr>
          <a:ln/>
        </p:spPr>
      </p:sp>
      <p:sp>
        <p:nvSpPr>
          <p:cNvPr id="381955" name="Rectangle 3">
            <a:extLst>
              <a:ext uri="{FF2B5EF4-FFF2-40B4-BE49-F238E27FC236}">
                <a16:creationId xmlns:a16="http://schemas.microsoft.com/office/drawing/2014/main" id="{2195FDAD-B261-E349-B9DF-EB7B6DDD290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6832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0D5000-37B1-394A-957A-EAADC3128F43}"/>
              </a:ext>
            </a:extLst>
          </p:cNvPr>
          <p:cNvSpPr>
            <a:spLocks noGrp="1" noChangeArrowheads="1"/>
          </p:cNvSpPr>
          <p:nvPr>
            <p:ph type="sldNum" sz="quarter" idx="5"/>
          </p:nvPr>
        </p:nvSpPr>
        <p:spPr>
          <a:ln/>
        </p:spPr>
        <p:txBody>
          <a:bodyPr/>
          <a:lstStyle/>
          <a:p>
            <a:fld id="{586F5B32-6B6C-1F40-A995-B6473AA7F0B6}" type="slidenum">
              <a:rPr lang="en-US" altLang="en-US"/>
              <a:pPr/>
              <a:t>15</a:t>
            </a:fld>
            <a:endParaRPr lang="en-US" altLang="en-US"/>
          </a:p>
        </p:txBody>
      </p:sp>
      <p:sp>
        <p:nvSpPr>
          <p:cNvPr id="435202" name="Rectangle 2">
            <a:extLst>
              <a:ext uri="{FF2B5EF4-FFF2-40B4-BE49-F238E27FC236}">
                <a16:creationId xmlns:a16="http://schemas.microsoft.com/office/drawing/2014/main" id="{8195BB41-2BCA-CC47-8DB5-AAEB4D3BB312}"/>
              </a:ext>
            </a:extLst>
          </p:cNvPr>
          <p:cNvSpPr>
            <a:spLocks noGrp="1" noRot="1" noChangeAspect="1" noChangeArrowheads="1" noTextEdit="1"/>
          </p:cNvSpPr>
          <p:nvPr>
            <p:ph type="sldImg"/>
          </p:nvPr>
        </p:nvSpPr>
        <p:spPr>
          <a:ln/>
        </p:spPr>
      </p:sp>
      <p:sp>
        <p:nvSpPr>
          <p:cNvPr id="435203" name="Rectangle 3">
            <a:extLst>
              <a:ext uri="{FF2B5EF4-FFF2-40B4-BE49-F238E27FC236}">
                <a16:creationId xmlns:a16="http://schemas.microsoft.com/office/drawing/2014/main" id="{003C2CDC-F4A4-E24E-8167-8EAEE5CC4D7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2164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8B8BEE-C09A-634E-B265-7253659E5F46}"/>
              </a:ext>
            </a:extLst>
          </p:cNvPr>
          <p:cNvSpPr>
            <a:spLocks noGrp="1" noChangeArrowheads="1"/>
          </p:cNvSpPr>
          <p:nvPr>
            <p:ph type="sldNum" sz="quarter" idx="5"/>
          </p:nvPr>
        </p:nvSpPr>
        <p:spPr>
          <a:ln/>
        </p:spPr>
        <p:txBody>
          <a:bodyPr/>
          <a:lstStyle/>
          <a:p>
            <a:fld id="{9671AE89-B914-804B-8176-47BE6C972267}" type="slidenum">
              <a:rPr lang="en-US" altLang="en-US"/>
              <a:pPr/>
              <a:t>16</a:t>
            </a:fld>
            <a:endParaRPr lang="en-US" altLang="en-US"/>
          </a:p>
        </p:txBody>
      </p:sp>
      <p:sp>
        <p:nvSpPr>
          <p:cNvPr id="397314" name="Rectangle 2">
            <a:extLst>
              <a:ext uri="{FF2B5EF4-FFF2-40B4-BE49-F238E27FC236}">
                <a16:creationId xmlns:a16="http://schemas.microsoft.com/office/drawing/2014/main" id="{BE1088D2-918E-6E44-9B6A-609379A1CD34}"/>
              </a:ext>
            </a:extLst>
          </p:cNvPr>
          <p:cNvSpPr>
            <a:spLocks noGrp="1" noRot="1" noChangeAspect="1" noChangeArrowheads="1" noTextEdit="1"/>
          </p:cNvSpPr>
          <p:nvPr>
            <p:ph type="sldImg"/>
          </p:nvPr>
        </p:nvSpPr>
        <p:spPr>
          <a:ln/>
        </p:spPr>
      </p:sp>
      <p:sp>
        <p:nvSpPr>
          <p:cNvPr id="397315" name="Rectangle 3">
            <a:extLst>
              <a:ext uri="{FF2B5EF4-FFF2-40B4-BE49-F238E27FC236}">
                <a16:creationId xmlns:a16="http://schemas.microsoft.com/office/drawing/2014/main" id="{3992F306-6EA4-304D-8103-8ED1D78BDD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2450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A92010-6D26-624E-9D5D-CBAE0103C175}"/>
              </a:ext>
            </a:extLst>
          </p:cNvPr>
          <p:cNvSpPr>
            <a:spLocks noGrp="1" noChangeArrowheads="1"/>
          </p:cNvSpPr>
          <p:nvPr>
            <p:ph type="sldNum" sz="quarter" idx="5"/>
          </p:nvPr>
        </p:nvSpPr>
        <p:spPr>
          <a:ln/>
        </p:spPr>
        <p:txBody>
          <a:bodyPr/>
          <a:lstStyle/>
          <a:p>
            <a:fld id="{3D8DA263-E514-3141-B474-6259D4286B26}" type="slidenum">
              <a:rPr lang="en-US" altLang="en-US"/>
              <a:pPr/>
              <a:t>17</a:t>
            </a:fld>
            <a:endParaRPr lang="en-US" altLang="en-US"/>
          </a:p>
        </p:txBody>
      </p:sp>
      <p:sp>
        <p:nvSpPr>
          <p:cNvPr id="377858" name="Rectangle 2">
            <a:extLst>
              <a:ext uri="{FF2B5EF4-FFF2-40B4-BE49-F238E27FC236}">
                <a16:creationId xmlns:a16="http://schemas.microsoft.com/office/drawing/2014/main" id="{7534D91B-8634-834D-9650-19740D484E6B}"/>
              </a:ext>
            </a:extLst>
          </p:cNvPr>
          <p:cNvSpPr>
            <a:spLocks noGrp="1" noRot="1" noChangeAspect="1" noChangeArrowheads="1" noTextEdit="1"/>
          </p:cNvSpPr>
          <p:nvPr>
            <p:ph type="sldImg"/>
          </p:nvPr>
        </p:nvSpPr>
        <p:spPr>
          <a:ln/>
        </p:spPr>
      </p:sp>
      <p:sp>
        <p:nvSpPr>
          <p:cNvPr id="377859" name="Rectangle 3">
            <a:extLst>
              <a:ext uri="{FF2B5EF4-FFF2-40B4-BE49-F238E27FC236}">
                <a16:creationId xmlns:a16="http://schemas.microsoft.com/office/drawing/2014/main" id="{C6985966-3B88-ED49-BC47-1F8BE047F76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69134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48E07C39-8D7B-2D4C-828B-F70A8EFECD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54B0B8E-5E63-DB4F-8282-2E4FF3D3897D}" type="slidenum">
              <a:rPr lang="en-US" altLang="en-US" sz="1200"/>
              <a:pPr eaLnBrk="1" hangingPunct="1"/>
              <a:t>18</a:t>
            </a:fld>
            <a:endParaRPr lang="en-US" altLang="en-US" sz="1200"/>
          </a:p>
        </p:txBody>
      </p:sp>
      <p:sp>
        <p:nvSpPr>
          <p:cNvPr id="58370" name="Rectangle 2">
            <a:extLst>
              <a:ext uri="{FF2B5EF4-FFF2-40B4-BE49-F238E27FC236}">
                <a16:creationId xmlns:a16="http://schemas.microsoft.com/office/drawing/2014/main" id="{D4F8B7B4-17F5-674F-B1EC-4A8351BBD3DD}"/>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EB293EE9-22EB-D04C-A33B-C9F1BA0A91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18436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FB54C601-D1AA-0D41-A98F-E4C577D89D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CF7A1E-F36B-3449-B075-681C1BD20381}" type="slidenum">
              <a:rPr lang="en-US" altLang="en-US" sz="1200"/>
              <a:pPr eaLnBrk="1" hangingPunct="1"/>
              <a:t>19</a:t>
            </a:fld>
            <a:endParaRPr lang="en-US" altLang="en-US" sz="1200"/>
          </a:p>
        </p:txBody>
      </p:sp>
      <p:sp>
        <p:nvSpPr>
          <p:cNvPr id="60418" name="Rectangle 2">
            <a:extLst>
              <a:ext uri="{FF2B5EF4-FFF2-40B4-BE49-F238E27FC236}">
                <a16:creationId xmlns:a16="http://schemas.microsoft.com/office/drawing/2014/main" id="{E3D7E9B0-3D0E-6B46-AB93-F6E27353B523}"/>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C86FEC05-8BDD-E24A-B1CC-3BBD35AD2E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5792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0C38-1A25-724A-A53E-80629D2220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817B7B-2815-7A4C-BE17-D686F5B04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90231-733C-044A-BF6C-D3EB9B05DCA5}"/>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5" name="Footer Placeholder 4">
            <a:extLst>
              <a:ext uri="{FF2B5EF4-FFF2-40B4-BE49-F238E27FC236}">
                <a16:creationId xmlns:a16="http://schemas.microsoft.com/office/drawing/2014/main" id="{0C3D78B6-972D-A147-84C9-574653131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3E6B2-F7C3-7E46-8AE7-BDAD36F5FE0B}"/>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01890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1908-426C-6446-8100-0BA337A2EB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09888-B9D5-774F-B599-E9B0E48076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4F4E7-78E2-9349-8EC4-D6E4C6512C36}"/>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5" name="Footer Placeholder 4">
            <a:extLst>
              <a:ext uri="{FF2B5EF4-FFF2-40B4-BE49-F238E27FC236}">
                <a16:creationId xmlns:a16="http://schemas.microsoft.com/office/drawing/2014/main" id="{0862D3FF-75F1-D84F-9586-5BD0AA811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29B4A-3FA0-B04F-9BA9-6836F19859A5}"/>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18652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472A4-6DF6-0840-8740-3ECF010BE7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41A63-5490-A841-8B21-D3AE983E2F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A0E7B-16A9-F94F-85C2-4412DA40CC4F}"/>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5" name="Footer Placeholder 4">
            <a:extLst>
              <a:ext uri="{FF2B5EF4-FFF2-40B4-BE49-F238E27FC236}">
                <a16:creationId xmlns:a16="http://schemas.microsoft.com/office/drawing/2014/main" id="{B9316A3D-3A30-4148-BE31-32CBAE679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89C6E-FCFA-EA43-83D8-030CA604A10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710509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4289"/>
            <a:ext cx="10970684" cy="1311275"/>
          </a:xfrm>
        </p:spPr>
        <p:txBody>
          <a:bodyPr/>
          <a:lstStyle/>
          <a:p>
            <a:r>
              <a:rPr lang="en-US"/>
              <a:t>Click to edit Master title style</a:t>
            </a:r>
          </a:p>
        </p:txBody>
      </p:sp>
      <p:sp>
        <p:nvSpPr>
          <p:cNvPr id="3" name="Text Placeholder 2"/>
          <p:cNvSpPr>
            <a:spLocks noGrp="1"/>
          </p:cNvSpPr>
          <p:nvPr>
            <p:ph type="body" sz="half" idx="1"/>
          </p:nvPr>
        </p:nvSpPr>
        <p:spPr>
          <a:xfrm>
            <a:off x="609601" y="1295400"/>
            <a:ext cx="5382684" cy="482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295400"/>
            <a:ext cx="5384800" cy="482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A22BAC-F654-1044-9888-13869DD9C6D4}"/>
              </a:ext>
            </a:extLst>
          </p:cNvPr>
          <p:cNvSpPr>
            <a:spLocks noGrp="1"/>
          </p:cNvSpPr>
          <p:nvPr>
            <p:ph type="dt" idx="10"/>
          </p:nvPr>
        </p:nvSpPr>
        <p:spPr>
          <a:xfrm>
            <a:off x="609601" y="6477000"/>
            <a:ext cx="2842684" cy="3048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98C2477-FD4C-0044-A69E-7808F8440669}"/>
              </a:ext>
            </a:extLst>
          </p:cNvPr>
          <p:cNvSpPr>
            <a:spLocks noGrp="1"/>
          </p:cNvSpPr>
          <p:nvPr>
            <p:ph type="ftr" idx="11"/>
          </p:nvPr>
        </p:nvSpPr>
        <p:spPr>
          <a:xfrm>
            <a:off x="4165601" y="6477000"/>
            <a:ext cx="3858684" cy="3048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68058D6-C145-C242-8946-F8144EF9B1D1}"/>
              </a:ext>
            </a:extLst>
          </p:cNvPr>
          <p:cNvSpPr>
            <a:spLocks noGrp="1"/>
          </p:cNvSpPr>
          <p:nvPr>
            <p:ph type="sldNum" idx="12"/>
          </p:nvPr>
        </p:nvSpPr>
        <p:spPr>
          <a:xfrm>
            <a:off x="8737601" y="6477000"/>
            <a:ext cx="2842684" cy="304800"/>
          </a:xfrm>
        </p:spPr>
        <p:txBody>
          <a:bodyPr/>
          <a:lstStyle>
            <a:lvl1pPr>
              <a:defRPr/>
            </a:lvl1pPr>
          </a:lstStyle>
          <a:p>
            <a:fld id="{209FEC6D-42F2-5D40-94B8-E11FE6549CFC}" type="slidenum">
              <a:rPr lang="en-US" altLang="en-US"/>
              <a:pPr/>
              <a:t>‹#›</a:t>
            </a:fld>
            <a:endParaRPr lang="en-US" altLang="en-US"/>
          </a:p>
        </p:txBody>
      </p:sp>
    </p:spTree>
    <p:extLst>
      <p:ext uri="{BB962C8B-B14F-4D97-AF65-F5344CB8AC3E}">
        <p14:creationId xmlns:p14="http://schemas.microsoft.com/office/powerpoint/2010/main" val="139734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4/11/21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0196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6E76-AF8E-DF46-B033-41A249B76058}"/>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B8A5D79-F05C-7B48-BA3F-20BC4632CADE}"/>
              </a:ext>
            </a:extLst>
          </p:cNvPr>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F86EA9-6440-774C-8010-2B6C5E84649A}"/>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CFA2DD7-59AC-124A-AE2B-610F24118302}"/>
              </a:ext>
            </a:extLst>
          </p:cNvPr>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9252539-C894-7A47-A2E0-FEFBF44791DF}"/>
              </a:ext>
            </a:extLst>
          </p:cNvPr>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527FC8-9C7C-5F4C-BCD1-007954D9F8C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8512A14-B290-734E-83B7-D06D08FB8735}"/>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E1E7D2-E92A-7B4A-B91B-0A6D1F5FA1BC}"/>
              </a:ext>
            </a:extLst>
          </p:cNvPr>
          <p:cNvSpPr>
            <a:spLocks noGrp="1"/>
          </p:cNvSpPr>
          <p:nvPr>
            <p:ph type="sldNum" sz="quarter" idx="12"/>
          </p:nvPr>
        </p:nvSpPr>
        <p:spPr>
          <a:xfrm>
            <a:off x="8737600" y="6245225"/>
            <a:ext cx="2844800" cy="476250"/>
          </a:xfrm>
        </p:spPr>
        <p:txBody>
          <a:bodyPr/>
          <a:lstStyle>
            <a:lvl1pPr>
              <a:defRPr/>
            </a:lvl1pPr>
          </a:lstStyle>
          <a:p>
            <a:fld id="{D5125D8B-5F28-C740-89FD-82454CE7CDE5}" type="slidenum">
              <a:rPr lang="en-US" altLang="en-US"/>
              <a:pPr/>
              <a:t>‹#›</a:t>
            </a:fld>
            <a:endParaRPr lang="en-US" altLang="en-US"/>
          </a:p>
        </p:txBody>
      </p:sp>
    </p:spTree>
    <p:extLst>
      <p:ext uri="{BB962C8B-B14F-4D97-AF65-F5344CB8AC3E}">
        <p14:creationId xmlns:p14="http://schemas.microsoft.com/office/powerpoint/2010/main" val="831875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62F0-7355-AC4B-9B53-D598D16B3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989ED4-DE70-C24C-9172-73277DCAD8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64B79-0E62-A14F-83C2-9DE228930940}"/>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5" name="Footer Placeholder 4">
            <a:extLst>
              <a:ext uri="{FF2B5EF4-FFF2-40B4-BE49-F238E27FC236}">
                <a16:creationId xmlns:a16="http://schemas.microsoft.com/office/drawing/2014/main" id="{D84EBDBE-4BF5-0543-91B2-EB6A6287A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F8860-E25F-D347-A9F1-4DF75A68256F}"/>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1312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AC99-4881-3E41-BD42-D46EA7A874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C29C3D-B3D3-5241-8219-3A57960DE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F2DB3A-9650-2F47-B093-83DC8D994F46}"/>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5" name="Footer Placeholder 4">
            <a:extLst>
              <a:ext uri="{FF2B5EF4-FFF2-40B4-BE49-F238E27FC236}">
                <a16:creationId xmlns:a16="http://schemas.microsoft.com/office/drawing/2014/main" id="{F4388F60-21C3-A542-B3E6-7FFA74D68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6624F-FB92-AD4E-AD62-664CE5EF9CDD}"/>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8437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5DFC-0681-5D45-A45B-1FD6980B9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E2ABD-6ED5-5246-A6FC-ABA024B92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E4542B-E058-D044-BF64-F343F3E477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F5A3CA-2A99-804F-89CA-7B52A32CD04A}"/>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6" name="Footer Placeholder 5">
            <a:extLst>
              <a:ext uri="{FF2B5EF4-FFF2-40B4-BE49-F238E27FC236}">
                <a16:creationId xmlns:a16="http://schemas.microsoft.com/office/drawing/2014/main" id="{55F5F816-5631-8B40-A1E7-CC00BAAE4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355544-B3DC-794E-9A8C-C7F617A376A2}"/>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2445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CB2C-C632-4C4A-89CA-80DFE07AEF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1D7A13-AABA-D243-94B5-260B87F86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8E9984-104C-8944-8F10-01F276D02F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802B5F-DFCB-6C47-996C-18FC9962B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FCBB05-DC86-D04D-8B16-6B31EA38C2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BA5D41-F27F-0146-89A8-078CFE2376FC}"/>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8" name="Footer Placeholder 7">
            <a:extLst>
              <a:ext uri="{FF2B5EF4-FFF2-40B4-BE49-F238E27FC236}">
                <a16:creationId xmlns:a16="http://schemas.microsoft.com/office/drawing/2014/main" id="{25F650A8-F929-7943-AA7E-D9A50BA948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E58B67-D719-CE44-8DFE-08D33141282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96466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131B-2B5A-7A47-A3C4-614CB8C95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322C5C-431F-994F-A258-1B6F984BD72D}"/>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4" name="Footer Placeholder 3">
            <a:extLst>
              <a:ext uri="{FF2B5EF4-FFF2-40B4-BE49-F238E27FC236}">
                <a16:creationId xmlns:a16="http://schemas.microsoft.com/office/drawing/2014/main" id="{B55D0DB4-5A1C-904D-9527-B4D0344582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FF4D77-541D-EC4C-98E0-47C2C32479B3}"/>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6863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4EE43-9E3A-D743-852E-EA074C0A25E6}"/>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3" name="Footer Placeholder 2">
            <a:extLst>
              <a:ext uri="{FF2B5EF4-FFF2-40B4-BE49-F238E27FC236}">
                <a16:creationId xmlns:a16="http://schemas.microsoft.com/office/drawing/2014/main" id="{07C98922-DCAA-D447-8DD7-05639AF146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194263-D04C-6749-A666-9B1C004D5AC0}"/>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3421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398B-A67D-D740-ABB1-450290BBE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C652C-933D-074C-BAC5-F13B5321E4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34CD-1A3B-8248-8DB1-147DC67C4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CA7939-4BA1-654D-B3AC-F79DBD70EDC2}"/>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6" name="Footer Placeholder 5">
            <a:extLst>
              <a:ext uri="{FF2B5EF4-FFF2-40B4-BE49-F238E27FC236}">
                <a16:creationId xmlns:a16="http://schemas.microsoft.com/office/drawing/2014/main" id="{D7C5493F-9478-2F48-BF11-238AB428A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3E500-5DEF-AF4A-A9B1-E99A88CF1567}"/>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50003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44FC-E835-684A-A907-EFB0B4369B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B4394B-921A-7045-9761-3DBB74671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26B95F-F2A6-2541-8C77-41A51B2F5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C765E7-8089-8745-BB75-8C4D0BA9677A}"/>
              </a:ext>
            </a:extLst>
          </p:cNvPr>
          <p:cNvSpPr>
            <a:spLocks noGrp="1"/>
          </p:cNvSpPr>
          <p:nvPr>
            <p:ph type="dt" sz="half" idx="10"/>
          </p:nvPr>
        </p:nvSpPr>
        <p:spPr/>
        <p:txBody>
          <a:bodyPr/>
          <a:lstStyle/>
          <a:p>
            <a:fld id="{987FE95E-A2B1-3D46-9D6B-4D7F2E3229F8}" type="datetimeFigureOut">
              <a:rPr lang="en-US" smtClean="0"/>
              <a:t>4/11/21</a:t>
            </a:fld>
            <a:endParaRPr lang="en-US"/>
          </a:p>
        </p:txBody>
      </p:sp>
      <p:sp>
        <p:nvSpPr>
          <p:cNvPr id="6" name="Footer Placeholder 5">
            <a:extLst>
              <a:ext uri="{FF2B5EF4-FFF2-40B4-BE49-F238E27FC236}">
                <a16:creationId xmlns:a16="http://schemas.microsoft.com/office/drawing/2014/main" id="{1C219C68-BC06-B446-94CB-2AD4BE505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2EF2C-3060-944E-B34D-E1EE00D52BBE}"/>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3174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FD8C9-3532-1047-A444-D25C86360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E1DE2-8A57-8E45-8FD2-7774DDA88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5A01D-9D98-0F4B-844E-595A1FF438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FE95E-A2B1-3D46-9D6B-4D7F2E3229F8}" type="datetimeFigureOut">
              <a:rPr lang="en-US" smtClean="0"/>
              <a:t>4/11/21</a:t>
            </a:fld>
            <a:endParaRPr lang="en-US"/>
          </a:p>
        </p:txBody>
      </p:sp>
      <p:sp>
        <p:nvSpPr>
          <p:cNvPr id="5" name="Footer Placeholder 4">
            <a:extLst>
              <a:ext uri="{FF2B5EF4-FFF2-40B4-BE49-F238E27FC236}">
                <a16:creationId xmlns:a16="http://schemas.microsoft.com/office/drawing/2014/main" id="{2BBAB5C9-D8FB-E345-8E90-6D3D722B5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E74B95-218E-564B-9B26-0EB27C5A5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6D8BF-A8F4-AC4D-9E25-44A60E6878B6}" type="slidenum">
              <a:rPr lang="en-US" smtClean="0"/>
              <a:t>‹#›</a:t>
            </a:fld>
            <a:endParaRPr lang="en-US"/>
          </a:p>
        </p:txBody>
      </p:sp>
    </p:spTree>
    <p:extLst>
      <p:ext uri="{BB962C8B-B14F-4D97-AF65-F5344CB8AC3E}">
        <p14:creationId xmlns:p14="http://schemas.microsoft.com/office/powerpoint/2010/main" val="218219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nedwww.ipac.caltech.edu/level5/active_galaxies.html"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tiff"/><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8.emf"/><Relationship Id="rId5" Type="http://schemas.openxmlformats.org/officeDocument/2006/relationships/oleObject" Target="../embeddings/oleObject1.bin"/><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13.xml"/><Relationship Id="rId5" Type="http://schemas.openxmlformats.org/officeDocument/2006/relationships/hyperlink" Target="https://www.youtube.com/watch?v=1RXpHiCNsKU" TargetMode="External"/><Relationship Id="rId4" Type="http://schemas.openxmlformats.org/officeDocument/2006/relationships/hyperlink" Target="https://www.youtube.com/watch?v=TKiYOnsE8Y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5BA5-0802-2D4F-9032-84011D15189C}"/>
              </a:ext>
            </a:extLst>
          </p:cNvPr>
          <p:cNvSpPr>
            <a:spLocks noGrp="1"/>
          </p:cNvSpPr>
          <p:nvPr>
            <p:ph type="ctrTitle"/>
          </p:nvPr>
        </p:nvSpPr>
        <p:spPr>
          <a:xfrm>
            <a:off x="-869951" y="0"/>
            <a:ext cx="9144000" cy="2387600"/>
          </a:xfrm>
        </p:spPr>
        <p:txBody>
          <a:bodyPr/>
          <a:lstStyle/>
          <a:p>
            <a:r>
              <a:rPr lang="en-US" dirty="0"/>
              <a:t>ASTR 2320 </a:t>
            </a:r>
            <a:br>
              <a:rPr lang="en-US" dirty="0"/>
            </a:br>
            <a:r>
              <a:rPr lang="en-US" dirty="0"/>
              <a:t>General Astronomy II</a:t>
            </a:r>
          </a:p>
        </p:txBody>
      </p:sp>
      <p:sp>
        <p:nvSpPr>
          <p:cNvPr id="3" name="Subtitle 2">
            <a:extLst>
              <a:ext uri="{FF2B5EF4-FFF2-40B4-BE49-F238E27FC236}">
                <a16:creationId xmlns:a16="http://schemas.microsoft.com/office/drawing/2014/main" id="{4558EFC3-643F-214A-BA99-9B8DCE37DA00}"/>
              </a:ext>
            </a:extLst>
          </p:cNvPr>
          <p:cNvSpPr>
            <a:spLocks noGrp="1"/>
          </p:cNvSpPr>
          <p:nvPr>
            <p:ph type="subTitle" idx="1"/>
          </p:nvPr>
        </p:nvSpPr>
        <p:spPr>
          <a:xfrm>
            <a:off x="-998538" y="3001963"/>
            <a:ext cx="9144000" cy="1655762"/>
          </a:xfrm>
        </p:spPr>
        <p:txBody>
          <a:bodyPr>
            <a:normAutofit lnSpcReduction="10000"/>
          </a:bodyPr>
          <a:lstStyle/>
          <a:p>
            <a:r>
              <a:rPr lang="en-US" dirty="0"/>
              <a:t>Professor Mike Brotherton</a:t>
            </a:r>
          </a:p>
          <a:p>
            <a:r>
              <a:rPr lang="en-US" dirty="0"/>
              <a:t>Dobson Chapter 18, </a:t>
            </a:r>
            <a:r>
              <a:rPr lang="en-US" dirty="0" err="1"/>
              <a:t>Ryden</a:t>
            </a:r>
            <a:r>
              <a:rPr lang="en-US" dirty="0"/>
              <a:t> &amp; Peterson Chapter 21</a:t>
            </a:r>
          </a:p>
          <a:p>
            <a:r>
              <a:rPr lang="en-US" dirty="0"/>
              <a:t>Galaxies</a:t>
            </a:r>
          </a:p>
          <a:p>
            <a:r>
              <a:rPr lang="en-US" dirty="0"/>
              <a:t>“Do you even know what a quasar is?”</a:t>
            </a:r>
          </a:p>
          <a:p>
            <a:endParaRPr lang="en-US" dirty="0"/>
          </a:p>
        </p:txBody>
      </p:sp>
      <p:pic>
        <p:nvPicPr>
          <p:cNvPr id="4" name="Picture 3">
            <a:extLst>
              <a:ext uri="{FF2B5EF4-FFF2-40B4-BE49-F238E27FC236}">
                <a16:creationId xmlns:a16="http://schemas.microsoft.com/office/drawing/2014/main" id="{C933E0CF-25D8-4C49-99DE-B45A8B2028AE}"/>
              </a:ext>
            </a:extLst>
          </p:cNvPr>
          <p:cNvPicPr>
            <a:picLocks noChangeAspect="1"/>
          </p:cNvPicPr>
          <p:nvPr/>
        </p:nvPicPr>
        <p:blipFill>
          <a:blip r:embed="rId2"/>
          <a:stretch>
            <a:fillRect/>
          </a:stretch>
        </p:blipFill>
        <p:spPr>
          <a:xfrm>
            <a:off x="7087578" y="803234"/>
            <a:ext cx="4993633" cy="2959768"/>
          </a:xfrm>
          <a:prstGeom prst="rect">
            <a:avLst/>
          </a:prstGeom>
        </p:spPr>
      </p:pic>
    </p:spTree>
    <p:extLst>
      <p:ext uri="{BB962C8B-B14F-4D97-AF65-F5344CB8AC3E}">
        <p14:creationId xmlns:p14="http://schemas.microsoft.com/office/powerpoint/2010/main" val="3342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ile:Black hole - Messier 87 (cropped).jpg">
            <a:extLst>
              <a:ext uri="{FF2B5EF4-FFF2-40B4-BE49-F238E27FC236}">
                <a16:creationId xmlns:a16="http://schemas.microsoft.com/office/drawing/2014/main" id="{4ED73DC2-4F49-2F4B-8E88-F03395502B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57" t="31054" r="32313" b="42518"/>
          <a:stretch/>
        </p:blipFill>
        <p:spPr bwMode="auto">
          <a:xfrm>
            <a:off x="1524002" y="868011"/>
            <a:ext cx="712930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a:extLst>
              <a:ext uri="{FF2B5EF4-FFF2-40B4-BE49-F238E27FC236}">
                <a16:creationId xmlns:a16="http://schemas.microsoft.com/office/drawing/2014/main" id="{50B2B20D-1826-B24E-9D1C-177524D6CEAF}"/>
              </a:ext>
            </a:extLst>
          </p:cNvPr>
          <p:cNvPicPr>
            <a:picLocks noGrp="1" noChangeAspect="1"/>
          </p:cNvPicPr>
          <p:nvPr>
            <p:ph idx="1"/>
          </p:nvPr>
        </p:nvPicPr>
        <p:blipFill>
          <a:blip r:embed="rId3"/>
          <a:stretch>
            <a:fillRect/>
          </a:stretch>
        </p:blipFill>
        <p:spPr>
          <a:xfrm>
            <a:off x="5579419" y="857250"/>
            <a:ext cx="6029459" cy="5165022"/>
          </a:xfrm>
        </p:spPr>
      </p:pic>
      <p:sp>
        <p:nvSpPr>
          <p:cNvPr id="2" name="Title 1">
            <a:extLst>
              <a:ext uri="{FF2B5EF4-FFF2-40B4-BE49-F238E27FC236}">
                <a16:creationId xmlns:a16="http://schemas.microsoft.com/office/drawing/2014/main" id="{6C3B3455-4CC9-2842-AA81-975E1FE965D4}"/>
              </a:ext>
            </a:extLst>
          </p:cNvPr>
          <p:cNvSpPr>
            <a:spLocks noGrp="1"/>
          </p:cNvSpPr>
          <p:nvPr>
            <p:ph type="title"/>
          </p:nvPr>
        </p:nvSpPr>
        <p:spPr>
          <a:xfrm>
            <a:off x="1524002" y="182861"/>
            <a:ext cx="9144000" cy="682669"/>
          </a:xfrm>
        </p:spPr>
        <p:txBody>
          <a:bodyPr>
            <a:normAutofit/>
          </a:bodyPr>
          <a:lstStyle/>
          <a:p>
            <a:pPr algn="ctr"/>
            <a:r>
              <a:rPr lang="en-US" sz="4000" dirty="0"/>
              <a:t>  Science &amp; Science Fiction</a:t>
            </a:r>
          </a:p>
        </p:txBody>
      </p:sp>
      <p:sp>
        <p:nvSpPr>
          <p:cNvPr id="6" name="Rectangle 5">
            <a:extLst>
              <a:ext uri="{FF2B5EF4-FFF2-40B4-BE49-F238E27FC236}">
                <a16:creationId xmlns:a16="http://schemas.microsoft.com/office/drawing/2014/main" id="{75FE5469-9AA7-7F45-90B7-03309DB7E35B}"/>
              </a:ext>
            </a:extLst>
          </p:cNvPr>
          <p:cNvSpPr/>
          <p:nvPr/>
        </p:nvSpPr>
        <p:spPr>
          <a:xfrm>
            <a:off x="1524002" y="5410084"/>
            <a:ext cx="4055417" cy="369332"/>
          </a:xfrm>
          <a:prstGeom prst="rect">
            <a:avLst/>
          </a:prstGeom>
        </p:spPr>
        <p:txBody>
          <a:bodyPr wrap="square">
            <a:spAutoFit/>
          </a:bodyPr>
          <a:lstStyle/>
          <a:p>
            <a:r>
              <a:rPr lang="en-US" dirty="0">
                <a:solidFill>
                  <a:schemeClr val="bg1"/>
                </a:solidFill>
                <a:latin typeface="Helvetica" pitchFamily="2" charset="0"/>
              </a:rPr>
              <a:t>M87: Event Horizon Telescope (2019)</a:t>
            </a:r>
          </a:p>
        </p:txBody>
      </p:sp>
      <p:sp>
        <p:nvSpPr>
          <p:cNvPr id="13" name="Rectangle 12">
            <a:extLst>
              <a:ext uri="{FF2B5EF4-FFF2-40B4-BE49-F238E27FC236}">
                <a16:creationId xmlns:a16="http://schemas.microsoft.com/office/drawing/2014/main" id="{28A8A50F-7DEA-7043-9E69-F76DE2F15083}"/>
              </a:ext>
            </a:extLst>
          </p:cNvPr>
          <p:cNvSpPr/>
          <p:nvPr/>
        </p:nvSpPr>
        <p:spPr>
          <a:xfrm>
            <a:off x="5579419" y="5380159"/>
            <a:ext cx="4972049" cy="646331"/>
          </a:xfrm>
          <a:prstGeom prst="rect">
            <a:avLst/>
          </a:prstGeom>
        </p:spPr>
        <p:txBody>
          <a:bodyPr wrap="square">
            <a:spAutoFit/>
          </a:bodyPr>
          <a:lstStyle/>
          <a:p>
            <a:r>
              <a:rPr lang="en-US" dirty="0">
                <a:solidFill>
                  <a:schemeClr val="bg1"/>
                </a:solidFill>
                <a:latin typeface="Helvetica" pitchFamily="2" charset="0"/>
              </a:rPr>
              <a:t>Double Negative artists/DNGR/</a:t>
            </a:r>
            <a:r>
              <a:rPr lang="en-US" baseline="30000" dirty="0">
                <a:solidFill>
                  <a:schemeClr val="bg1"/>
                </a:solidFill>
                <a:latin typeface="Helvetica" pitchFamily="2" charset="0"/>
              </a:rPr>
              <a:t>TM </a:t>
            </a:r>
            <a:r>
              <a:rPr lang="en-US" dirty="0">
                <a:solidFill>
                  <a:schemeClr val="bg1"/>
                </a:solidFill>
                <a:latin typeface="Helvetica" pitchFamily="2" charset="0"/>
              </a:rPr>
              <a:t>&amp; </a:t>
            </a:r>
          </a:p>
          <a:p>
            <a:r>
              <a:rPr lang="en-US" dirty="0">
                <a:solidFill>
                  <a:schemeClr val="bg1"/>
                </a:solidFill>
                <a:latin typeface="Helvetica" pitchFamily="2" charset="0"/>
              </a:rPr>
              <a:t>© Warner Bros. Entertainment (2014)</a:t>
            </a:r>
          </a:p>
        </p:txBody>
      </p:sp>
    </p:spTree>
    <p:extLst>
      <p:ext uri="{BB962C8B-B14F-4D97-AF65-F5344CB8AC3E}">
        <p14:creationId xmlns:p14="http://schemas.microsoft.com/office/powerpoint/2010/main" val="129014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a:extLst>
              <a:ext uri="{FF2B5EF4-FFF2-40B4-BE49-F238E27FC236}">
                <a16:creationId xmlns:a16="http://schemas.microsoft.com/office/drawing/2014/main" id="{FC702373-D5CB-DE42-A4F3-B16437CB5269}"/>
              </a:ext>
            </a:extLst>
          </p:cNvPr>
          <p:cNvSpPr>
            <a:spLocks noGrp="1" noChangeArrowheads="1"/>
          </p:cNvSpPr>
          <p:nvPr>
            <p:ph type="title"/>
          </p:nvPr>
        </p:nvSpPr>
        <p:spPr>
          <a:xfrm>
            <a:off x="1981200" y="0"/>
            <a:ext cx="8229600" cy="1143000"/>
          </a:xfrm>
        </p:spPr>
        <p:txBody>
          <a:bodyPr/>
          <a:lstStyle/>
          <a:p>
            <a:pPr algn="ctr"/>
            <a:r>
              <a:rPr lang="en-US" altLang="en-US" b="1" u="sng" dirty="0">
                <a:solidFill>
                  <a:srgbClr val="FF0000"/>
                </a:solidFill>
              </a:rPr>
              <a:t>Quasars and AGNs</a:t>
            </a:r>
          </a:p>
        </p:txBody>
      </p:sp>
      <p:sp>
        <p:nvSpPr>
          <p:cNvPr id="2054" name="Rectangle 6">
            <a:extLst>
              <a:ext uri="{FF2B5EF4-FFF2-40B4-BE49-F238E27FC236}">
                <a16:creationId xmlns:a16="http://schemas.microsoft.com/office/drawing/2014/main" id="{E748FC64-D977-F347-9CB3-BBE825A36B3C}"/>
              </a:ext>
            </a:extLst>
          </p:cNvPr>
          <p:cNvSpPr>
            <a:spLocks noGrp="1" noChangeArrowheads="1"/>
          </p:cNvSpPr>
          <p:nvPr>
            <p:ph type="body" sz="half" idx="1"/>
          </p:nvPr>
        </p:nvSpPr>
        <p:spPr>
          <a:xfrm>
            <a:off x="1905000" y="914400"/>
            <a:ext cx="8458200" cy="1752600"/>
          </a:xfrm>
        </p:spPr>
        <p:txBody>
          <a:bodyPr/>
          <a:lstStyle/>
          <a:p>
            <a:r>
              <a:rPr lang="en-US" altLang="en-US" sz="2400" b="1" dirty="0"/>
              <a:t>Some supplemental reading: GREAT compilation of review articles at </a:t>
            </a:r>
            <a:r>
              <a:rPr lang="en-US" altLang="en-US" sz="2000" b="1" dirty="0">
                <a:hlinkClick r:id="rId3"/>
              </a:rPr>
              <a:t>http://nedwww.ipac.caltech.edu/level5/active_galaxies.html</a:t>
            </a:r>
            <a:endParaRPr lang="en-US" altLang="en-US" sz="2000" b="1" dirty="0"/>
          </a:p>
          <a:p>
            <a:endParaRPr lang="en-US" altLang="en-US" sz="2000" b="1" dirty="0"/>
          </a:p>
        </p:txBody>
      </p:sp>
      <p:pic>
        <p:nvPicPr>
          <p:cNvPr id="8" name="Content Placeholder 7">
            <a:extLst>
              <a:ext uri="{FF2B5EF4-FFF2-40B4-BE49-F238E27FC236}">
                <a16:creationId xmlns:a16="http://schemas.microsoft.com/office/drawing/2014/main" id="{E8093C90-924B-5846-A012-7BC9BE680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655" y="2009775"/>
            <a:ext cx="7318690" cy="4114800"/>
          </a:xfrm>
          <a:prstGeom prst="rect">
            <a:avLst/>
          </a:prstGeom>
        </p:spPr>
      </p:pic>
    </p:spTree>
    <p:extLst>
      <p:ext uri="{BB962C8B-B14F-4D97-AF65-F5344CB8AC3E}">
        <p14:creationId xmlns:p14="http://schemas.microsoft.com/office/powerpoint/2010/main" val="2185053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2C68D19-1CFF-ED44-90FD-1A09F087AC4E}"/>
              </a:ext>
            </a:extLst>
          </p:cNvPr>
          <p:cNvSpPr>
            <a:spLocks noGrp="1" noChangeArrowheads="1"/>
          </p:cNvSpPr>
          <p:nvPr>
            <p:ph type="title"/>
          </p:nvPr>
        </p:nvSpPr>
        <p:spPr/>
        <p:txBody>
          <a:bodyPr/>
          <a:lstStyle/>
          <a:p>
            <a:pPr algn="ctr"/>
            <a:r>
              <a:rPr lang="en-US" altLang="en-US" sz="3600" b="1" dirty="0">
                <a:solidFill>
                  <a:srgbClr val="0000FF"/>
                </a:solidFill>
              </a:rPr>
              <a:t>Active Galactic Nuclei:  AGNs</a:t>
            </a:r>
          </a:p>
        </p:txBody>
      </p:sp>
      <p:sp>
        <p:nvSpPr>
          <p:cNvPr id="196611" name="Rectangle 3">
            <a:extLst>
              <a:ext uri="{FF2B5EF4-FFF2-40B4-BE49-F238E27FC236}">
                <a16:creationId xmlns:a16="http://schemas.microsoft.com/office/drawing/2014/main" id="{B5B27E22-0B17-D042-B18E-99A3E70F1431}"/>
              </a:ext>
            </a:extLst>
          </p:cNvPr>
          <p:cNvSpPr>
            <a:spLocks noGrp="1" noChangeArrowheads="1"/>
          </p:cNvSpPr>
          <p:nvPr>
            <p:ph type="body" sz="half" idx="1"/>
          </p:nvPr>
        </p:nvSpPr>
        <p:spPr>
          <a:xfrm>
            <a:off x="1905000" y="1524000"/>
            <a:ext cx="4114800" cy="4114800"/>
          </a:xfrm>
        </p:spPr>
        <p:txBody>
          <a:bodyPr/>
          <a:lstStyle/>
          <a:p>
            <a:r>
              <a:rPr lang="en-US" altLang="en-US" sz="2400" b="1">
                <a:solidFill>
                  <a:srgbClr val="008000"/>
                </a:solidFill>
              </a:rPr>
              <a:t>A small fraction of galaxies have extremely bright “unresolved” star-like cores (active nuclei)</a:t>
            </a:r>
          </a:p>
          <a:p>
            <a:r>
              <a:rPr lang="en-US" altLang="en-US" sz="2400" b="1">
                <a:solidFill>
                  <a:srgbClr val="008000"/>
                </a:solidFill>
              </a:rPr>
              <a:t>Shown here is an HST image of NGC 7742, a so-called “Seyfert galaxy” after Carl Seyfert who did pioneering work in the 1940s (you might look up his original papers).</a:t>
            </a:r>
          </a:p>
        </p:txBody>
      </p:sp>
      <p:pic>
        <p:nvPicPr>
          <p:cNvPr id="196612" name="Picture 4" descr="ngc7742_hst_cropped">
            <a:extLst>
              <a:ext uri="{FF2B5EF4-FFF2-40B4-BE49-F238E27FC236}">
                <a16:creationId xmlns:a16="http://schemas.microsoft.com/office/drawing/2014/main" id="{652DA448-8794-3945-A564-1A7E4477561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64705" y="1524000"/>
            <a:ext cx="4267200" cy="425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2655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1CC3487A-33BF-8742-9BBB-873BBAB52EE9}"/>
              </a:ext>
            </a:extLst>
          </p:cNvPr>
          <p:cNvSpPr>
            <a:spLocks noGrp="1" noChangeArrowheads="1"/>
          </p:cNvSpPr>
          <p:nvPr>
            <p:ph type="title"/>
          </p:nvPr>
        </p:nvSpPr>
        <p:spPr>
          <a:xfrm>
            <a:off x="2133600" y="152400"/>
            <a:ext cx="8305800" cy="838200"/>
          </a:xfrm>
        </p:spPr>
        <p:txBody>
          <a:bodyPr/>
          <a:lstStyle/>
          <a:p>
            <a:r>
              <a:rPr lang="en-US" altLang="en-US" sz="3200" b="1">
                <a:solidFill>
                  <a:srgbClr val="CC3300"/>
                </a:solidFill>
              </a:rPr>
              <a:t>NGC4151 with a range of exposures</a:t>
            </a:r>
          </a:p>
        </p:txBody>
      </p:sp>
      <p:pic>
        <p:nvPicPr>
          <p:cNvPr id="197635" name="Picture 3" descr="NGC4151_range">
            <a:extLst>
              <a:ext uri="{FF2B5EF4-FFF2-40B4-BE49-F238E27FC236}">
                <a16:creationId xmlns:a16="http://schemas.microsoft.com/office/drawing/2014/main" id="{87C3DF72-5A1D-2B4A-AC63-E51C110BC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1"/>
            <a:ext cx="8686800" cy="557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66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CF096FBF-90C1-2348-9648-C088B5D26CFF}"/>
              </a:ext>
            </a:extLst>
          </p:cNvPr>
          <p:cNvSpPr>
            <a:spLocks noGrp="1" noChangeArrowheads="1"/>
          </p:cNvSpPr>
          <p:nvPr>
            <p:ph type="title"/>
          </p:nvPr>
        </p:nvSpPr>
        <p:spPr>
          <a:xfrm>
            <a:off x="1203159" y="0"/>
            <a:ext cx="10190746" cy="1143000"/>
          </a:xfrm>
        </p:spPr>
        <p:txBody>
          <a:bodyPr>
            <a:normAutofit/>
          </a:bodyPr>
          <a:lstStyle/>
          <a:p>
            <a:pPr algn="ctr"/>
            <a:r>
              <a:rPr lang="en-US" altLang="en-US" dirty="0"/>
              <a:t>Quasars: like blue stars, hint of host galaxies</a:t>
            </a:r>
          </a:p>
        </p:txBody>
      </p:sp>
      <p:pic>
        <p:nvPicPr>
          <p:cNvPr id="210947" name="Picture 3" descr="QSO1229blue">
            <a:extLst>
              <a:ext uri="{FF2B5EF4-FFF2-40B4-BE49-F238E27FC236}">
                <a16:creationId xmlns:a16="http://schemas.microsoft.com/office/drawing/2014/main" id="{91F897D1-8B2A-D240-9017-570A47B312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066801"/>
            <a:ext cx="7234238" cy="559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4652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E2C9630C-E1EB-9247-8391-D2EBD947F5C6}"/>
              </a:ext>
            </a:extLst>
          </p:cNvPr>
          <p:cNvSpPr>
            <a:spLocks noGrp="1" noChangeArrowheads="1"/>
          </p:cNvSpPr>
          <p:nvPr>
            <p:ph type="title" sz="quarter"/>
          </p:nvPr>
        </p:nvSpPr>
        <p:spPr>
          <a:xfrm>
            <a:off x="2209800" y="228600"/>
            <a:ext cx="7772400" cy="1143000"/>
          </a:xfrm>
        </p:spPr>
        <p:txBody>
          <a:bodyPr>
            <a:normAutofit fontScale="90000"/>
          </a:bodyPr>
          <a:lstStyle/>
          <a:p>
            <a:r>
              <a:rPr lang="en-US" altLang="en-US" sz="4000" b="1" dirty="0"/>
              <a:t>Many Views of Radio Galaxy Centaurus A</a:t>
            </a:r>
          </a:p>
        </p:txBody>
      </p:sp>
      <p:pic>
        <p:nvPicPr>
          <p:cNvPr id="434187" name="Picture 11" descr="cenA_chandra_big">
            <a:extLst>
              <a:ext uri="{FF2B5EF4-FFF2-40B4-BE49-F238E27FC236}">
                <a16:creationId xmlns:a16="http://schemas.microsoft.com/office/drawing/2014/main" id="{5D75BCEE-DA8C-8F42-9967-BCC7553416F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429000" y="1447801"/>
            <a:ext cx="5411788" cy="5000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82843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8689D808-CCD3-FA4D-BBCD-059354292F0D}"/>
              </a:ext>
            </a:extLst>
          </p:cNvPr>
          <p:cNvSpPr>
            <a:spLocks noGrp="1" noChangeArrowheads="1"/>
          </p:cNvSpPr>
          <p:nvPr>
            <p:ph type="title"/>
          </p:nvPr>
        </p:nvSpPr>
        <p:spPr>
          <a:xfrm>
            <a:off x="1981200" y="0"/>
            <a:ext cx="8229600" cy="1143000"/>
          </a:xfrm>
        </p:spPr>
        <p:txBody>
          <a:bodyPr/>
          <a:lstStyle/>
          <a:p>
            <a:pPr algn="l"/>
            <a:r>
              <a:rPr lang="en-US" altLang="en-US" sz="4000" b="1">
                <a:solidFill>
                  <a:srgbClr val="FF0000"/>
                </a:solidFill>
              </a:rPr>
              <a:t>The AGN “Zoo”</a:t>
            </a:r>
          </a:p>
        </p:txBody>
      </p:sp>
      <p:sp>
        <p:nvSpPr>
          <p:cNvPr id="221187" name="Rectangle 3">
            <a:extLst>
              <a:ext uri="{FF2B5EF4-FFF2-40B4-BE49-F238E27FC236}">
                <a16:creationId xmlns:a16="http://schemas.microsoft.com/office/drawing/2014/main" id="{6249F1D8-E2C4-FB4C-BBCC-65968DF11370}"/>
              </a:ext>
            </a:extLst>
          </p:cNvPr>
          <p:cNvSpPr>
            <a:spLocks noChangeArrowheads="1"/>
          </p:cNvSpPr>
          <p:nvPr/>
        </p:nvSpPr>
        <p:spPr bwMode="auto">
          <a:xfrm>
            <a:off x="1981200" y="1066800"/>
            <a:ext cx="838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r>
              <a:rPr lang="en-US" altLang="en-US" sz="2400" b="1"/>
              <a:t>Quasars (M &lt; -23)</a:t>
            </a:r>
          </a:p>
          <a:p>
            <a:pPr lvl="1"/>
            <a:r>
              <a:rPr lang="en-US" altLang="en-US" sz="2000" b="1"/>
              <a:t>Radio-Loud</a:t>
            </a:r>
          </a:p>
          <a:p>
            <a:pPr lvl="2"/>
            <a:r>
              <a:rPr lang="en-US" altLang="en-US" sz="1800" b="1"/>
              <a:t>FR II Radio Galaxies (type 2 quasars)</a:t>
            </a:r>
          </a:p>
          <a:p>
            <a:pPr lvl="2"/>
            <a:r>
              <a:rPr lang="en-US" altLang="en-US" sz="1800" b="1"/>
              <a:t>Radio-loud Quasars or just Quasars (type 1 quasars)</a:t>
            </a:r>
          </a:p>
          <a:p>
            <a:pPr lvl="3"/>
            <a:r>
              <a:rPr lang="en-US" altLang="en-US" sz="1600" b="1"/>
              <a:t>Optically violent variables (OVVs)</a:t>
            </a:r>
          </a:p>
          <a:p>
            <a:pPr lvl="1"/>
            <a:r>
              <a:rPr lang="en-US" altLang="en-US" sz="2000" b="1"/>
              <a:t>Radio-Quiet</a:t>
            </a:r>
          </a:p>
          <a:p>
            <a:pPr lvl="2"/>
            <a:r>
              <a:rPr lang="en-US" altLang="en-US" sz="1800" b="1"/>
              <a:t>QSOs – type 1 (broad lines) and type 2 (only narrow lines)</a:t>
            </a:r>
          </a:p>
          <a:p>
            <a:pPr lvl="1"/>
            <a:r>
              <a:rPr lang="en-US" altLang="en-US" sz="2000" b="1"/>
              <a:t>Infrared-Loud – IRAS quasars, Far-IR Galaxies, ULIRGs</a:t>
            </a:r>
          </a:p>
          <a:p>
            <a:r>
              <a:rPr lang="en-US" altLang="en-US" sz="2400" b="1"/>
              <a:t>Low Luminosity AGNs (M &gt; -23)</a:t>
            </a:r>
          </a:p>
          <a:p>
            <a:pPr lvl="1"/>
            <a:r>
              <a:rPr lang="en-US" altLang="en-US" sz="2000" b="1"/>
              <a:t>Radio-Loud</a:t>
            </a:r>
          </a:p>
          <a:p>
            <a:pPr lvl="2"/>
            <a:r>
              <a:rPr lang="en-US" altLang="en-US" sz="1800" b="1"/>
              <a:t>FR I Radio Galaxies</a:t>
            </a:r>
          </a:p>
          <a:p>
            <a:pPr lvl="2"/>
            <a:r>
              <a:rPr lang="en-US" altLang="en-US" sz="1800" b="1"/>
              <a:t>Bl Lac objects, AKA Blazars</a:t>
            </a:r>
          </a:p>
          <a:p>
            <a:pPr lvl="1"/>
            <a:r>
              <a:rPr lang="en-US" altLang="en-US" sz="2000" b="1"/>
              <a:t>Radio-Quiet</a:t>
            </a:r>
          </a:p>
          <a:p>
            <a:pPr lvl="2"/>
            <a:r>
              <a:rPr lang="en-US" altLang="en-US" sz="1800" b="1"/>
              <a:t>Seyfert Galaxies – type 1 through type 2 (see QSOs)</a:t>
            </a:r>
          </a:p>
          <a:p>
            <a:pPr lvl="2"/>
            <a:r>
              <a:rPr lang="en-US" altLang="en-US" sz="1800" b="1"/>
              <a:t>LINERs (Low ionization nuclear emission-line regions)</a:t>
            </a:r>
          </a:p>
          <a:p>
            <a:r>
              <a:rPr lang="en-US" altLang="en-US" sz="2000" b="1">
                <a:solidFill>
                  <a:schemeClr val="hlink"/>
                </a:solidFill>
              </a:rPr>
              <a:t>Shields “A Brief History of AGN” astro-ph/9903401</a:t>
            </a:r>
            <a:endParaRPr lang="en-US" altLang="en-US" sz="1600" b="1">
              <a:solidFill>
                <a:schemeClr val="hlink"/>
              </a:solidFill>
            </a:endParaRPr>
          </a:p>
          <a:p>
            <a:endParaRPr lang="en-US" altLang="en-US" b="1"/>
          </a:p>
          <a:p>
            <a:endParaRPr lang="en-US" altLang="en-US" b="1"/>
          </a:p>
        </p:txBody>
      </p:sp>
      <p:pic>
        <p:nvPicPr>
          <p:cNvPr id="221188" name="Picture 4" descr="lion">
            <a:extLst>
              <a:ext uri="{FF2B5EF4-FFF2-40B4-BE49-F238E27FC236}">
                <a16:creationId xmlns:a16="http://schemas.microsoft.com/office/drawing/2014/main" id="{5EE0162C-55C1-B94D-989A-AF41EA5A3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2743200" cy="186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19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descr="fbqs657_mean">
            <a:extLst>
              <a:ext uri="{FF2B5EF4-FFF2-40B4-BE49-F238E27FC236}">
                <a16:creationId xmlns:a16="http://schemas.microsoft.com/office/drawing/2014/main" id="{6EE2F612-29FE-D749-AA85-8F939E640EC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716511" y="608931"/>
            <a:ext cx="4572000" cy="353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8658" name="Rectangle 2">
            <a:extLst>
              <a:ext uri="{FF2B5EF4-FFF2-40B4-BE49-F238E27FC236}">
                <a16:creationId xmlns:a16="http://schemas.microsoft.com/office/drawing/2014/main" id="{ED8D45AE-ACDA-AD42-9A7A-1BFD14089740}"/>
              </a:ext>
            </a:extLst>
          </p:cNvPr>
          <p:cNvSpPr>
            <a:spLocks noGrp="1" noChangeArrowheads="1"/>
          </p:cNvSpPr>
          <p:nvPr>
            <p:ph type="title"/>
          </p:nvPr>
        </p:nvSpPr>
        <p:spPr>
          <a:xfrm>
            <a:off x="1442925" y="-69850"/>
            <a:ext cx="8534400" cy="1143000"/>
          </a:xfrm>
        </p:spPr>
        <p:txBody>
          <a:bodyPr/>
          <a:lstStyle/>
          <a:p>
            <a:pPr algn="ctr"/>
            <a:r>
              <a:rPr lang="en-US" altLang="en-US" sz="4000" b="1" dirty="0"/>
              <a:t>Spectra of Stars, Spectra of AGNs</a:t>
            </a:r>
          </a:p>
        </p:txBody>
      </p:sp>
      <p:pic>
        <p:nvPicPr>
          <p:cNvPr id="198659" name="Picture 3" descr="SdHor70609">
            <a:extLst>
              <a:ext uri="{FF2B5EF4-FFF2-40B4-BE49-F238E27FC236}">
                <a16:creationId xmlns:a16="http://schemas.microsoft.com/office/drawing/2014/main" id="{46A3355B-9DC7-B445-96A3-62E4BF0F5A7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6938" y="838200"/>
            <a:ext cx="3606800" cy="556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8661" name="Text Box 5">
            <a:extLst>
              <a:ext uri="{FF2B5EF4-FFF2-40B4-BE49-F238E27FC236}">
                <a16:creationId xmlns:a16="http://schemas.microsoft.com/office/drawing/2014/main" id="{F5BAC254-66E6-8047-952A-92182B3969E1}"/>
              </a:ext>
            </a:extLst>
          </p:cNvPr>
          <p:cNvSpPr txBox="1">
            <a:spLocks noChangeArrowheads="1"/>
          </p:cNvSpPr>
          <p:nvPr/>
        </p:nvSpPr>
        <p:spPr bwMode="auto">
          <a:xfrm>
            <a:off x="-258662" y="6400800"/>
            <a:ext cx="396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tx2"/>
                </a:solidFill>
                <a:latin typeface="Times New Roman" panose="02020603050405020304" pitchFamily="18" charset="0"/>
              </a:rPr>
              <a:t>Stars from Horizons by Seeds</a:t>
            </a:r>
          </a:p>
        </p:txBody>
      </p:sp>
      <p:sp>
        <p:nvSpPr>
          <p:cNvPr id="198662" name="Text Box 6">
            <a:extLst>
              <a:ext uri="{FF2B5EF4-FFF2-40B4-BE49-F238E27FC236}">
                <a16:creationId xmlns:a16="http://schemas.microsoft.com/office/drawing/2014/main" id="{F53562F5-F5C4-9D46-93C0-45BEB08FB238}"/>
              </a:ext>
            </a:extLst>
          </p:cNvPr>
          <p:cNvSpPr txBox="1">
            <a:spLocks noChangeArrowheads="1"/>
          </p:cNvSpPr>
          <p:nvPr/>
        </p:nvSpPr>
        <p:spPr bwMode="auto">
          <a:xfrm>
            <a:off x="7896726" y="4090520"/>
            <a:ext cx="457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tx2"/>
                </a:solidFill>
                <a:latin typeface="Times New Roman" panose="02020603050405020304" pitchFamily="18" charset="0"/>
              </a:rPr>
              <a:t>Composite quasar, Brotherton et al. (2001)</a:t>
            </a:r>
          </a:p>
        </p:txBody>
      </p:sp>
      <p:pic>
        <p:nvPicPr>
          <p:cNvPr id="2" name="Picture 1">
            <a:extLst>
              <a:ext uri="{FF2B5EF4-FFF2-40B4-BE49-F238E27FC236}">
                <a16:creationId xmlns:a16="http://schemas.microsoft.com/office/drawing/2014/main" id="{FABAF92B-F8CA-EB46-9E02-EF218AB5BB28}"/>
              </a:ext>
            </a:extLst>
          </p:cNvPr>
          <p:cNvPicPr>
            <a:picLocks noChangeAspect="1"/>
          </p:cNvPicPr>
          <p:nvPr/>
        </p:nvPicPr>
        <p:blipFill>
          <a:blip r:embed="rId5"/>
          <a:stretch>
            <a:fillRect/>
          </a:stretch>
        </p:blipFill>
        <p:spPr>
          <a:xfrm>
            <a:off x="3703738" y="838200"/>
            <a:ext cx="4131067" cy="3072063"/>
          </a:xfrm>
          <a:prstGeom prst="rect">
            <a:avLst/>
          </a:prstGeom>
        </p:spPr>
      </p:pic>
      <p:sp>
        <p:nvSpPr>
          <p:cNvPr id="8" name="Text Box 6">
            <a:extLst>
              <a:ext uri="{FF2B5EF4-FFF2-40B4-BE49-F238E27FC236}">
                <a16:creationId xmlns:a16="http://schemas.microsoft.com/office/drawing/2014/main" id="{96FD5F0E-17EF-634B-A8A2-1C5F735657BA}"/>
              </a:ext>
            </a:extLst>
          </p:cNvPr>
          <p:cNvSpPr txBox="1">
            <a:spLocks noChangeArrowheads="1"/>
          </p:cNvSpPr>
          <p:nvPr/>
        </p:nvSpPr>
        <p:spPr bwMode="auto">
          <a:xfrm>
            <a:off x="3703738" y="4039052"/>
            <a:ext cx="4572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chemeClr val="tx2"/>
                </a:solidFill>
                <a:latin typeface="Times New Roman" panose="02020603050405020304" pitchFamily="18" charset="0"/>
              </a:rPr>
              <a:t>Rest-frame Angstroms.</a:t>
            </a:r>
          </a:p>
          <a:p>
            <a:pPr>
              <a:spcBef>
                <a:spcPct val="50000"/>
              </a:spcBef>
            </a:pPr>
            <a:r>
              <a:rPr lang="en-US" altLang="en-US" sz="1600" b="1" dirty="0">
                <a:solidFill>
                  <a:schemeClr val="tx2"/>
                </a:solidFill>
                <a:latin typeface="Times New Roman" panose="02020603050405020304" pitchFamily="18" charset="0"/>
              </a:rPr>
              <a:t>Type 1 </a:t>
            </a:r>
            <a:r>
              <a:rPr lang="en-US" altLang="en-US" sz="1600" b="1" dirty="0" err="1">
                <a:solidFill>
                  <a:schemeClr val="tx2"/>
                </a:solidFill>
                <a:latin typeface="Times New Roman" panose="02020603050405020304" pitchFamily="18" charset="0"/>
              </a:rPr>
              <a:t>Seyfert</a:t>
            </a:r>
            <a:r>
              <a:rPr lang="en-US" altLang="en-US" sz="1600" b="1" dirty="0">
                <a:solidFill>
                  <a:schemeClr val="tx2"/>
                </a:solidFill>
                <a:latin typeface="Times New Roman" panose="02020603050405020304" pitchFamily="18" charset="0"/>
              </a:rPr>
              <a:t> has broad and narrow lines.</a:t>
            </a:r>
          </a:p>
          <a:p>
            <a:pPr>
              <a:spcBef>
                <a:spcPct val="50000"/>
              </a:spcBef>
            </a:pPr>
            <a:r>
              <a:rPr lang="en-US" altLang="en-US" sz="1600" b="1" dirty="0">
                <a:solidFill>
                  <a:schemeClr val="tx2"/>
                </a:solidFill>
                <a:latin typeface="Times New Roman" panose="02020603050405020304" pitchFamily="18" charset="0"/>
              </a:rPr>
              <a:t>Type II </a:t>
            </a:r>
            <a:r>
              <a:rPr lang="en-US" altLang="en-US" sz="1600" b="1" dirty="0" err="1">
                <a:solidFill>
                  <a:schemeClr val="tx2"/>
                </a:solidFill>
                <a:latin typeface="Times New Roman" panose="02020603050405020304" pitchFamily="18" charset="0"/>
              </a:rPr>
              <a:t>Seyfert</a:t>
            </a:r>
            <a:r>
              <a:rPr lang="en-US" altLang="en-US" sz="1600" b="1" dirty="0">
                <a:solidFill>
                  <a:schemeClr val="tx2"/>
                </a:solidFill>
                <a:latin typeface="Times New Roman" panose="02020603050405020304" pitchFamily="18" charset="0"/>
              </a:rPr>
              <a:t> only has narrow lines on top of a galaxy spectrum.</a:t>
            </a:r>
          </a:p>
        </p:txBody>
      </p:sp>
    </p:spTree>
    <p:extLst>
      <p:ext uri="{BB962C8B-B14F-4D97-AF65-F5344CB8AC3E}">
        <p14:creationId xmlns:p14="http://schemas.microsoft.com/office/powerpoint/2010/main" val="1944768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E8F02680-B969-BB49-A288-88C0332BBD89}"/>
              </a:ext>
            </a:extLst>
          </p:cNvPr>
          <p:cNvSpPr>
            <a:spLocks noGrp="1" noChangeArrowheads="1"/>
          </p:cNvSpPr>
          <p:nvPr>
            <p:ph type="title"/>
          </p:nvPr>
        </p:nvSpPr>
        <p:spPr>
          <a:xfrm>
            <a:off x="1981200" y="76200"/>
            <a:ext cx="8229600" cy="1143000"/>
          </a:xfrm>
        </p:spPr>
        <p:txBody>
          <a:bodyPr/>
          <a:lstStyle/>
          <a:p>
            <a:pPr algn="ctr" eaLnBrk="1" hangingPunct="1"/>
            <a:r>
              <a:rPr lang="en-US" altLang="en-US" dirty="0">
                <a:solidFill>
                  <a:schemeClr val="accent2"/>
                </a:solidFill>
                <a:ea typeface="ＭＳ Ｐゴシック" panose="020B0600070205080204" pitchFamily="34" charset="-128"/>
              </a:rPr>
              <a:t>The Spectra of Quasars</a:t>
            </a:r>
          </a:p>
        </p:txBody>
      </p:sp>
      <p:pic>
        <p:nvPicPr>
          <p:cNvPr id="245763" name="Picture 3" descr="11b">
            <a:extLst>
              <a:ext uri="{FF2B5EF4-FFF2-40B4-BE49-F238E27FC236}">
                <a16:creationId xmlns:a16="http://schemas.microsoft.com/office/drawing/2014/main" id="{B8796B50-FA63-614B-81D5-B81F7463859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638800" y="4368800"/>
            <a:ext cx="4800600" cy="2236788"/>
          </a:xfrm>
          <a:noFill/>
        </p:spPr>
      </p:pic>
      <p:pic>
        <p:nvPicPr>
          <p:cNvPr id="245764" name="Picture 4" descr="11a">
            <a:extLst>
              <a:ext uri="{FF2B5EF4-FFF2-40B4-BE49-F238E27FC236}">
                <a16:creationId xmlns:a16="http://schemas.microsoft.com/office/drawing/2014/main" id="{BE96297D-70E2-D143-A95B-6BB01BEA3E5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720850" y="1828801"/>
            <a:ext cx="3689350" cy="4525963"/>
          </a:xfrm>
          <a:noFill/>
        </p:spPr>
      </p:pic>
      <p:sp>
        <p:nvSpPr>
          <p:cNvPr id="245765" name="Text Box 5">
            <a:extLst>
              <a:ext uri="{FF2B5EF4-FFF2-40B4-BE49-F238E27FC236}">
                <a16:creationId xmlns:a16="http://schemas.microsoft.com/office/drawing/2014/main" id="{D020C0BF-71BF-104F-A7B4-BD1F767139D3}"/>
              </a:ext>
            </a:extLst>
          </p:cNvPr>
          <p:cNvSpPr txBox="1">
            <a:spLocks noChangeArrowheads="1"/>
          </p:cNvSpPr>
          <p:nvPr/>
        </p:nvSpPr>
        <p:spPr bwMode="auto">
          <a:xfrm>
            <a:off x="1981200" y="1295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The Quasar 3C273</a:t>
            </a:r>
          </a:p>
        </p:txBody>
      </p:sp>
      <p:sp>
        <p:nvSpPr>
          <p:cNvPr id="245766" name="Text Box 6">
            <a:extLst>
              <a:ext uri="{FF2B5EF4-FFF2-40B4-BE49-F238E27FC236}">
                <a16:creationId xmlns:a16="http://schemas.microsoft.com/office/drawing/2014/main" id="{BA7E3DC2-218F-344A-9DFA-99F8A3CAA182}"/>
              </a:ext>
            </a:extLst>
          </p:cNvPr>
          <p:cNvSpPr txBox="1">
            <a:spLocks noChangeArrowheads="1"/>
          </p:cNvSpPr>
          <p:nvPr/>
        </p:nvSpPr>
        <p:spPr bwMode="auto">
          <a:xfrm>
            <a:off x="6019800" y="1828801"/>
            <a:ext cx="304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Spectral lines show a large redshift of</a:t>
            </a:r>
          </a:p>
        </p:txBody>
      </p:sp>
      <p:sp>
        <p:nvSpPr>
          <p:cNvPr id="245767" name="Text Box 7">
            <a:extLst>
              <a:ext uri="{FF2B5EF4-FFF2-40B4-BE49-F238E27FC236}">
                <a16:creationId xmlns:a16="http://schemas.microsoft.com/office/drawing/2014/main" id="{48F49C71-7926-8648-A69A-F945520DADFA}"/>
              </a:ext>
            </a:extLst>
          </p:cNvPr>
          <p:cNvSpPr txBox="1">
            <a:spLocks noChangeArrowheads="1"/>
          </p:cNvSpPr>
          <p:nvPr/>
        </p:nvSpPr>
        <p:spPr bwMode="auto">
          <a:xfrm>
            <a:off x="6324600" y="3124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z = </a:t>
            </a:r>
            <a:r>
              <a:rPr lang="en-US" altLang="en-US">
                <a:solidFill>
                  <a:schemeClr val="accent2"/>
                </a:solidFill>
                <a:latin typeface="Symbol" pitchFamily="2" charset="2"/>
              </a:rPr>
              <a:t>Dl / l</a:t>
            </a:r>
            <a:r>
              <a:rPr lang="en-US" altLang="en-US" baseline="-25000">
                <a:solidFill>
                  <a:schemeClr val="accent2"/>
                </a:solidFill>
                <a:latin typeface="Symbol" pitchFamily="2" charset="2"/>
              </a:rPr>
              <a:t>0</a:t>
            </a:r>
            <a:r>
              <a:rPr lang="en-US" altLang="en-US">
                <a:solidFill>
                  <a:schemeClr val="accent2"/>
                </a:solidFill>
              </a:rPr>
              <a:t> = 0.158</a:t>
            </a:r>
          </a:p>
        </p:txBody>
      </p:sp>
      <p:sp>
        <p:nvSpPr>
          <p:cNvPr id="57351" name="FlagCount" hidden="1">
            <a:extLst>
              <a:ext uri="{FF2B5EF4-FFF2-40B4-BE49-F238E27FC236}">
                <a16:creationId xmlns:a16="http://schemas.microsoft.com/office/drawing/2014/main" id="{CDC2B401-194E-0441-8E06-E1B0AA6E3A6F}"/>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3089932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500" fill="hold"/>
                                        <p:tgtEl>
                                          <p:spTgt spid="245764"/>
                                        </p:tgtEl>
                                        <p:attrNameLst>
                                          <p:attrName>ppt_x</p:attrName>
                                        </p:attrNameLst>
                                      </p:cBhvr>
                                      <p:tavLst>
                                        <p:tav tm="0">
                                          <p:val>
                                            <p:strVal val="0-#ppt_w/2"/>
                                          </p:val>
                                        </p:tav>
                                        <p:tav tm="100000">
                                          <p:val>
                                            <p:strVal val="#ppt_x"/>
                                          </p:val>
                                        </p:tav>
                                      </p:tavLst>
                                    </p:anim>
                                    <p:anim calcmode="lin" valueType="num">
                                      <p:cBhvr additive="base">
                                        <p:cTn id="8" dur="5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5"/>
                                        </p:tgtEl>
                                        <p:attrNameLst>
                                          <p:attrName>style.visibility</p:attrName>
                                        </p:attrNameLst>
                                      </p:cBhvr>
                                      <p:to>
                                        <p:strVal val="visible"/>
                                      </p:to>
                                    </p:set>
                                    <p:anim calcmode="lin" valueType="num">
                                      <p:cBhvr additive="base">
                                        <p:cTn id="11" dur="500" fill="hold"/>
                                        <p:tgtEl>
                                          <p:spTgt spid="245765"/>
                                        </p:tgtEl>
                                        <p:attrNameLst>
                                          <p:attrName>ppt_x</p:attrName>
                                        </p:attrNameLst>
                                      </p:cBhvr>
                                      <p:tavLst>
                                        <p:tav tm="0">
                                          <p:val>
                                            <p:strVal val="0-#ppt_w/2"/>
                                          </p:val>
                                        </p:tav>
                                        <p:tav tm="100000">
                                          <p:val>
                                            <p:strVal val="#ppt_x"/>
                                          </p:val>
                                        </p:tav>
                                      </p:tavLst>
                                    </p:anim>
                                    <p:anim calcmode="lin" valueType="num">
                                      <p:cBhvr additive="base">
                                        <p:cTn id="12" dur="500" fill="hold"/>
                                        <p:tgtEl>
                                          <p:spTgt spid="24576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245763"/>
                                        </p:tgtEl>
                                        <p:attrNameLst>
                                          <p:attrName>style.visibility</p:attrName>
                                        </p:attrNameLst>
                                      </p:cBhvr>
                                      <p:to>
                                        <p:strVal val="visible"/>
                                      </p:to>
                                    </p:set>
                                    <p:anim calcmode="lin" valueType="num">
                                      <p:cBhvr additive="base">
                                        <p:cTn id="17" dur="500" fill="hold"/>
                                        <p:tgtEl>
                                          <p:spTgt spid="245763"/>
                                        </p:tgtEl>
                                        <p:attrNameLst>
                                          <p:attrName>ppt_x</p:attrName>
                                        </p:attrNameLst>
                                      </p:cBhvr>
                                      <p:tavLst>
                                        <p:tav tm="0">
                                          <p:val>
                                            <p:strVal val="1+#ppt_w/2"/>
                                          </p:val>
                                        </p:tav>
                                        <p:tav tm="100000">
                                          <p:val>
                                            <p:strVal val="#ppt_x"/>
                                          </p:val>
                                        </p:tav>
                                      </p:tavLst>
                                    </p:anim>
                                    <p:anim calcmode="lin" valueType="num">
                                      <p:cBhvr additive="base">
                                        <p:cTn id="18" dur="500" fill="hold"/>
                                        <p:tgtEl>
                                          <p:spTgt spid="24576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45766"/>
                                        </p:tgtEl>
                                        <p:attrNameLst>
                                          <p:attrName>style.visibility</p:attrName>
                                        </p:attrNameLst>
                                      </p:cBhvr>
                                      <p:to>
                                        <p:strVal val="visible"/>
                                      </p:to>
                                    </p:set>
                                    <p:animEffect transition="in" filter="slide(fromBottom)">
                                      <p:cBhvr>
                                        <p:cTn id="23" dur="500"/>
                                        <p:tgtEl>
                                          <p:spTgt spid="2457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45767"/>
                                        </p:tgtEl>
                                        <p:attrNameLst>
                                          <p:attrName>style.visibility</p:attrName>
                                        </p:attrNameLst>
                                      </p:cBhvr>
                                      <p:to>
                                        <p:strVal val="visible"/>
                                      </p:to>
                                    </p:set>
                                    <p:animEffect transition="in" filter="slide(fromBottom)">
                                      <p:cBhvr>
                                        <p:cTn id="28" dur="500"/>
                                        <p:tgtEl>
                                          <p:spTgt spid="245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p:bldP spid="245766" grpId="0"/>
      <p:bldP spid="2457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C23AEA0F-2511-5B49-B7AD-3E1C1F37D2F4}"/>
              </a:ext>
            </a:extLst>
          </p:cNvPr>
          <p:cNvSpPr>
            <a:spLocks noGrp="1" noChangeArrowheads="1"/>
          </p:cNvSpPr>
          <p:nvPr>
            <p:ph type="title"/>
          </p:nvPr>
        </p:nvSpPr>
        <p:spPr>
          <a:xfrm>
            <a:off x="2743200" y="76201"/>
            <a:ext cx="7086600" cy="868363"/>
          </a:xfrm>
        </p:spPr>
        <p:txBody>
          <a:bodyPr/>
          <a:lstStyle/>
          <a:p>
            <a:pPr algn="ctr" eaLnBrk="1" hangingPunct="1"/>
            <a:r>
              <a:rPr lang="en-US" altLang="en-US" dirty="0">
                <a:solidFill>
                  <a:schemeClr val="accent2"/>
                </a:solidFill>
                <a:ea typeface="ＭＳ Ｐゴシック" panose="020B0600070205080204" pitchFamily="34" charset="-128"/>
              </a:rPr>
              <a:t>Quasar Redshifts</a:t>
            </a:r>
          </a:p>
        </p:txBody>
      </p:sp>
      <p:pic>
        <p:nvPicPr>
          <p:cNvPr id="59394" name="Picture 3" descr="12">
            <a:extLst>
              <a:ext uri="{FF2B5EF4-FFF2-40B4-BE49-F238E27FC236}">
                <a16:creationId xmlns:a16="http://schemas.microsoft.com/office/drawing/2014/main" id="{5899EFA1-1D2B-7A42-BBD8-63D89FC4D69E}"/>
              </a:ext>
            </a:extLst>
          </p:cNvPr>
          <p:cNvPicPr>
            <a:picLocks noGrp="1" noChangeAspect="1" noChangeArrowheads="1"/>
          </p:cNvPicPr>
          <p:nvPr>
            <p:ph idx="1"/>
          </p:nvPr>
        </p:nvPicPr>
        <p:blipFill>
          <a:blip r:embed="rId3">
            <a:lum bright="30000"/>
            <a:extLst>
              <a:ext uri="{28A0092B-C50C-407E-A947-70E740481C1C}">
                <a14:useLocalDpi xmlns:a14="http://schemas.microsoft.com/office/drawing/2010/main" val="0"/>
              </a:ext>
            </a:extLst>
          </a:blip>
          <a:srcRect/>
          <a:stretch>
            <a:fillRect/>
          </a:stretch>
        </p:blipFill>
        <p:spPr>
          <a:xfrm>
            <a:off x="1676400" y="1349376"/>
            <a:ext cx="5943600" cy="4822825"/>
          </a:xfrm>
          <a:noFill/>
        </p:spPr>
      </p:pic>
      <p:sp>
        <p:nvSpPr>
          <p:cNvPr id="59395" name="Text Box 4">
            <a:extLst>
              <a:ext uri="{FF2B5EF4-FFF2-40B4-BE49-F238E27FC236}">
                <a16:creationId xmlns:a16="http://schemas.microsoft.com/office/drawing/2014/main" id="{414C95C4-363A-E34A-AA05-C7150A8E9CEA}"/>
              </a:ext>
            </a:extLst>
          </p:cNvPr>
          <p:cNvSpPr txBox="1">
            <a:spLocks noChangeArrowheads="1"/>
          </p:cNvSpPr>
          <p:nvPr/>
        </p:nvSpPr>
        <p:spPr bwMode="auto">
          <a:xfrm>
            <a:off x="3886200" y="1501776"/>
            <a:ext cx="806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a:t>
            </a:r>
          </a:p>
        </p:txBody>
      </p:sp>
      <p:sp>
        <p:nvSpPr>
          <p:cNvPr id="59396" name="Text Box 5">
            <a:extLst>
              <a:ext uri="{FF2B5EF4-FFF2-40B4-BE49-F238E27FC236}">
                <a16:creationId xmlns:a16="http://schemas.microsoft.com/office/drawing/2014/main" id="{EB43DEA1-64E6-7D47-A4AB-CA474934187A}"/>
              </a:ext>
            </a:extLst>
          </p:cNvPr>
          <p:cNvSpPr txBox="1">
            <a:spLocks noChangeArrowheads="1"/>
          </p:cNvSpPr>
          <p:nvPr/>
        </p:nvSpPr>
        <p:spPr bwMode="auto">
          <a:xfrm>
            <a:off x="2819401" y="2187576"/>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0.178</a:t>
            </a:r>
          </a:p>
        </p:txBody>
      </p:sp>
      <p:sp>
        <p:nvSpPr>
          <p:cNvPr id="59397" name="Text Box 6">
            <a:extLst>
              <a:ext uri="{FF2B5EF4-FFF2-40B4-BE49-F238E27FC236}">
                <a16:creationId xmlns:a16="http://schemas.microsoft.com/office/drawing/2014/main" id="{5FA7467B-EE48-B143-968D-DF69A601EDF9}"/>
              </a:ext>
            </a:extLst>
          </p:cNvPr>
          <p:cNvSpPr txBox="1">
            <a:spLocks noChangeArrowheads="1"/>
          </p:cNvSpPr>
          <p:nvPr/>
        </p:nvSpPr>
        <p:spPr bwMode="auto">
          <a:xfrm>
            <a:off x="2971801" y="3101976"/>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0.240</a:t>
            </a:r>
          </a:p>
        </p:txBody>
      </p:sp>
      <p:sp>
        <p:nvSpPr>
          <p:cNvPr id="59398" name="Text Box 7">
            <a:extLst>
              <a:ext uri="{FF2B5EF4-FFF2-40B4-BE49-F238E27FC236}">
                <a16:creationId xmlns:a16="http://schemas.microsoft.com/office/drawing/2014/main" id="{DBECF2EC-A70D-024C-9B7A-55E756B542CA}"/>
              </a:ext>
            </a:extLst>
          </p:cNvPr>
          <p:cNvSpPr txBox="1">
            <a:spLocks noChangeArrowheads="1"/>
          </p:cNvSpPr>
          <p:nvPr/>
        </p:nvSpPr>
        <p:spPr bwMode="auto">
          <a:xfrm>
            <a:off x="3200401" y="4016376"/>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0.302</a:t>
            </a:r>
          </a:p>
        </p:txBody>
      </p:sp>
      <p:sp>
        <p:nvSpPr>
          <p:cNvPr id="59399" name="Text Box 8">
            <a:extLst>
              <a:ext uri="{FF2B5EF4-FFF2-40B4-BE49-F238E27FC236}">
                <a16:creationId xmlns:a16="http://schemas.microsoft.com/office/drawing/2014/main" id="{38199268-09FC-C24C-A122-367B19203568}"/>
              </a:ext>
            </a:extLst>
          </p:cNvPr>
          <p:cNvSpPr txBox="1">
            <a:spLocks noChangeArrowheads="1"/>
          </p:cNvSpPr>
          <p:nvPr/>
        </p:nvSpPr>
        <p:spPr bwMode="auto">
          <a:xfrm>
            <a:off x="3657601" y="4914901"/>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0.389</a:t>
            </a:r>
          </a:p>
        </p:txBody>
      </p:sp>
      <p:sp>
        <p:nvSpPr>
          <p:cNvPr id="247817" name="Text Box 9">
            <a:extLst>
              <a:ext uri="{FF2B5EF4-FFF2-40B4-BE49-F238E27FC236}">
                <a16:creationId xmlns:a16="http://schemas.microsoft.com/office/drawing/2014/main" id="{6CC4A6C9-0746-3748-B1B8-4A2A8C530ACE}"/>
              </a:ext>
            </a:extLst>
          </p:cNvPr>
          <p:cNvSpPr txBox="1">
            <a:spLocks noChangeArrowheads="1"/>
          </p:cNvSpPr>
          <p:nvPr/>
        </p:nvSpPr>
        <p:spPr bwMode="auto">
          <a:xfrm>
            <a:off x="7620000" y="1279526"/>
            <a:ext cx="2819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dirty="0">
                <a:solidFill>
                  <a:schemeClr val="accent2"/>
                </a:solidFill>
              </a:rPr>
              <a:t>Quasars have been detected at the highest redshifts, up to</a:t>
            </a:r>
          </a:p>
          <a:p>
            <a:pPr algn="ctr" eaLnBrk="1" hangingPunct="1">
              <a:spcBef>
                <a:spcPct val="50000"/>
              </a:spcBef>
            </a:pPr>
            <a:r>
              <a:rPr lang="en-US" altLang="en-US" sz="2000" dirty="0">
                <a:solidFill>
                  <a:schemeClr val="accent2"/>
                </a:solidFill>
              </a:rPr>
              <a:t> z ~ 7.6</a:t>
            </a:r>
          </a:p>
        </p:txBody>
      </p:sp>
      <p:sp>
        <p:nvSpPr>
          <p:cNvPr id="247818" name="Text Box 10">
            <a:extLst>
              <a:ext uri="{FF2B5EF4-FFF2-40B4-BE49-F238E27FC236}">
                <a16:creationId xmlns:a16="http://schemas.microsoft.com/office/drawing/2014/main" id="{41883D63-2469-7847-8A7D-C44C2649A56A}"/>
              </a:ext>
            </a:extLst>
          </p:cNvPr>
          <p:cNvSpPr txBox="1">
            <a:spLocks noChangeArrowheads="1"/>
          </p:cNvSpPr>
          <p:nvPr/>
        </p:nvSpPr>
        <p:spPr bwMode="auto">
          <a:xfrm>
            <a:off x="8039100" y="2819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z = </a:t>
            </a:r>
            <a:r>
              <a:rPr lang="en-US" altLang="en-US">
                <a:solidFill>
                  <a:schemeClr val="accent2"/>
                </a:solidFill>
                <a:latin typeface="Symbol" pitchFamily="2" charset="2"/>
              </a:rPr>
              <a:t>Dl</a:t>
            </a:r>
            <a:r>
              <a:rPr lang="en-US" altLang="en-US">
                <a:solidFill>
                  <a:schemeClr val="accent2"/>
                </a:solidFill>
              </a:rPr>
              <a:t>/</a:t>
            </a:r>
            <a:r>
              <a:rPr lang="en-US" altLang="en-US">
                <a:solidFill>
                  <a:schemeClr val="accent2"/>
                </a:solidFill>
                <a:latin typeface="Symbol" pitchFamily="2" charset="2"/>
              </a:rPr>
              <a:t>l</a:t>
            </a:r>
            <a:r>
              <a:rPr lang="en-US" altLang="en-US" baseline="-25000">
                <a:solidFill>
                  <a:schemeClr val="accent2"/>
                </a:solidFill>
                <a:latin typeface="Symbol" pitchFamily="2" charset="2"/>
              </a:rPr>
              <a:t>0</a:t>
            </a:r>
          </a:p>
        </p:txBody>
      </p:sp>
      <p:sp>
        <p:nvSpPr>
          <p:cNvPr id="247819" name="Rectangle 11">
            <a:extLst>
              <a:ext uri="{FF2B5EF4-FFF2-40B4-BE49-F238E27FC236}">
                <a16:creationId xmlns:a16="http://schemas.microsoft.com/office/drawing/2014/main" id="{4FEEB5BB-F093-144B-A840-4BC5EBFB2B75}"/>
              </a:ext>
            </a:extLst>
          </p:cNvPr>
          <p:cNvSpPr>
            <a:spLocks noChangeArrowheads="1"/>
          </p:cNvSpPr>
          <p:nvPr/>
        </p:nvSpPr>
        <p:spPr bwMode="auto">
          <a:xfrm>
            <a:off x="8305800" y="2863099"/>
            <a:ext cx="1447800" cy="4572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47820" name="Text Box 12">
            <a:extLst>
              <a:ext uri="{FF2B5EF4-FFF2-40B4-BE49-F238E27FC236}">
                <a16:creationId xmlns:a16="http://schemas.microsoft.com/office/drawing/2014/main" id="{51501CCA-50D5-4947-9FFE-5D2A8CD86910}"/>
              </a:ext>
            </a:extLst>
          </p:cNvPr>
          <p:cNvSpPr txBox="1">
            <a:spLocks noChangeArrowheads="1"/>
          </p:cNvSpPr>
          <p:nvPr/>
        </p:nvSpPr>
        <p:spPr bwMode="auto">
          <a:xfrm>
            <a:off x="7696200" y="3421985"/>
            <a:ext cx="2667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dirty="0">
                <a:solidFill>
                  <a:schemeClr val="accent2"/>
                </a:solidFill>
              </a:rPr>
              <a:t>Our old formula</a:t>
            </a:r>
          </a:p>
          <a:p>
            <a:pPr algn="ctr" eaLnBrk="1" hangingPunct="1">
              <a:spcBef>
                <a:spcPct val="50000"/>
              </a:spcBef>
            </a:pPr>
            <a:r>
              <a:rPr lang="en-US" altLang="en-US" dirty="0">
                <a:solidFill>
                  <a:schemeClr val="accent2"/>
                </a:solidFill>
                <a:latin typeface="Symbol" pitchFamily="2" charset="2"/>
              </a:rPr>
              <a:t>Dl</a:t>
            </a:r>
            <a:r>
              <a:rPr lang="en-US" altLang="en-US" dirty="0">
                <a:solidFill>
                  <a:schemeClr val="accent2"/>
                </a:solidFill>
              </a:rPr>
              <a:t>/</a:t>
            </a:r>
            <a:r>
              <a:rPr lang="en-US" altLang="en-US" dirty="0">
                <a:solidFill>
                  <a:schemeClr val="accent2"/>
                </a:solidFill>
                <a:latin typeface="Symbol" pitchFamily="2" charset="2"/>
              </a:rPr>
              <a:t>l</a:t>
            </a:r>
            <a:r>
              <a:rPr lang="en-US" altLang="en-US" baseline="-25000" dirty="0">
                <a:solidFill>
                  <a:schemeClr val="accent2"/>
                </a:solidFill>
                <a:latin typeface="Symbol" pitchFamily="2" charset="2"/>
              </a:rPr>
              <a:t>0 </a:t>
            </a:r>
            <a:r>
              <a:rPr lang="en-US" altLang="en-US" dirty="0">
                <a:solidFill>
                  <a:schemeClr val="accent2"/>
                </a:solidFill>
              </a:rPr>
              <a:t>= </a:t>
            </a:r>
            <a:r>
              <a:rPr lang="en-US" altLang="en-US" dirty="0" err="1">
                <a:solidFill>
                  <a:schemeClr val="accent2"/>
                </a:solidFill>
              </a:rPr>
              <a:t>v</a:t>
            </a:r>
            <a:r>
              <a:rPr lang="en-US" altLang="en-US" baseline="-25000" dirty="0" err="1">
                <a:solidFill>
                  <a:schemeClr val="accent2"/>
                </a:solidFill>
              </a:rPr>
              <a:t>r</a:t>
            </a:r>
            <a:r>
              <a:rPr lang="en-US" altLang="en-US" dirty="0">
                <a:solidFill>
                  <a:schemeClr val="accent2"/>
                </a:solidFill>
              </a:rPr>
              <a:t>/c</a:t>
            </a:r>
          </a:p>
          <a:p>
            <a:pPr algn="ctr" eaLnBrk="1" hangingPunct="1">
              <a:spcBef>
                <a:spcPct val="50000"/>
              </a:spcBef>
            </a:pPr>
            <a:r>
              <a:rPr lang="en-US" altLang="en-US" dirty="0">
                <a:solidFill>
                  <a:schemeClr val="accent2"/>
                </a:solidFill>
              </a:rPr>
              <a:t>is only valid in the limit of low speed, </a:t>
            </a:r>
            <a:r>
              <a:rPr lang="en-US" altLang="en-US" dirty="0" err="1">
                <a:solidFill>
                  <a:schemeClr val="accent2"/>
                </a:solidFill>
              </a:rPr>
              <a:t>v</a:t>
            </a:r>
            <a:r>
              <a:rPr lang="en-US" altLang="en-US" baseline="-25000" dirty="0" err="1">
                <a:solidFill>
                  <a:schemeClr val="accent2"/>
                </a:solidFill>
              </a:rPr>
              <a:t>r</a:t>
            </a:r>
            <a:r>
              <a:rPr lang="en-US" altLang="en-US" dirty="0">
                <a:solidFill>
                  <a:schemeClr val="accent2"/>
                </a:solidFill>
              </a:rPr>
              <a:t> &lt;&lt; c</a:t>
            </a:r>
          </a:p>
        </p:txBody>
      </p:sp>
      <p:sp>
        <p:nvSpPr>
          <p:cNvPr id="59404" name="FlagCount" hidden="1">
            <a:extLst>
              <a:ext uri="{FF2B5EF4-FFF2-40B4-BE49-F238E27FC236}">
                <a16:creationId xmlns:a16="http://schemas.microsoft.com/office/drawing/2014/main" id="{F0E8BC93-6739-ED4B-B3C5-1E9632344740}"/>
              </a:ext>
            </a:extLst>
          </p:cNvPr>
          <p:cNvSpPr>
            <a:spLocks noChangeArrowheads="1"/>
          </p:cNvSpPr>
          <p:nvPr/>
        </p:nvSpPr>
        <p:spPr bwMode="auto">
          <a:xfrm>
            <a:off x="94742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
        <p:nvSpPr>
          <p:cNvPr id="2" name="TextBox 1">
            <a:extLst>
              <a:ext uri="{FF2B5EF4-FFF2-40B4-BE49-F238E27FC236}">
                <a16:creationId xmlns:a16="http://schemas.microsoft.com/office/drawing/2014/main" id="{A7AEBA80-9BAB-894B-97E3-A067C5830A4D}"/>
              </a:ext>
            </a:extLst>
          </p:cNvPr>
          <p:cNvSpPr txBox="1"/>
          <p:nvPr/>
        </p:nvSpPr>
        <p:spPr>
          <a:xfrm>
            <a:off x="7870658" y="5757650"/>
            <a:ext cx="2957763" cy="461665"/>
          </a:xfrm>
          <a:prstGeom prst="rect">
            <a:avLst/>
          </a:prstGeom>
          <a:noFill/>
        </p:spPr>
        <p:txBody>
          <a:bodyPr wrap="square" rtlCol="0">
            <a:spAutoFit/>
          </a:bodyPr>
          <a:lstStyle/>
          <a:p>
            <a:r>
              <a:rPr lang="en-US" sz="2400" u="sng" dirty="0">
                <a:solidFill>
                  <a:schemeClr val="accent2"/>
                </a:solidFill>
              </a:rPr>
              <a:t>Why only redshifts?</a:t>
            </a:r>
          </a:p>
        </p:txBody>
      </p:sp>
    </p:spTree>
    <p:extLst>
      <p:ext uri="{BB962C8B-B14F-4D97-AF65-F5344CB8AC3E}">
        <p14:creationId xmlns:p14="http://schemas.microsoft.com/office/powerpoint/2010/main" val="599679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7817"/>
                                        </p:tgtEl>
                                        <p:attrNameLst>
                                          <p:attrName>style.visibility</p:attrName>
                                        </p:attrNameLst>
                                      </p:cBhvr>
                                      <p:to>
                                        <p:strVal val="visible"/>
                                      </p:to>
                                    </p:set>
                                    <p:animEffect transition="in" filter="slide(fromBottom)">
                                      <p:cBhvr>
                                        <p:cTn id="7" dur="500"/>
                                        <p:tgtEl>
                                          <p:spTgt spid="2478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7818"/>
                                        </p:tgtEl>
                                        <p:attrNameLst>
                                          <p:attrName>style.visibility</p:attrName>
                                        </p:attrNameLst>
                                      </p:cBhvr>
                                      <p:to>
                                        <p:strVal val="visible"/>
                                      </p:to>
                                    </p:set>
                                    <p:animEffect transition="in" filter="slide(fromBottom)">
                                      <p:cBhvr>
                                        <p:cTn id="12" dur="500"/>
                                        <p:tgtEl>
                                          <p:spTgt spid="24781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47819"/>
                                        </p:tgtEl>
                                        <p:attrNameLst>
                                          <p:attrName>style.visibility</p:attrName>
                                        </p:attrNameLst>
                                      </p:cBhvr>
                                      <p:to>
                                        <p:strVal val="visible"/>
                                      </p:to>
                                    </p:set>
                                    <p:animEffect transition="in" filter="slide(fromBottom)">
                                      <p:cBhvr>
                                        <p:cTn id="15" dur="500"/>
                                        <p:tgtEl>
                                          <p:spTgt spid="2478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47820"/>
                                        </p:tgtEl>
                                        <p:attrNameLst>
                                          <p:attrName>style.visibility</p:attrName>
                                        </p:attrNameLst>
                                      </p:cBhvr>
                                      <p:to>
                                        <p:strVal val="visible"/>
                                      </p:to>
                                    </p:set>
                                    <p:animEffect transition="in" filter="slide(fromBottom)">
                                      <p:cBhvr>
                                        <p:cTn id="20" dur="500"/>
                                        <p:tgtEl>
                                          <p:spTgt spid="247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7" grpId="0"/>
      <p:bldP spid="247818" grpId="0"/>
      <p:bldP spid="247819" grpId="0" animBg="1"/>
      <p:bldP spid="2478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E87-16F8-C14A-80C5-DB26F00A41C6}"/>
              </a:ext>
            </a:extLst>
          </p:cNvPr>
          <p:cNvSpPr>
            <a:spLocks noGrp="1"/>
          </p:cNvSpPr>
          <p:nvPr>
            <p:ph type="title"/>
          </p:nvPr>
        </p:nvSpPr>
        <p:spPr/>
        <p:txBody>
          <a:bodyPr/>
          <a:lstStyle/>
          <a:p>
            <a:r>
              <a:rPr lang="en-US" dirty="0"/>
              <a:t>Active Galaxies/Active Galactic Nuclei (AGNs)</a:t>
            </a:r>
          </a:p>
        </p:txBody>
      </p:sp>
      <p:sp>
        <p:nvSpPr>
          <p:cNvPr id="3" name="Content Placeholder 2">
            <a:extLst>
              <a:ext uri="{FF2B5EF4-FFF2-40B4-BE49-F238E27FC236}">
                <a16:creationId xmlns:a16="http://schemas.microsoft.com/office/drawing/2014/main" id="{BC520525-7F5D-FC42-B111-C66571174C5A}"/>
              </a:ext>
            </a:extLst>
          </p:cNvPr>
          <p:cNvSpPr>
            <a:spLocks noGrp="1"/>
          </p:cNvSpPr>
          <p:nvPr>
            <p:ph idx="1"/>
          </p:nvPr>
        </p:nvSpPr>
        <p:spPr/>
        <p:txBody>
          <a:bodyPr>
            <a:normAutofit lnSpcReduction="10000"/>
          </a:bodyPr>
          <a:lstStyle/>
          <a:p>
            <a:r>
              <a:rPr lang="en-US" dirty="0"/>
              <a:t>Ubiquity of supermassive black holes in all galaxies, about 10% active</a:t>
            </a:r>
          </a:p>
          <a:p>
            <a:r>
              <a:rPr lang="en-US" dirty="0"/>
              <a:t>Black hole-host galaxy correlations</a:t>
            </a:r>
          </a:p>
          <a:p>
            <a:r>
              <a:rPr lang="en-US" dirty="0"/>
              <a:t>Types: </a:t>
            </a:r>
            <a:r>
              <a:rPr lang="en-US" dirty="0" err="1"/>
              <a:t>Seyferts</a:t>
            </a:r>
            <a:r>
              <a:rPr lang="en-US" dirty="0"/>
              <a:t> and radio galaxies, radio-loud and radio-quiet quasars</a:t>
            </a:r>
          </a:p>
          <a:p>
            <a:r>
              <a:rPr lang="en-US" dirty="0"/>
              <a:t>Properties – variability, spectra, redshifts, SEDs, “Standard Model”</a:t>
            </a:r>
          </a:p>
          <a:p>
            <a:r>
              <a:rPr lang="en-US" dirty="0"/>
              <a:t>Luminosities and Energetics</a:t>
            </a:r>
          </a:p>
          <a:p>
            <a:r>
              <a:rPr lang="en-US" dirty="0"/>
              <a:t>Eddington Limit and Eddington Fraction</a:t>
            </a:r>
          </a:p>
          <a:p>
            <a:r>
              <a:rPr lang="en-US" dirty="0"/>
              <a:t>Reverberation Mapping to get masses</a:t>
            </a:r>
          </a:p>
          <a:p>
            <a:r>
              <a:rPr lang="en-US" dirty="0"/>
              <a:t>AGN hosts and Interacting galaxies</a:t>
            </a:r>
          </a:p>
          <a:p>
            <a:r>
              <a:rPr lang="en-US" dirty="0"/>
              <a:t>Tracers/probes of large-scale structure</a:t>
            </a:r>
          </a:p>
          <a:p>
            <a:endParaRPr lang="en-US" dirty="0"/>
          </a:p>
        </p:txBody>
      </p:sp>
    </p:spTree>
    <p:extLst>
      <p:ext uri="{BB962C8B-B14F-4D97-AF65-F5344CB8AC3E}">
        <p14:creationId xmlns:p14="http://schemas.microsoft.com/office/powerpoint/2010/main" val="23132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B940D-C182-5E41-A391-ED269707B9E4}"/>
              </a:ext>
            </a:extLst>
          </p:cNvPr>
          <p:cNvSpPr>
            <a:spLocks noGrp="1"/>
          </p:cNvSpPr>
          <p:nvPr>
            <p:ph type="title"/>
          </p:nvPr>
        </p:nvSpPr>
        <p:spPr/>
        <p:txBody>
          <a:bodyPr/>
          <a:lstStyle/>
          <a:p>
            <a:r>
              <a:rPr lang="en-US" dirty="0"/>
              <a:t>Quasars in the luminosity-z plane: evolution!</a:t>
            </a:r>
          </a:p>
        </p:txBody>
      </p:sp>
      <p:sp>
        <p:nvSpPr>
          <p:cNvPr id="3" name="Content Placeholder 2">
            <a:extLst>
              <a:ext uri="{FF2B5EF4-FFF2-40B4-BE49-F238E27FC236}">
                <a16:creationId xmlns:a16="http://schemas.microsoft.com/office/drawing/2014/main" id="{3326676E-D4CB-5241-8AC7-D0BED5218FA0}"/>
              </a:ext>
            </a:extLst>
          </p:cNvPr>
          <p:cNvSpPr>
            <a:spLocks noGrp="1"/>
          </p:cNvSpPr>
          <p:nvPr>
            <p:ph sz="half" idx="1"/>
          </p:nvPr>
        </p:nvSpPr>
        <p:spPr/>
        <p:txBody>
          <a:bodyPr>
            <a:normAutofit lnSpcReduction="10000"/>
          </a:bodyPr>
          <a:lstStyle/>
          <a:p>
            <a:endParaRPr lang="en-US"/>
          </a:p>
        </p:txBody>
      </p:sp>
      <p:sp>
        <p:nvSpPr>
          <p:cNvPr id="4" name="Content Placeholder 3">
            <a:extLst>
              <a:ext uri="{FF2B5EF4-FFF2-40B4-BE49-F238E27FC236}">
                <a16:creationId xmlns:a16="http://schemas.microsoft.com/office/drawing/2014/main" id="{88014D6A-0EA3-C644-8154-CC324EE14CE8}"/>
              </a:ext>
            </a:extLst>
          </p:cNvPr>
          <p:cNvSpPr>
            <a:spLocks noGrp="1"/>
          </p:cNvSpPr>
          <p:nvPr>
            <p:ph sz="half" idx="2"/>
          </p:nvPr>
        </p:nvSpPr>
        <p:spPr>
          <a:xfrm>
            <a:off x="6172200" y="1690687"/>
            <a:ext cx="5181600" cy="4854491"/>
          </a:xfrm>
        </p:spPr>
        <p:txBody>
          <a:bodyPr>
            <a:normAutofit lnSpcReduction="10000"/>
          </a:bodyPr>
          <a:lstStyle/>
          <a:p>
            <a:r>
              <a:rPr lang="en-US" dirty="0"/>
              <a:t>Results from the Sloan Digital Sky Survey (SDSS) Data Release 7 from Shen et al. (2011).</a:t>
            </a:r>
          </a:p>
          <a:p>
            <a:r>
              <a:rPr lang="en-US" dirty="0"/>
              <a:t>For galaxies and AGNs you got to know about SDSS!</a:t>
            </a:r>
          </a:p>
          <a:p>
            <a:r>
              <a:rPr lang="en-US" dirty="0"/>
              <a:t>Absolute I band magnitudes matched at z=2. Cyan lines show some survey limits where completeness is high.</a:t>
            </a:r>
          </a:p>
          <a:p>
            <a:r>
              <a:rPr lang="en-US" dirty="0"/>
              <a:t>Similar trends present for star formation rates in galaxies (“downsizing”).</a:t>
            </a:r>
          </a:p>
        </p:txBody>
      </p:sp>
      <p:pic>
        <p:nvPicPr>
          <p:cNvPr id="5" name="Picture 4">
            <a:extLst>
              <a:ext uri="{FF2B5EF4-FFF2-40B4-BE49-F238E27FC236}">
                <a16:creationId xmlns:a16="http://schemas.microsoft.com/office/drawing/2014/main" id="{9E7A3AC6-68E7-0E4F-8B1F-A66EDF458A28}"/>
              </a:ext>
            </a:extLst>
          </p:cNvPr>
          <p:cNvPicPr>
            <a:picLocks noChangeAspect="1"/>
          </p:cNvPicPr>
          <p:nvPr/>
        </p:nvPicPr>
        <p:blipFill>
          <a:blip r:embed="rId2"/>
          <a:stretch>
            <a:fillRect/>
          </a:stretch>
        </p:blipFill>
        <p:spPr>
          <a:xfrm>
            <a:off x="838200" y="1473074"/>
            <a:ext cx="5334000" cy="5174094"/>
          </a:xfrm>
          <a:prstGeom prst="rect">
            <a:avLst/>
          </a:prstGeom>
        </p:spPr>
      </p:pic>
    </p:spTree>
    <p:extLst>
      <p:ext uri="{BB962C8B-B14F-4D97-AF65-F5344CB8AC3E}">
        <p14:creationId xmlns:p14="http://schemas.microsoft.com/office/powerpoint/2010/main" val="153168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088" y="448963"/>
            <a:ext cx="8773886" cy="759505"/>
          </a:xfrm>
        </p:spPr>
        <p:txBody>
          <a:bodyPr>
            <a:normAutofit/>
          </a:bodyPr>
          <a:lstStyle/>
          <a:p>
            <a:pPr algn="ctr"/>
            <a:r>
              <a:rPr lang="en-US" dirty="0"/>
              <a:t>Quasar Variability</a:t>
            </a:r>
          </a:p>
        </p:txBody>
      </p:sp>
      <p:sp>
        <p:nvSpPr>
          <p:cNvPr id="3" name="Rectangle 2">
            <a:extLst>
              <a:ext uri="{FF2B5EF4-FFF2-40B4-BE49-F238E27FC236}">
                <a16:creationId xmlns:a16="http://schemas.microsoft.com/office/drawing/2014/main" id="{9EF3E323-DCBB-8643-AFF4-B358CD40BB44}"/>
              </a:ext>
            </a:extLst>
          </p:cNvPr>
          <p:cNvSpPr/>
          <p:nvPr/>
        </p:nvSpPr>
        <p:spPr>
          <a:xfrm>
            <a:off x="1612879" y="6131913"/>
            <a:ext cx="3384324" cy="369332"/>
          </a:xfrm>
          <a:prstGeom prst="rect">
            <a:avLst/>
          </a:prstGeom>
        </p:spPr>
        <p:txBody>
          <a:bodyPr wrap="none">
            <a:spAutoFit/>
          </a:bodyPr>
          <a:lstStyle/>
          <a:p>
            <a:r>
              <a:rPr lang="en-US" dirty="0" err="1"/>
              <a:t>Kozłowski</a:t>
            </a:r>
            <a:r>
              <a:rPr lang="en-US" dirty="0"/>
              <a:t> </a:t>
            </a:r>
            <a:r>
              <a:rPr lang="en-US" i="1" dirty="0"/>
              <a:t>et al.</a:t>
            </a:r>
            <a:r>
              <a:rPr lang="en-US" dirty="0"/>
              <a:t> 2013, </a:t>
            </a:r>
            <a:r>
              <a:rPr lang="en-US" dirty="0" err="1"/>
              <a:t>ApJ</a:t>
            </a:r>
            <a:r>
              <a:rPr lang="en-US" dirty="0"/>
              <a:t>, 775, 92</a:t>
            </a:r>
          </a:p>
        </p:txBody>
      </p:sp>
      <p:pic>
        <p:nvPicPr>
          <p:cNvPr id="4" name="Picture 3">
            <a:extLst>
              <a:ext uri="{FF2B5EF4-FFF2-40B4-BE49-F238E27FC236}">
                <a16:creationId xmlns:a16="http://schemas.microsoft.com/office/drawing/2014/main" id="{6B7EE418-2362-1049-AD20-E688A18CE544}"/>
              </a:ext>
            </a:extLst>
          </p:cNvPr>
          <p:cNvPicPr>
            <a:picLocks noChangeAspect="1"/>
          </p:cNvPicPr>
          <p:nvPr/>
        </p:nvPicPr>
        <p:blipFill>
          <a:blip r:embed="rId2"/>
          <a:stretch>
            <a:fillRect/>
          </a:stretch>
        </p:blipFill>
        <p:spPr>
          <a:xfrm>
            <a:off x="864334" y="1473163"/>
            <a:ext cx="4592656" cy="4482432"/>
          </a:xfrm>
          <a:prstGeom prst="rect">
            <a:avLst/>
          </a:prstGeom>
        </p:spPr>
      </p:pic>
      <p:sp>
        <p:nvSpPr>
          <p:cNvPr id="6" name="Rectangle 5">
            <a:extLst>
              <a:ext uri="{FF2B5EF4-FFF2-40B4-BE49-F238E27FC236}">
                <a16:creationId xmlns:a16="http://schemas.microsoft.com/office/drawing/2014/main" id="{79DA1CF0-4CC2-5943-BF9E-A69FEEFDB5F9}"/>
              </a:ext>
            </a:extLst>
          </p:cNvPr>
          <p:cNvSpPr/>
          <p:nvPr/>
        </p:nvSpPr>
        <p:spPr>
          <a:xfrm>
            <a:off x="5928205" y="1473163"/>
            <a:ext cx="5369448" cy="4154984"/>
          </a:xfrm>
          <a:prstGeom prst="rect">
            <a:avLst/>
          </a:prstGeom>
        </p:spPr>
        <p:txBody>
          <a:bodyPr wrap="square">
            <a:spAutoFit/>
          </a:bodyPr>
          <a:lstStyle/>
          <a:p>
            <a:r>
              <a:rPr lang="en-US" sz="2400" dirty="0"/>
              <a:t>Light curves of several quasars behind the LMC.  Generally variability can be characterized by what is called a “damped random walk” (DRW).</a:t>
            </a:r>
          </a:p>
          <a:p>
            <a:endParaRPr lang="en-US" sz="2400" dirty="0"/>
          </a:p>
          <a:p>
            <a:r>
              <a:rPr lang="en-US" sz="2400" dirty="0"/>
              <a:t>Radio-loud quasars, or subclasses like blazars and optically violent variables (OVVs), can show much faster and more extreme variability due to optical synchrotron radiation from relativistic jets beamed in our general direction.</a:t>
            </a:r>
          </a:p>
        </p:txBody>
      </p:sp>
    </p:spTree>
    <p:extLst>
      <p:ext uri="{BB962C8B-B14F-4D97-AF65-F5344CB8AC3E}">
        <p14:creationId xmlns:p14="http://schemas.microsoft.com/office/powerpoint/2010/main" val="745865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088" y="448963"/>
            <a:ext cx="8773886" cy="759505"/>
          </a:xfrm>
        </p:spPr>
        <p:txBody>
          <a:bodyPr>
            <a:normAutofit/>
          </a:bodyPr>
          <a:lstStyle/>
          <a:p>
            <a:pPr algn="ctr"/>
            <a:r>
              <a:rPr lang="en-US" dirty="0"/>
              <a:t>BL Lac, the prototype blazar</a:t>
            </a:r>
          </a:p>
        </p:txBody>
      </p:sp>
      <p:sp>
        <p:nvSpPr>
          <p:cNvPr id="6" name="Rectangle 5">
            <a:extLst>
              <a:ext uri="{FF2B5EF4-FFF2-40B4-BE49-F238E27FC236}">
                <a16:creationId xmlns:a16="http://schemas.microsoft.com/office/drawing/2014/main" id="{79DA1CF0-4CC2-5943-BF9E-A69FEEFDB5F9}"/>
              </a:ext>
            </a:extLst>
          </p:cNvPr>
          <p:cNvSpPr/>
          <p:nvPr/>
        </p:nvSpPr>
        <p:spPr>
          <a:xfrm>
            <a:off x="6108031" y="4396837"/>
            <a:ext cx="5369448" cy="2308324"/>
          </a:xfrm>
          <a:prstGeom prst="rect">
            <a:avLst/>
          </a:prstGeom>
        </p:spPr>
        <p:txBody>
          <a:bodyPr wrap="square">
            <a:spAutoFit/>
          </a:bodyPr>
          <a:lstStyle/>
          <a:p>
            <a:r>
              <a:rPr lang="en-US" sz="2400" dirty="0"/>
              <a:t>Synchrotron radiation usually characterized as a power-law spectrum, normally dominates at radio wavelengths but can dominate in the optical in extreme objects like blazars.  Can be very variable (see light curve above).</a:t>
            </a:r>
          </a:p>
        </p:txBody>
      </p:sp>
      <p:pic>
        <p:nvPicPr>
          <p:cNvPr id="7" name="Picture 6">
            <a:extLst>
              <a:ext uri="{FF2B5EF4-FFF2-40B4-BE49-F238E27FC236}">
                <a16:creationId xmlns:a16="http://schemas.microsoft.com/office/drawing/2014/main" id="{5627AC80-AA5E-B44A-9D87-191AB84B081F}"/>
              </a:ext>
            </a:extLst>
          </p:cNvPr>
          <p:cNvPicPr>
            <a:picLocks noChangeAspect="1"/>
          </p:cNvPicPr>
          <p:nvPr/>
        </p:nvPicPr>
        <p:blipFill>
          <a:blip r:embed="rId2"/>
          <a:stretch>
            <a:fillRect/>
          </a:stretch>
        </p:blipFill>
        <p:spPr>
          <a:xfrm>
            <a:off x="0" y="1340518"/>
            <a:ext cx="5816600" cy="4610100"/>
          </a:xfrm>
          <a:prstGeom prst="rect">
            <a:avLst/>
          </a:prstGeom>
        </p:spPr>
      </p:pic>
      <p:pic>
        <p:nvPicPr>
          <p:cNvPr id="8" name="Picture 7">
            <a:extLst>
              <a:ext uri="{FF2B5EF4-FFF2-40B4-BE49-F238E27FC236}">
                <a16:creationId xmlns:a16="http://schemas.microsoft.com/office/drawing/2014/main" id="{F3FA100E-C760-614E-B860-06181564F6EE}"/>
              </a:ext>
            </a:extLst>
          </p:cNvPr>
          <p:cNvPicPr>
            <a:picLocks noChangeAspect="1"/>
          </p:cNvPicPr>
          <p:nvPr/>
        </p:nvPicPr>
        <p:blipFill>
          <a:blip r:embed="rId3"/>
          <a:stretch>
            <a:fillRect/>
          </a:stretch>
        </p:blipFill>
        <p:spPr>
          <a:xfrm>
            <a:off x="6513169" y="1208468"/>
            <a:ext cx="3981805" cy="3116195"/>
          </a:xfrm>
          <a:prstGeom prst="rect">
            <a:avLst/>
          </a:prstGeom>
        </p:spPr>
      </p:pic>
    </p:spTree>
    <p:extLst>
      <p:ext uri="{BB962C8B-B14F-4D97-AF65-F5344CB8AC3E}">
        <p14:creationId xmlns:p14="http://schemas.microsoft.com/office/powerpoint/2010/main" val="3795303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025" y="40621"/>
            <a:ext cx="8773886" cy="759505"/>
          </a:xfrm>
        </p:spPr>
        <p:txBody>
          <a:bodyPr>
            <a:normAutofit/>
          </a:bodyPr>
          <a:lstStyle/>
          <a:p>
            <a:pPr algn="ctr"/>
            <a:r>
              <a:rPr lang="en-US" dirty="0"/>
              <a:t>Radio Jets and Synchrotron Radiation</a:t>
            </a:r>
          </a:p>
        </p:txBody>
      </p:sp>
      <p:sp>
        <p:nvSpPr>
          <p:cNvPr id="3" name="Rectangle 2">
            <a:extLst>
              <a:ext uri="{FF2B5EF4-FFF2-40B4-BE49-F238E27FC236}">
                <a16:creationId xmlns:a16="http://schemas.microsoft.com/office/drawing/2014/main" id="{9EF3E323-DCBB-8643-AFF4-B358CD40BB44}"/>
              </a:ext>
            </a:extLst>
          </p:cNvPr>
          <p:cNvSpPr/>
          <p:nvPr/>
        </p:nvSpPr>
        <p:spPr>
          <a:xfrm>
            <a:off x="9250849" y="800126"/>
            <a:ext cx="2440124" cy="2031325"/>
          </a:xfrm>
          <a:prstGeom prst="rect">
            <a:avLst/>
          </a:prstGeom>
        </p:spPr>
        <p:txBody>
          <a:bodyPr wrap="square">
            <a:spAutoFit/>
          </a:bodyPr>
          <a:lstStyle/>
          <a:p>
            <a:r>
              <a:rPr lang="en-US" dirty="0"/>
              <a:t>The relativistic radio/optical jet of M87.  Recall the Event Horizon Telescope image of the black hole at the core of this large, elliptical galaxy.  (Wiki)</a:t>
            </a:r>
          </a:p>
        </p:txBody>
      </p:sp>
      <p:sp>
        <p:nvSpPr>
          <p:cNvPr id="6" name="Rectangle 5">
            <a:extLst>
              <a:ext uri="{FF2B5EF4-FFF2-40B4-BE49-F238E27FC236}">
                <a16:creationId xmlns:a16="http://schemas.microsoft.com/office/drawing/2014/main" id="{79DA1CF0-4CC2-5943-BF9E-A69FEEFDB5F9}"/>
              </a:ext>
            </a:extLst>
          </p:cNvPr>
          <p:cNvSpPr/>
          <p:nvPr/>
        </p:nvSpPr>
        <p:spPr>
          <a:xfrm>
            <a:off x="5849911" y="4401650"/>
            <a:ext cx="6193700" cy="2677656"/>
          </a:xfrm>
          <a:prstGeom prst="rect">
            <a:avLst/>
          </a:prstGeom>
        </p:spPr>
        <p:txBody>
          <a:bodyPr wrap="square">
            <a:spAutoFit/>
          </a:bodyPr>
          <a:lstStyle/>
          <a:p>
            <a:r>
              <a:rPr lang="en-US" sz="2400" dirty="0"/>
              <a:t>Accelerated charges radiate.  Synchrotron radiation arises when electron (and/or positrons and protons) are accelerated around strong magnetic field lines.  The resulting radiation is beamed in the direction of jets, and most intense in the radio.</a:t>
            </a:r>
          </a:p>
          <a:p>
            <a:endParaRPr lang="en-US" sz="2400" dirty="0"/>
          </a:p>
        </p:txBody>
      </p:sp>
      <p:pic>
        <p:nvPicPr>
          <p:cNvPr id="8" name="Picture 7">
            <a:extLst>
              <a:ext uri="{FF2B5EF4-FFF2-40B4-BE49-F238E27FC236}">
                <a16:creationId xmlns:a16="http://schemas.microsoft.com/office/drawing/2014/main" id="{BCAD4A3D-2995-9344-BE5B-E53B5C37E001}"/>
              </a:ext>
            </a:extLst>
          </p:cNvPr>
          <p:cNvPicPr>
            <a:picLocks noChangeAspect="1"/>
          </p:cNvPicPr>
          <p:nvPr/>
        </p:nvPicPr>
        <p:blipFill>
          <a:blip r:embed="rId2"/>
          <a:stretch>
            <a:fillRect/>
          </a:stretch>
        </p:blipFill>
        <p:spPr>
          <a:xfrm>
            <a:off x="355470" y="713905"/>
            <a:ext cx="4835442" cy="2838404"/>
          </a:xfrm>
          <a:prstGeom prst="rect">
            <a:avLst/>
          </a:prstGeom>
        </p:spPr>
      </p:pic>
      <p:pic>
        <p:nvPicPr>
          <p:cNvPr id="9" name="Picture 8">
            <a:extLst>
              <a:ext uri="{FF2B5EF4-FFF2-40B4-BE49-F238E27FC236}">
                <a16:creationId xmlns:a16="http://schemas.microsoft.com/office/drawing/2014/main" id="{280201BB-73D8-F243-BC56-EA218B25A18E}"/>
              </a:ext>
            </a:extLst>
          </p:cNvPr>
          <p:cNvPicPr>
            <a:picLocks noChangeAspect="1"/>
          </p:cNvPicPr>
          <p:nvPr/>
        </p:nvPicPr>
        <p:blipFill>
          <a:blip r:embed="rId3"/>
          <a:stretch>
            <a:fillRect/>
          </a:stretch>
        </p:blipFill>
        <p:spPr>
          <a:xfrm>
            <a:off x="5849911" y="800126"/>
            <a:ext cx="3250687" cy="3392905"/>
          </a:xfrm>
          <a:prstGeom prst="rect">
            <a:avLst/>
          </a:prstGeom>
        </p:spPr>
      </p:pic>
      <p:pic>
        <p:nvPicPr>
          <p:cNvPr id="7" name="Picture 6">
            <a:extLst>
              <a:ext uri="{FF2B5EF4-FFF2-40B4-BE49-F238E27FC236}">
                <a16:creationId xmlns:a16="http://schemas.microsoft.com/office/drawing/2014/main" id="{BF1C9030-740F-6D4A-A718-40B8618BEB46}"/>
              </a:ext>
            </a:extLst>
          </p:cNvPr>
          <p:cNvPicPr>
            <a:picLocks noChangeAspect="1"/>
          </p:cNvPicPr>
          <p:nvPr/>
        </p:nvPicPr>
        <p:blipFill>
          <a:blip r:embed="rId4"/>
          <a:stretch>
            <a:fillRect/>
          </a:stretch>
        </p:blipFill>
        <p:spPr>
          <a:xfrm>
            <a:off x="355471" y="3279774"/>
            <a:ext cx="4835441" cy="3578226"/>
          </a:xfrm>
          <a:prstGeom prst="rect">
            <a:avLst/>
          </a:prstGeom>
        </p:spPr>
      </p:pic>
    </p:spTree>
    <p:extLst>
      <p:ext uri="{BB962C8B-B14F-4D97-AF65-F5344CB8AC3E}">
        <p14:creationId xmlns:p14="http://schemas.microsoft.com/office/powerpoint/2010/main" val="1806621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C94E-BCFF-3A46-BFAE-4EA1D0C5372C}"/>
              </a:ext>
            </a:extLst>
          </p:cNvPr>
          <p:cNvSpPr>
            <a:spLocks noGrp="1"/>
          </p:cNvSpPr>
          <p:nvPr>
            <p:ph type="title"/>
          </p:nvPr>
        </p:nvSpPr>
        <p:spPr/>
        <p:txBody>
          <a:bodyPr>
            <a:normAutofit fontScale="90000"/>
          </a:bodyPr>
          <a:lstStyle/>
          <a:p>
            <a:pPr algn="ctr"/>
            <a:r>
              <a:rPr lang="en-US" dirty="0"/>
              <a:t>Quasar Spectral Energy Distributions (SEDs)</a:t>
            </a:r>
            <a:br>
              <a:rPr lang="en-US" dirty="0"/>
            </a:br>
            <a:r>
              <a:rPr lang="en-US" dirty="0"/>
              <a:t>Shang, Brotherton, et al. (2011)</a:t>
            </a:r>
          </a:p>
        </p:txBody>
      </p:sp>
      <p:sp>
        <p:nvSpPr>
          <p:cNvPr id="3" name="Content Placeholder 2">
            <a:extLst>
              <a:ext uri="{FF2B5EF4-FFF2-40B4-BE49-F238E27FC236}">
                <a16:creationId xmlns:a16="http://schemas.microsoft.com/office/drawing/2014/main" id="{C53908C8-2B0B-6043-AF6F-64ACB86995F5}"/>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70E8C7D0-0194-EF49-AE84-9A6AC6390342}"/>
              </a:ext>
            </a:extLst>
          </p:cNvPr>
          <p:cNvPicPr>
            <a:picLocks noChangeAspect="1"/>
          </p:cNvPicPr>
          <p:nvPr/>
        </p:nvPicPr>
        <p:blipFill>
          <a:blip r:embed="rId2"/>
          <a:stretch>
            <a:fillRect/>
          </a:stretch>
        </p:blipFill>
        <p:spPr>
          <a:xfrm>
            <a:off x="908050" y="1473200"/>
            <a:ext cx="10353508" cy="3911600"/>
          </a:xfrm>
          <a:prstGeom prst="rect">
            <a:avLst/>
          </a:prstGeom>
        </p:spPr>
      </p:pic>
      <p:pic>
        <p:nvPicPr>
          <p:cNvPr id="5" name="Picture 4">
            <a:extLst>
              <a:ext uri="{FF2B5EF4-FFF2-40B4-BE49-F238E27FC236}">
                <a16:creationId xmlns:a16="http://schemas.microsoft.com/office/drawing/2014/main" id="{49983F7A-7EC6-F441-B860-3798E5776560}"/>
              </a:ext>
            </a:extLst>
          </p:cNvPr>
          <p:cNvPicPr>
            <a:picLocks noChangeAspect="1"/>
          </p:cNvPicPr>
          <p:nvPr/>
        </p:nvPicPr>
        <p:blipFill>
          <a:blip r:embed="rId3"/>
          <a:stretch>
            <a:fillRect/>
          </a:stretch>
        </p:blipFill>
        <p:spPr>
          <a:xfrm>
            <a:off x="1503613" y="5264150"/>
            <a:ext cx="9673724" cy="495300"/>
          </a:xfrm>
          <a:prstGeom prst="rect">
            <a:avLst/>
          </a:prstGeom>
        </p:spPr>
      </p:pic>
    </p:spTree>
    <p:extLst>
      <p:ext uri="{BB962C8B-B14F-4D97-AF65-F5344CB8AC3E}">
        <p14:creationId xmlns:p14="http://schemas.microsoft.com/office/powerpoint/2010/main" val="3394159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141B5-58DA-4544-8995-993DCDFAC276}"/>
              </a:ext>
            </a:extLst>
          </p:cNvPr>
          <p:cNvPicPr>
            <a:picLocks noChangeAspect="1"/>
          </p:cNvPicPr>
          <p:nvPr/>
        </p:nvPicPr>
        <p:blipFill>
          <a:blip r:embed="rId2"/>
          <a:stretch>
            <a:fillRect/>
          </a:stretch>
        </p:blipFill>
        <p:spPr>
          <a:xfrm>
            <a:off x="312821" y="156445"/>
            <a:ext cx="6058314" cy="6160134"/>
          </a:xfrm>
          <a:prstGeom prst="rect">
            <a:avLst/>
          </a:prstGeom>
        </p:spPr>
      </p:pic>
      <p:sp>
        <p:nvSpPr>
          <p:cNvPr id="2" name="Title 1">
            <a:extLst>
              <a:ext uri="{FF2B5EF4-FFF2-40B4-BE49-F238E27FC236}">
                <a16:creationId xmlns:a16="http://schemas.microsoft.com/office/drawing/2014/main" id="{9E2589EB-7F6D-124A-A29F-17E567A28D63}"/>
              </a:ext>
            </a:extLst>
          </p:cNvPr>
          <p:cNvSpPr>
            <a:spLocks noGrp="1"/>
          </p:cNvSpPr>
          <p:nvPr>
            <p:ph type="title"/>
          </p:nvPr>
        </p:nvSpPr>
        <p:spPr>
          <a:xfrm>
            <a:off x="6124074" y="618581"/>
            <a:ext cx="6067927" cy="4242177"/>
          </a:xfrm>
        </p:spPr>
        <p:txBody>
          <a:bodyPr>
            <a:normAutofit fontScale="90000"/>
          </a:bodyPr>
          <a:lstStyle/>
          <a:p>
            <a:r>
              <a:rPr lang="en-US" sz="3200" u="sng" dirty="0"/>
              <a:t>Quasar Spectral Energy Distribution </a:t>
            </a:r>
            <a:br>
              <a:rPr lang="en-US" sz="3200" dirty="0"/>
            </a:br>
            <a:r>
              <a:rPr lang="en-US" sz="3200" dirty="0"/>
              <a:t>(AKA SED) along with physical components responsible for each regime.  Note the axes and units.  Note also the difference between radio-loud and radio quiet.  There is a tab on NASA’s NED for the SED.</a:t>
            </a:r>
            <a:br>
              <a:rPr lang="en-US" sz="3200" dirty="0"/>
            </a:br>
            <a:br>
              <a:rPr lang="en-US" sz="3200" dirty="0"/>
            </a:br>
            <a:r>
              <a:rPr lang="en-US" sz="3200" dirty="0"/>
              <a:t>Why is the far UV “Largely unobservable?”</a:t>
            </a:r>
          </a:p>
        </p:txBody>
      </p:sp>
      <p:sp>
        <p:nvSpPr>
          <p:cNvPr id="3" name="Content Placeholder 2">
            <a:extLst>
              <a:ext uri="{FF2B5EF4-FFF2-40B4-BE49-F238E27FC236}">
                <a16:creationId xmlns:a16="http://schemas.microsoft.com/office/drawing/2014/main" id="{1F825986-BD4C-744F-AC46-830455988890}"/>
              </a:ext>
            </a:extLst>
          </p:cNvPr>
          <p:cNvSpPr>
            <a:spLocks noGrp="1"/>
          </p:cNvSpPr>
          <p:nvPr>
            <p:ph sz="quarter" idx="13"/>
          </p:nvPr>
        </p:nvSpPr>
        <p:spPr>
          <a:xfrm>
            <a:off x="2660061" y="6121950"/>
            <a:ext cx="3711074" cy="625643"/>
          </a:xfrm>
        </p:spPr>
        <p:txBody>
          <a:bodyPr/>
          <a:lstStyle/>
          <a:p>
            <a:r>
              <a:rPr lang="en-US" dirty="0" err="1"/>
              <a:t>Baldini</a:t>
            </a:r>
            <a:r>
              <a:rPr lang="en-US" dirty="0"/>
              <a:t> (2015)</a:t>
            </a:r>
          </a:p>
        </p:txBody>
      </p:sp>
    </p:spTree>
    <p:extLst>
      <p:ext uri="{BB962C8B-B14F-4D97-AF65-F5344CB8AC3E}">
        <p14:creationId xmlns:p14="http://schemas.microsoft.com/office/powerpoint/2010/main" val="161965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C4F4-59DC-AB44-BBD6-2FD4F168E5D4}"/>
              </a:ext>
            </a:extLst>
          </p:cNvPr>
          <p:cNvSpPr>
            <a:spLocks noGrp="1"/>
          </p:cNvSpPr>
          <p:nvPr>
            <p:ph type="title"/>
          </p:nvPr>
        </p:nvSpPr>
        <p:spPr>
          <a:xfrm>
            <a:off x="336883" y="83176"/>
            <a:ext cx="11454063" cy="662781"/>
          </a:xfrm>
        </p:spPr>
        <p:txBody>
          <a:bodyPr>
            <a:normAutofit fontScale="90000"/>
          </a:bodyPr>
          <a:lstStyle/>
          <a:p>
            <a:pPr algn="ctr"/>
            <a:r>
              <a:rPr lang="en-US" dirty="0"/>
              <a:t>Unified Models (Physical Components, Orientation)</a:t>
            </a:r>
          </a:p>
        </p:txBody>
      </p:sp>
      <p:pic>
        <p:nvPicPr>
          <p:cNvPr id="8" name="Picture 7">
            <a:extLst>
              <a:ext uri="{FF2B5EF4-FFF2-40B4-BE49-F238E27FC236}">
                <a16:creationId xmlns:a16="http://schemas.microsoft.com/office/drawing/2014/main" id="{3161784B-693A-A04F-812E-45DF670D4A3F}"/>
              </a:ext>
            </a:extLst>
          </p:cNvPr>
          <p:cNvPicPr>
            <a:picLocks noChangeAspect="1"/>
          </p:cNvPicPr>
          <p:nvPr/>
        </p:nvPicPr>
        <p:blipFill>
          <a:blip r:embed="rId2"/>
          <a:stretch>
            <a:fillRect/>
          </a:stretch>
        </p:blipFill>
        <p:spPr>
          <a:xfrm>
            <a:off x="5385915" y="854240"/>
            <a:ext cx="6537379" cy="5637529"/>
          </a:xfrm>
          <a:prstGeom prst="rect">
            <a:avLst/>
          </a:prstGeom>
        </p:spPr>
      </p:pic>
      <p:pic>
        <p:nvPicPr>
          <p:cNvPr id="9" name="Picture 8">
            <a:extLst>
              <a:ext uri="{FF2B5EF4-FFF2-40B4-BE49-F238E27FC236}">
                <a16:creationId xmlns:a16="http://schemas.microsoft.com/office/drawing/2014/main" id="{99850B42-5359-B847-A7E6-DF2AC2E377C7}"/>
              </a:ext>
            </a:extLst>
          </p:cNvPr>
          <p:cNvPicPr>
            <a:picLocks noChangeAspect="1"/>
          </p:cNvPicPr>
          <p:nvPr/>
        </p:nvPicPr>
        <p:blipFill>
          <a:blip r:embed="rId3"/>
          <a:stretch>
            <a:fillRect/>
          </a:stretch>
        </p:blipFill>
        <p:spPr>
          <a:xfrm>
            <a:off x="0" y="1307765"/>
            <a:ext cx="5492750" cy="4200338"/>
          </a:xfrm>
          <a:prstGeom prst="rect">
            <a:avLst/>
          </a:prstGeom>
        </p:spPr>
      </p:pic>
    </p:spTree>
    <p:extLst>
      <p:ext uri="{BB962C8B-B14F-4D97-AF65-F5344CB8AC3E}">
        <p14:creationId xmlns:p14="http://schemas.microsoft.com/office/powerpoint/2010/main" val="1013904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E292-CAB8-C947-819B-592811DE24B1}"/>
              </a:ext>
            </a:extLst>
          </p:cNvPr>
          <p:cNvSpPr>
            <a:spLocks noGrp="1"/>
          </p:cNvSpPr>
          <p:nvPr>
            <p:ph type="title"/>
          </p:nvPr>
        </p:nvSpPr>
        <p:spPr/>
        <p:txBody>
          <a:bodyPr/>
          <a:lstStyle/>
          <a:p>
            <a:pPr algn="ctr"/>
            <a:r>
              <a:rPr lang="en-US" dirty="0"/>
              <a:t>Luminosities and Energetics</a:t>
            </a:r>
          </a:p>
        </p:txBody>
      </p:sp>
      <p:sp>
        <p:nvSpPr>
          <p:cNvPr id="3" name="Content Placeholder 2">
            <a:extLst>
              <a:ext uri="{FF2B5EF4-FFF2-40B4-BE49-F238E27FC236}">
                <a16:creationId xmlns:a16="http://schemas.microsoft.com/office/drawing/2014/main" id="{FA506818-6393-E04B-A761-8347B388F463}"/>
              </a:ext>
            </a:extLst>
          </p:cNvPr>
          <p:cNvSpPr>
            <a:spLocks noGrp="1"/>
          </p:cNvSpPr>
          <p:nvPr>
            <p:ph sz="quarter" idx="13"/>
          </p:nvPr>
        </p:nvSpPr>
        <p:spPr/>
        <p:txBody>
          <a:bodyPr>
            <a:normAutofit/>
          </a:bodyPr>
          <a:lstStyle/>
          <a:p>
            <a:r>
              <a:rPr lang="en-US" dirty="0"/>
              <a:t>Luminosities can be up to ~10</a:t>
            </a:r>
            <a:r>
              <a:rPr lang="en-US" baseline="30000" dirty="0"/>
              <a:t>14</a:t>
            </a:r>
            <a:r>
              <a:rPr lang="en-US" dirty="0"/>
              <a:t> solar luminosities, “</a:t>
            </a:r>
            <a:r>
              <a:rPr lang="en-US" dirty="0" err="1"/>
              <a:t>hyperluminous</a:t>
            </a:r>
            <a:r>
              <a:rPr lang="en-US" dirty="0"/>
              <a:t>”</a:t>
            </a:r>
          </a:p>
          <a:p>
            <a:r>
              <a:rPr lang="en-US" dirty="0"/>
              <a:t>Fusion processes not enough, which was why black holes invoked</a:t>
            </a:r>
          </a:p>
          <a:p>
            <a:r>
              <a:rPr lang="en-US" dirty="0"/>
              <a:t>Consider gravitational potential energy, dropping material into SMBH from infinity:  𝝙E=-(</a:t>
            </a:r>
            <a:r>
              <a:rPr lang="en-US" dirty="0" err="1"/>
              <a:t>GMm</a:t>
            </a:r>
            <a:r>
              <a:rPr lang="en-US" dirty="0"/>
              <a:t>/r)+(</a:t>
            </a:r>
            <a:r>
              <a:rPr lang="en-US" dirty="0" err="1"/>
              <a:t>GMm</a:t>
            </a:r>
            <a:r>
              <a:rPr lang="en-US" dirty="0"/>
              <a:t>/</a:t>
            </a:r>
            <a:r>
              <a:rPr lang="en-US" dirty="0" err="1"/>
              <a:t>r</a:t>
            </a:r>
            <a:r>
              <a:rPr lang="en-US" baseline="-25000" dirty="0" err="1"/>
              <a:t>Sch</a:t>
            </a:r>
            <a:r>
              <a:rPr lang="en-US" dirty="0"/>
              <a:t>) ~ 1/2mc</a:t>
            </a:r>
            <a:r>
              <a:rPr lang="en-US" baseline="30000" dirty="0"/>
              <a:t>2</a:t>
            </a:r>
            <a:r>
              <a:rPr lang="en-US" dirty="0"/>
              <a:t> </a:t>
            </a:r>
          </a:p>
          <a:p>
            <a:r>
              <a:rPr lang="en-US" dirty="0"/>
              <a:t>An accretion disk (coming up) is a way to release the kinetic energy into radiation</a:t>
            </a:r>
          </a:p>
          <a:p>
            <a:r>
              <a:rPr lang="en-US" dirty="0"/>
              <a:t>Expected efficiency </a:t>
            </a:r>
            <a:r>
              <a:rPr lang="en-US" dirty="0" err="1"/>
              <a:t>η</a:t>
            </a:r>
            <a:r>
              <a:rPr lang="en-US" dirty="0"/>
              <a:t> is more like 10% rather than 50% -- still huge</a:t>
            </a:r>
          </a:p>
          <a:p>
            <a:endParaRPr lang="en-US" dirty="0"/>
          </a:p>
          <a:p>
            <a:endParaRPr lang="en-US" dirty="0"/>
          </a:p>
        </p:txBody>
      </p:sp>
    </p:spTree>
    <p:extLst>
      <p:ext uri="{BB962C8B-B14F-4D97-AF65-F5344CB8AC3E}">
        <p14:creationId xmlns:p14="http://schemas.microsoft.com/office/powerpoint/2010/main" val="1168092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3E85-28C9-8543-9C7B-D6BBF4898C35}"/>
              </a:ext>
            </a:extLst>
          </p:cNvPr>
          <p:cNvSpPr>
            <a:spLocks noGrp="1"/>
          </p:cNvSpPr>
          <p:nvPr>
            <p:ph type="title"/>
          </p:nvPr>
        </p:nvSpPr>
        <p:spPr/>
        <p:txBody>
          <a:bodyPr/>
          <a:lstStyle/>
          <a:p>
            <a:r>
              <a:rPr lang="en-US" dirty="0"/>
              <a:t>Eddington Luminosity and Eddington Fraction</a:t>
            </a:r>
          </a:p>
        </p:txBody>
      </p:sp>
      <p:sp>
        <p:nvSpPr>
          <p:cNvPr id="3" name="Content Placeholder 2">
            <a:extLst>
              <a:ext uri="{FF2B5EF4-FFF2-40B4-BE49-F238E27FC236}">
                <a16:creationId xmlns:a16="http://schemas.microsoft.com/office/drawing/2014/main" id="{3AD76F6E-D27D-7D43-A631-803DF1C522EA}"/>
              </a:ext>
            </a:extLst>
          </p:cNvPr>
          <p:cNvSpPr>
            <a:spLocks noGrp="1"/>
          </p:cNvSpPr>
          <p:nvPr>
            <p:ph sz="quarter" idx="13"/>
          </p:nvPr>
        </p:nvSpPr>
        <p:spPr/>
        <p:txBody>
          <a:bodyPr/>
          <a:lstStyle/>
          <a:p>
            <a:r>
              <a:rPr lang="en-US" dirty="0"/>
              <a:t>Work on document viewer, see also </a:t>
            </a:r>
            <a:r>
              <a:rPr lang="en-US" dirty="0" err="1"/>
              <a:t>Ryden</a:t>
            </a:r>
            <a:r>
              <a:rPr lang="en-US" dirty="0"/>
              <a:t> &amp; Peterson P. 498</a:t>
            </a:r>
          </a:p>
          <a:p>
            <a:r>
              <a:rPr lang="en-US" dirty="0"/>
              <a:t>Basic idea:  Gravity pulls inward, radiation pressure drives outward</a:t>
            </a:r>
          </a:p>
          <a:p>
            <a:r>
              <a:rPr lang="en-US" dirty="0"/>
              <a:t>As luminosity goes up with accretion rate, a limit, the Eddington limit is reached when they balance, stopping accretion</a:t>
            </a:r>
          </a:p>
          <a:p>
            <a:r>
              <a:rPr lang="en-US" dirty="0"/>
              <a:t>Various assumptions, geometry, etc.</a:t>
            </a:r>
          </a:p>
        </p:txBody>
      </p:sp>
    </p:spTree>
    <p:extLst>
      <p:ext uri="{BB962C8B-B14F-4D97-AF65-F5344CB8AC3E}">
        <p14:creationId xmlns:p14="http://schemas.microsoft.com/office/powerpoint/2010/main" val="256474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15251-AC67-E049-A75D-46D2C8977393}"/>
              </a:ext>
            </a:extLst>
          </p:cNvPr>
          <p:cNvPicPr>
            <a:picLocks noChangeAspect="1"/>
          </p:cNvPicPr>
          <p:nvPr/>
        </p:nvPicPr>
        <p:blipFill>
          <a:blip r:embed="rId2"/>
          <a:stretch>
            <a:fillRect/>
          </a:stretch>
        </p:blipFill>
        <p:spPr>
          <a:xfrm>
            <a:off x="6096000" y="3121861"/>
            <a:ext cx="6000017" cy="3736139"/>
          </a:xfrm>
          <a:prstGeom prst="rect">
            <a:avLst/>
          </a:prstGeom>
        </p:spPr>
      </p:pic>
      <p:sp>
        <p:nvSpPr>
          <p:cNvPr id="2" name="Title 1">
            <a:extLst>
              <a:ext uri="{FF2B5EF4-FFF2-40B4-BE49-F238E27FC236}">
                <a16:creationId xmlns:a16="http://schemas.microsoft.com/office/drawing/2014/main" id="{0AB37AFC-CF13-E44E-821E-C8BC8AD967DA}"/>
              </a:ext>
            </a:extLst>
          </p:cNvPr>
          <p:cNvSpPr>
            <a:spLocks noGrp="1"/>
          </p:cNvSpPr>
          <p:nvPr>
            <p:ph type="title"/>
          </p:nvPr>
        </p:nvSpPr>
        <p:spPr/>
        <p:txBody>
          <a:bodyPr/>
          <a:lstStyle/>
          <a:p>
            <a:pPr algn="ctr"/>
            <a:r>
              <a:rPr lang="en-US" dirty="0"/>
              <a:t>Accretion Disk and the Big Blue Bump</a:t>
            </a:r>
          </a:p>
        </p:txBody>
      </p:sp>
      <p:sp>
        <p:nvSpPr>
          <p:cNvPr id="3" name="Content Placeholder 2">
            <a:extLst>
              <a:ext uri="{FF2B5EF4-FFF2-40B4-BE49-F238E27FC236}">
                <a16:creationId xmlns:a16="http://schemas.microsoft.com/office/drawing/2014/main" id="{6F2F72E6-45DF-944A-B01A-EA326D601832}"/>
              </a:ext>
            </a:extLst>
          </p:cNvPr>
          <p:cNvSpPr>
            <a:spLocks noGrp="1"/>
          </p:cNvSpPr>
          <p:nvPr>
            <p:ph sz="quarter" idx="13"/>
          </p:nvPr>
        </p:nvSpPr>
        <p:spPr>
          <a:xfrm>
            <a:off x="812800" y="1275348"/>
            <a:ext cx="10566400" cy="4114800"/>
          </a:xfrm>
        </p:spPr>
        <p:txBody>
          <a:bodyPr/>
          <a:lstStyle/>
          <a:p>
            <a:r>
              <a:rPr lang="en-US" dirty="0" err="1"/>
              <a:t>Ryden</a:t>
            </a:r>
            <a:r>
              <a:rPr lang="en-US" dirty="0"/>
              <a:t> and Peterson (P. 499) has some basics of disk theory, far from a completely solved problem, and a bit advanced for ASTR 2320</a:t>
            </a:r>
          </a:p>
          <a:p>
            <a:r>
              <a:rPr lang="en-US" dirty="0"/>
              <a:t>Assumptions of geometrically thin and optically thick not verified</a:t>
            </a:r>
          </a:p>
          <a:p>
            <a:r>
              <a:rPr lang="en-US" dirty="0"/>
              <a:t>Steady-state axisymmetric disk theoretically has T(r) ∝ r </a:t>
            </a:r>
            <a:r>
              <a:rPr lang="en-US" baseline="30000" dirty="0"/>
              <a:t>-3/4</a:t>
            </a:r>
            <a:r>
              <a:rPr lang="en-US" dirty="0"/>
              <a:t>  </a:t>
            </a:r>
          </a:p>
          <a:p>
            <a:r>
              <a:rPr lang="en-US" dirty="0"/>
              <a:t>Assuming local black body emission gives </a:t>
            </a:r>
          </a:p>
        </p:txBody>
      </p:sp>
      <p:pic>
        <p:nvPicPr>
          <p:cNvPr id="4" name="Picture 3">
            <a:extLst>
              <a:ext uri="{FF2B5EF4-FFF2-40B4-BE49-F238E27FC236}">
                <a16:creationId xmlns:a16="http://schemas.microsoft.com/office/drawing/2014/main" id="{B772B022-6CC1-734A-A93F-8DBD51104AA7}"/>
              </a:ext>
            </a:extLst>
          </p:cNvPr>
          <p:cNvPicPr>
            <a:picLocks noChangeAspect="1"/>
          </p:cNvPicPr>
          <p:nvPr/>
        </p:nvPicPr>
        <p:blipFill>
          <a:blip r:embed="rId3"/>
          <a:stretch>
            <a:fillRect/>
          </a:stretch>
        </p:blipFill>
        <p:spPr>
          <a:xfrm>
            <a:off x="812800" y="3645569"/>
            <a:ext cx="6228614" cy="2189747"/>
          </a:xfrm>
          <a:prstGeom prst="rect">
            <a:avLst/>
          </a:prstGeom>
        </p:spPr>
      </p:pic>
      <p:sp>
        <p:nvSpPr>
          <p:cNvPr id="8" name="TextBox 7">
            <a:extLst>
              <a:ext uri="{FF2B5EF4-FFF2-40B4-BE49-F238E27FC236}">
                <a16:creationId xmlns:a16="http://schemas.microsoft.com/office/drawing/2014/main" id="{8D9A68CC-3B71-C44E-B523-9F800FF329A0}"/>
              </a:ext>
            </a:extLst>
          </p:cNvPr>
          <p:cNvSpPr txBox="1"/>
          <p:nvPr/>
        </p:nvSpPr>
        <p:spPr>
          <a:xfrm>
            <a:off x="283409" y="5778259"/>
            <a:ext cx="6169515" cy="923330"/>
          </a:xfrm>
          <a:prstGeom prst="rect">
            <a:avLst/>
          </a:prstGeom>
          <a:noFill/>
        </p:spPr>
        <p:txBody>
          <a:bodyPr wrap="square" rtlCol="0">
            <a:spAutoFit/>
          </a:bodyPr>
          <a:lstStyle/>
          <a:p>
            <a:r>
              <a:rPr lang="en-US" dirty="0"/>
              <a:t>For issues of disk luminosity and dependence on mass, accretion rate, and viewing angle, see </a:t>
            </a:r>
            <a:r>
              <a:rPr lang="en-US" dirty="0" err="1"/>
              <a:t>Nemmen</a:t>
            </a:r>
            <a:r>
              <a:rPr lang="en-US" dirty="0"/>
              <a:t> &amp; Brotherton (2010).  Right, figure 2 from </a:t>
            </a:r>
            <a:r>
              <a:rPr lang="en-US" dirty="0" err="1"/>
              <a:t>Malkan</a:t>
            </a:r>
            <a:r>
              <a:rPr lang="en-US" dirty="0"/>
              <a:t> (1983).</a:t>
            </a:r>
          </a:p>
        </p:txBody>
      </p:sp>
    </p:spTree>
    <p:extLst>
      <p:ext uri="{BB962C8B-B14F-4D97-AF65-F5344CB8AC3E}">
        <p14:creationId xmlns:p14="http://schemas.microsoft.com/office/powerpoint/2010/main" val="1442414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88FB88-9A30-284B-AD73-8E40CE79E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443" y="949552"/>
            <a:ext cx="7609114" cy="5002288"/>
          </a:xfrm>
          <a:prstGeom prst="rect">
            <a:avLst/>
          </a:prstGeom>
        </p:spPr>
      </p:pic>
      <p:sp>
        <p:nvSpPr>
          <p:cNvPr id="2" name="Title 1"/>
          <p:cNvSpPr>
            <a:spLocks noGrp="1"/>
          </p:cNvSpPr>
          <p:nvPr>
            <p:ph type="title"/>
          </p:nvPr>
        </p:nvSpPr>
        <p:spPr>
          <a:xfrm>
            <a:off x="288758" y="274639"/>
            <a:ext cx="11658600" cy="759505"/>
          </a:xfrm>
        </p:spPr>
        <p:txBody>
          <a:bodyPr>
            <a:normAutofit/>
          </a:bodyPr>
          <a:lstStyle/>
          <a:p>
            <a:pPr algn="ctr"/>
            <a:r>
              <a:rPr lang="en-US" dirty="0"/>
              <a:t>Hubble Doing its Job for Other Galaxies</a:t>
            </a:r>
          </a:p>
        </p:txBody>
      </p:sp>
      <p:sp>
        <p:nvSpPr>
          <p:cNvPr id="5" name="TextBox 4"/>
          <p:cNvSpPr txBox="1"/>
          <p:nvPr/>
        </p:nvSpPr>
        <p:spPr>
          <a:xfrm>
            <a:off x="2133601" y="5951841"/>
            <a:ext cx="8730343" cy="461665"/>
          </a:xfrm>
          <a:prstGeom prst="rect">
            <a:avLst/>
          </a:prstGeom>
          <a:noFill/>
        </p:spPr>
        <p:txBody>
          <a:bodyPr wrap="square" rtlCol="0">
            <a:spAutoFit/>
          </a:bodyPr>
          <a:lstStyle/>
          <a:p>
            <a:r>
              <a:rPr lang="en-US" sz="2400" dirty="0"/>
              <a:t>About 300 </a:t>
            </a:r>
            <a:r>
              <a:rPr lang="en-US" sz="2400" u="sng" dirty="0"/>
              <a:t>million</a:t>
            </a:r>
            <a:r>
              <a:rPr lang="en-US" sz="2400" dirty="0"/>
              <a:t> solar masses.  That’s </a:t>
            </a:r>
            <a:r>
              <a:rPr lang="en-US" sz="2400" b="1" dirty="0"/>
              <a:t>SUPERMASSIVE</a:t>
            </a:r>
            <a:r>
              <a:rPr lang="en-US" sz="2400" dirty="0"/>
              <a:t>!</a:t>
            </a:r>
          </a:p>
        </p:txBody>
      </p:sp>
    </p:spTree>
    <p:extLst>
      <p:ext uri="{BB962C8B-B14F-4D97-AF65-F5344CB8AC3E}">
        <p14:creationId xmlns:p14="http://schemas.microsoft.com/office/powerpoint/2010/main" val="267833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descr="C:\Documents and Settings\Peterson\My Documents\Talks\Elba 2005\ml2a.gif">
            <a:extLst>
              <a:ext uri="{FF2B5EF4-FFF2-40B4-BE49-F238E27FC236}">
                <a16:creationId xmlns:a16="http://schemas.microsoft.com/office/drawing/2014/main" id="{2B1E817E-C7BE-A042-B6A7-E49851A24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342" y="1028700"/>
            <a:ext cx="7543800"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BF3B836-B876-004B-A59D-209B2068B443}"/>
              </a:ext>
            </a:extLst>
          </p:cNvPr>
          <p:cNvSpPr/>
          <p:nvPr/>
        </p:nvSpPr>
        <p:spPr>
          <a:xfrm>
            <a:off x="637673" y="525197"/>
            <a:ext cx="10996863" cy="461665"/>
          </a:xfrm>
          <a:prstGeom prst="rect">
            <a:avLst/>
          </a:prstGeom>
        </p:spPr>
        <p:txBody>
          <a:bodyPr wrap="square">
            <a:spAutoFit/>
          </a:bodyPr>
          <a:lstStyle/>
          <a:p>
            <a:pPr algn="ctr"/>
            <a:r>
              <a:rPr lang="en-US" sz="2400" dirty="0"/>
              <a:t>Quasar/</a:t>
            </a:r>
            <a:r>
              <a:rPr lang="en-US" sz="2400" dirty="0" err="1"/>
              <a:t>Seyfert</a:t>
            </a:r>
            <a:r>
              <a:rPr lang="en-US" sz="2400" dirty="0"/>
              <a:t> Galaxies in </a:t>
            </a:r>
            <a:r>
              <a:rPr lang="en-US" sz="2400" dirty="0" err="1"/>
              <a:t>LBol</a:t>
            </a:r>
            <a:r>
              <a:rPr lang="en-US" sz="2400" dirty="0"/>
              <a:t>, Eddington fraction, mass space (after Peterson)</a:t>
            </a:r>
          </a:p>
        </p:txBody>
      </p:sp>
      <p:sp>
        <p:nvSpPr>
          <p:cNvPr id="3" name="Rectangle 2">
            <a:extLst>
              <a:ext uri="{FF2B5EF4-FFF2-40B4-BE49-F238E27FC236}">
                <a16:creationId xmlns:a16="http://schemas.microsoft.com/office/drawing/2014/main" id="{263DDCCD-DBE3-4348-8A59-AFE097A59634}"/>
              </a:ext>
            </a:extLst>
          </p:cNvPr>
          <p:cNvSpPr/>
          <p:nvPr/>
        </p:nvSpPr>
        <p:spPr>
          <a:xfrm>
            <a:off x="8212802" y="4627965"/>
            <a:ext cx="3421733" cy="1200329"/>
          </a:xfrm>
          <a:prstGeom prst="rect">
            <a:avLst/>
          </a:prstGeom>
        </p:spPr>
        <p:txBody>
          <a:bodyPr wrap="square">
            <a:spAutoFit/>
          </a:bodyPr>
          <a:lstStyle/>
          <a:p>
            <a:r>
              <a:rPr lang="en-US" sz="2400" dirty="0"/>
              <a:t>How do we get the </a:t>
            </a:r>
          </a:p>
          <a:p>
            <a:r>
              <a:rPr lang="en-US" sz="2400" dirty="0"/>
              <a:t>quasar masses?</a:t>
            </a:r>
          </a:p>
          <a:p>
            <a:r>
              <a:rPr lang="en-US" sz="2400" dirty="0"/>
              <a:t>(In solar units here.)</a:t>
            </a:r>
          </a:p>
        </p:txBody>
      </p:sp>
      <p:sp>
        <p:nvSpPr>
          <p:cNvPr id="4" name="Rectangle 3">
            <a:extLst>
              <a:ext uri="{FF2B5EF4-FFF2-40B4-BE49-F238E27FC236}">
                <a16:creationId xmlns:a16="http://schemas.microsoft.com/office/drawing/2014/main" id="{6C6FBE08-E8E2-844E-85F2-043D08B53B0C}"/>
              </a:ext>
            </a:extLst>
          </p:cNvPr>
          <p:cNvSpPr/>
          <p:nvPr/>
        </p:nvSpPr>
        <p:spPr>
          <a:xfrm>
            <a:off x="8212803" y="1728355"/>
            <a:ext cx="2878865" cy="461665"/>
          </a:xfrm>
          <a:prstGeom prst="rect">
            <a:avLst/>
          </a:prstGeom>
        </p:spPr>
        <p:txBody>
          <a:bodyPr wrap="none">
            <a:spAutoFit/>
          </a:bodyPr>
          <a:lstStyle/>
          <a:p>
            <a:r>
              <a:rPr lang="en-US" sz="2400" dirty="0"/>
              <a:t>Luminosities in ergs/s</a:t>
            </a:r>
          </a:p>
        </p:txBody>
      </p:sp>
    </p:spTree>
    <p:extLst>
      <p:ext uri="{BB962C8B-B14F-4D97-AF65-F5344CB8AC3E}">
        <p14:creationId xmlns:p14="http://schemas.microsoft.com/office/powerpoint/2010/main" val="3370236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31" descr="MRK509spex.png"/>
          <p:cNvPicPr>
            <a:picLocks noChangeAspect="1"/>
          </p:cNvPicPr>
          <p:nvPr/>
        </p:nvPicPr>
        <p:blipFill>
          <a:blip r:embed="rId4">
            <a:extLst>
              <a:ext uri="{28A0092B-C50C-407E-A947-70E740481C1C}">
                <a14:useLocalDpi xmlns:a14="http://schemas.microsoft.com/office/drawing/2010/main" val="0"/>
              </a:ext>
            </a:extLst>
          </a:blip>
          <a:srcRect l="3036" t="66383" r="2779" b="5647"/>
          <a:stretch>
            <a:fillRect/>
          </a:stretch>
        </p:blipFill>
        <p:spPr bwMode="auto">
          <a:xfrm>
            <a:off x="2041526" y="3584575"/>
            <a:ext cx="8312812" cy="2629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Box 70"/>
          <p:cNvSpPr txBox="1">
            <a:spLocks noChangeArrowheads="1"/>
          </p:cNvSpPr>
          <p:nvPr/>
        </p:nvSpPr>
        <p:spPr bwMode="auto">
          <a:xfrm>
            <a:off x="5867400" y="3244851"/>
            <a:ext cx="36576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rPr>
              <a:t>e.g., Vestergaard et al. (2006, 2009)</a:t>
            </a:r>
          </a:p>
        </p:txBody>
      </p:sp>
      <p:graphicFrame>
        <p:nvGraphicFramePr>
          <p:cNvPr id="1028" name="Object 6"/>
          <p:cNvGraphicFramePr>
            <a:graphicFrameLocks noChangeAspect="1"/>
          </p:cNvGraphicFramePr>
          <p:nvPr>
            <p:extLst>
              <p:ext uri="{D42A27DB-BD31-4B8C-83A1-F6EECF244321}">
                <p14:modId xmlns:p14="http://schemas.microsoft.com/office/powerpoint/2010/main" val="511558307"/>
              </p:ext>
            </p:extLst>
          </p:nvPr>
        </p:nvGraphicFramePr>
        <p:xfrm>
          <a:off x="4679951" y="1981200"/>
          <a:ext cx="2887663" cy="1277938"/>
        </p:xfrm>
        <a:graphic>
          <a:graphicData uri="http://schemas.openxmlformats.org/presentationml/2006/ole">
            <mc:AlternateContent xmlns:mc="http://schemas.openxmlformats.org/markup-compatibility/2006">
              <mc:Choice xmlns:v="urn:schemas-microsoft-com:vml" Requires="v">
                <p:oleObj spid="_x0000_s16414" name="Equation" r:id="rId5" imgW="889000" imgH="393700" progId="Equation.3">
                  <p:embed/>
                </p:oleObj>
              </mc:Choice>
              <mc:Fallback>
                <p:oleObj name="Equation" r:id="rId5" imgW="889000" imgH="393700" progId="Equation.3">
                  <p:embed/>
                  <p:pic>
                    <p:nvPicPr>
                      <p:cNvPr id="1028" name="Object 6"/>
                      <p:cNvPicPr>
                        <a:picLocks noChangeAspect="1" noChangeArrowheads="1"/>
                      </p:cNvPicPr>
                      <p:nvPr/>
                    </p:nvPicPr>
                    <p:blipFill>
                      <a:blip r:embed="rId6"/>
                      <a:srcRect/>
                      <a:stretch>
                        <a:fillRect/>
                      </a:stretch>
                    </p:blipFill>
                    <p:spPr bwMode="auto">
                      <a:xfrm>
                        <a:off x="4679951" y="1981200"/>
                        <a:ext cx="2887663" cy="1277938"/>
                      </a:xfrm>
                      <a:prstGeom prst="rect">
                        <a:avLst/>
                      </a:prstGeom>
                      <a:noFill/>
                      <a:ln>
                        <a:noFill/>
                      </a:ln>
                    </p:spPr>
                  </p:pic>
                </p:oleObj>
              </mc:Fallback>
            </mc:AlternateContent>
          </a:graphicData>
        </a:graphic>
      </p:graphicFrame>
      <p:sp>
        <p:nvSpPr>
          <p:cNvPr id="1031" name="TextBox 33"/>
          <p:cNvSpPr txBox="1">
            <a:spLocks noChangeArrowheads="1"/>
          </p:cNvSpPr>
          <p:nvPr/>
        </p:nvSpPr>
        <p:spPr bwMode="auto">
          <a:xfrm>
            <a:off x="4800600" y="6214269"/>
            <a:ext cx="2895600" cy="461962"/>
          </a:xfrm>
          <a:prstGeom prst="rect">
            <a:avLst/>
          </a:prstGeom>
          <a:no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 Rest </a:t>
            </a:r>
            <a:r>
              <a:rPr lang="en-US" dirty="0" err="1">
                <a:solidFill>
                  <a:srgbClr val="000000"/>
                </a:solidFill>
              </a:rPr>
              <a:t>λ</a:t>
            </a:r>
            <a:r>
              <a:rPr lang="en-US" dirty="0">
                <a:solidFill>
                  <a:srgbClr val="000000"/>
                </a:solidFill>
              </a:rPr>
              <a:t> (Angstroms)</a:t>
            </a:r>
          </a:p>
        </p:txBody>
      </p:sp>
      <p:sp>
        <p:nvSpPr>
          <p:cNvPr id="1032" name="TextBox 18"/>
          <p:cNvSpPr txBox="1">
            <a:spLocks noChangeArrowheads="1"/>
          </p:cNvSpPr>
          <p:nvPr/>
        </p:nvSpPr>
        <p:spPr bwMode="auto">
          <a:xfrm rot="16200000">
            <a:off x="1252539" y="4590257"/>
            <a:ext cx="1116013" cy="461963"/>
          </a:xfrm>
          <a:prstGeom prst="rect">
            <a:avLst/>
          </a:prstGeom>
          <a:noFill/>
          <a:ln>
            <a:noFill/>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log(F</a:t>
            </a:r>
            <a:r>
              <a:rPr lang="el-GR" baseline="-25000" dirty="0">
                <a:solidFill>
                  <a:srgbClr val="000000"/>
                </a:solidFill>
              </a:rPr>
              <a:t>λ</a:t>
            </a:r>
            <a:r>
              <a:rPr lang="en-US" dirty="0">
                <a:solidFill>
                  <a:srgbClr val="000000"/>
                </a:solidFill>
              </a:rPr>
              <a:t>)</a:t>
            </a:r>
          </a:p>
        </p:txBody>
      </p:sp>
      <p:sp>
        <p:nvSpPr>
          <p:cNvPr id="1033" name="TextBox 26"/>
          <p:cNvSpPr txBox="1">
            <a:spLocks noChangeArrowheads="1"/>
          </p:cNvSpPr>
          <p:nvPr/>
        </p:nvSpPr>
        <p:spPr bwMode="auto">
          <a:xfrm rot="16200000">
            <a:off x="2628901" y="4973639"/>
            <a:ext cx="536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C IV</a:t>
            </a:r>
          </a:p>
        </p:txBody>
      </p:sp>
      <p:sp>
        <p:nvSpPr>
          <p:cNvPr id="1034" name="TextBox 27"/>
          <p:cNvSpPr txBox="1">
            <a:spLocks noChangeArrowheads="1"/>
          </p:cNvSpPr>
          <p:nvPr/>
        </p:nvSpPr>
        <p:spPr bwMode="auto">
          <a:xfrm rot="16200000">
            <a:off x="4052888" y="5038725"/>
            <a:ext cx="74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Mg II</a:t>
            </a:r>
          </a:p>
        </p:txBody>
      </p:sp>
      <p:sp>
        <p:nvSpPr>
          <p:cNvPr id="1035" name="TextBox 28"/>
          <p:cNvSpPr txBox="1">
            <a:spLocks noChangeArrowheads="1"/>
          </p:cNvSpPr>
          <p:nvPr/>
        </p:nvSpPr>
        <p:spPr bwMode="auto">
          <a:xfrm rot="16200000">
            <a:off x="6987382" y="4381499"/>
            <a:ext cx="544511"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β</a:t>
            </a:r>
            <a:endParaRPr lang="en-US" sz="1400" dirty="0">
              <a:solidFill>
                <a:schemeClr val="accent1"/>
              </a:solidFill>
            </a:endParaRPr>
          </a:p>
        </p:txBody>
      </p:sp>
      <p:sp>
        <p:nvSpPr>
          <p:cNvPr id="1036" name="TextBox 34"/>
          <p:cNvSpPr txBox="1">
            <a:spLocks noChangeArrowheads="1"/>
          </p:cNvSpPr>
          <p:nvPr/>
        </p:nvSpPr>
        <p:spPr bwMode="auto">
          <a:xfrm rot="16200000">
            <a:off x="9009459" y="4213721"/>
            <a:ext cx="103108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α</a:t>
            </a:r>
            <a:endParaRPr lang="en-US" sz="1400" dirty="0">
              <a:solidFill>
                <a:schemeClr val="accent1"/>
              </a:solidFill>
            </a:endParaRPr>
          </a:p>
        </p:txBody>
      </p:sp>
      <p:sp>
        <p:nvSpPr>
          <p:cNvPr id="17" name="Title 1"/>
          <p:cNvSpPr txBox="1">
            <a:spLocks/>
          </p:cNvSpPr>
          <p:nvPr/>
        </p:nvSpPr>
        <p:spPr>
          <a:xfrm>
            <a:off x="2286000" y="4270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t>Black Hole Masses in Quasars from their Spectral Broad Emission Lines</a:t>
            </a:r>
          </a:p>
        </p:txBody>
      </p:sp>
    </p:spTree>
    <p:extLst>
      <p:ext uri="{BB962C8B-B14F-4D97-AF65-F5344CB8AC3E}">
        <p14:creationId xmlns:p14="http://schemas.microsoft.com/office/powerpoint/2010/main" val="4154370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1524000" y="0"/>
            <a:ext cx="9144000" cy="1143000"/>
          </a:xfrm>
        </p:spPr>
        <p:txBody>
          <a:bodyPr/>
          <a:lstStyle/>
          <a:p>
            <a:pPr algn="ctr" eaLnBrk="1" hangingPunct="1">
              <a:defRPr/>
            </a:pPr>
            <a:r>
              <a:rPr lang="en-US" sz="3600" dirty="0"/>
              <a:t>WIRO Reverberation Mapping</a:t>
            </a:r>
          </a:p>
        </p:txBody>
      </p:sp>
      <p:sp>
        <p:nvSpPr>
          <p:cNvPr id="312323" name="Rectangle 3"/>
          <p:cNvSpPr>
            <a:spLocks noGrp="1" noChangeArrowheads="1"/>
          </p:cNvSpPr>
          <p:nvPr>
            <p:ph type="body" idx="4294967295"/>
          </p:nvPr>
        </p:nvSpPr>
        <p:spPr>
          <a:xfrm>
            <a:off x="1828800" y="5588000"/>
            <a:ext cx="8686800" cy="1117600"/>
          </a:xfrm>
          <a:prstGeom prst="rect">
            <a:avLst/>
          </a:prstGeom>
        </p:spPr>
        <p:txBody>
          <a:bodyPr>
            <a:normAutofit fontScale="85000" lnSpcReduction="10000"/>
          </a:bodyPr>
          <a:lstStyle/>
          <a:p>
            <a:pPr eaLnBrk="1" hangingPunct="1">
              <a:lnSpc>
                <a:spcPct val="90000"/>
              </a:lnSpc>
              <a:defRPr/>
            </a:pPr>
            <a:r>
              <a:rPr lang="en-US" sz="2000" dirty="0"/>
              <a:t>Broad lines are </a:t>
            </a:r>
            <a:r>
              <a:rPr lang="en-US" sz="2000" i="1" dirty="0" err="1"/>
              <a:t>photoionized</a:t>
            </a:r>
            <a:r>
              <a:rPr lang="en-US" sz="2000" dirty="0"/>
              <a:t> by the central continuum, which </a:t>
            </a:r>
            <a:r>
              <a:rPr lang="en-US" sz="2000" i="1" dirty="0"/>
              <a:t>varies</a:t>
            </a:r>
            <a:r>
              <a:rPr lang="en-US" sz="2000" dirty="0"/>
              <a:t>.  The line flux follows the continuum with a time lag t which is set by the size of the broad-line emitting region and the speed of light.  Recombination timescales are very short, </a:t>
            </a:r>
            <a:r>
              <a:rPr lang="en-US" sz="2000" u="sng" dirty="0"/>
              <a:t>BLR</a:t>
            </a:r>
            <a:r>
              <a:rPr lang="en-US" sz="2000" dirty="0"/>
              <a:t> stable, and continuum source small and central.  </a:t>
            </a:r>
            <a:r>
              <a:rPr lang="en-US" sz="2000" dirty="0" err="1"/>
              <a:t>Mrk</a:t>
            </a:r>
            <a:r>
              <a:rPr lang="en-US" sz="2000" dirty="0"/>
              <a:t> 79 ~ 80 million solar masses!</a:t>
            </a:r>
          </a:p>
        </p:txBody>
      </p:sp>
      <p:sp>
        <p:nvSpPr>
          <p:cNvPr id="8" name="Text Box 5"/>
          <p:cNvSpPr txBox="1">
            <a:spLocks noChangeArrowheads="1"/>
          </p:cNvSpPr>
          <p:nvPr/>
        </p:nvSpPr>
        <p:spPr bwMode="auto">
          <a:xfrm>
            <a:off x="4470400" y="5222340"/>
            <a:ext cx="2971800" cy="338554"/>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a:t>Brotherton et al. (2020)</a:t>
            </a:r>
            <a:endParaRPr lang="el-GR" sz="1600" dirty="0"/>
          </a:p>
        </p:txBody>
      </p:sp>
      <p:pic>
        <p:nvPicPr>
          <p:cNvPr id="4" name="Picture 3">
            <a:extLst>
              <a:ext uri="{FF2B5EF4-FFF2-40B4-BE49-F238E27FC236}">
                <a16:creationId xmlns:a16="http://schemas.microsoft.com/office/drawing/2014/main" id="{0686A5F7-7BE4-6549-8707-205A1406BAE9}"/>
              </a:ext>
            </a:extLst>
          </p:cNvPr>
          <p:cNvPicPr>
            <a:picLocks noChangeAspect="1"/>
          </p:cNvPicPr>
          <p:nvPr/>
        </p:nvPicPr>
        <p:blipFill>
          <a:blip r:embed="rId3"/>
          <a:stretch>
            <a:fillRect/>
          </a:stretch>
        </p:blipFill>
        <p:spPr>
          <a:xfrm>
            <a:off x="3516085" y="1279897"/>
            <a:ext cx="4909458" cy="3828476"/>
          </a:xfrm>
          <a:prstGeom prst="rect">
            <a:avLst/>
          </a:prstGeom>
        </p:spPr>
      </p:pic>
      <p:pic>
        <p:nvPicPr>
          <p:cNvPr id="5" name="Picture 4">
            <a:extLst>
              <a:ext uri="{FF2B5EF4-FFF2-40B4-BE49-F238E27FC236}">
                <a16:creationId xmlns:a16="http://schemas.microsoft.com/office/drawing/2014/main" id="{73716156-B553-0245-8FE3-1FF022CC0245}"/>
              </a:ext>
            </a:extLst>
          </p:cNvPr>
          <p:cNvPicPr>
            <a:picLocks noChangeAspect="1"/>
          </p:cNvPicPr>
          <p:nvPr/>
        </p:nvPicPr>
        <p:blipFill>
          <a:blip r:embed="rId4"/>
          <a:stretch>
            <a:fillRect/>
          </a:stretch>
        </p:blipFill>
        <p:spPr>
          <a:xfrm>
            <a:off x="3516086" y="1324760"/>
            <a:ext cx="3229071" cy="1675080"/>
          </a:xfrm>
          <a:prstGeom prst="rect">
            <a:avLst/>
          </a:prstGeom>
        </p:spPr>
      </p:pic>
    </p:spTree>
    <p:extLst>
      <p:ext uri="{BB962C8B-B14F-4D97-AF65-F5344CB8AC3E}">
        <p14:creationId xmlns:p14="http://schemas.microsoft.com/office/powerpoint/2010/main" val="3437493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267D-09AC-304F-88C0-672B3FE21E62}"/>
              </a:ext>
            </a:extLst>
          </p:cNvPr>
          <p:cNvSpPr>
            <a:spLocks noGrp="1"/>
          </p:cNvSpPr>
          <p:nvPr>
            <p:ph type="title"/>
          </p:nvPr>
        </p:nvSpPr>
        <p:spPr/>
        <p:txBody>
          <a:bodyPr/>
          <a:lstStyle/>
          <a:p>
            <a:pPr algn="ctr"/>
            <a:r>
              <a:rPr lang="en-US" dirty="0"/>
              <a:t>More WIRO Reverberation Mapping</a:t>
            </a:r>
          </a:p>
        </p:txBody>
      </p:sp>
      <p:sp>
        <p:nvSpPr>
          <p:cNvPr id="3" name="Content Placeholder 2">
            <a:extLst>
              <a:ext uri="{FF2B5EF4-FFF2-40B4-BE49-F238E27FC236}">
                <a16:creationId xmlns:a16="http://schemas.microsoft.com/office/drawing/2014/main" id="{C75648DC-68FF-3740-8DC3-DD1544B35650}"/>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F34A542B-FAB7-DE43-BBD4-2280D09D9413}"/>
              </a:ext>
            </a:extLst>
          </p:cNvPr>
          <p:cNvPicPr>
            <a:picLocks noChangeAspect="1"/>
          </p:cNvPicPr>
          <p:nvPr/>
        </p:nvPicPr>
        <p:blipFill>
          <a:blip r:embed="rId2"/>
          <a:stretch>
            <a:fillRect/>
          </a:stretch>
        </p:blipFill>
        <p:spPr>
          <a:xfrm>
            <a:off x="0" y="1708150"/>
            <a:ext cx="6357635" cy="3706061"/>
          </a:xfrm>
          <a:prstGeom prst="rect">
            <a:avLst/>
          </a:prstGeom>
        </p:spPr>
      </p:pic>
      <p:pic>
        <p:nvPicPr>
          <p:cNvPr id="5" name="Picture 4">
            <a:extLst>
              <a:ext uri="{FF2B5EF4-FFF2-40B4-BE49-F238E27FC236}">
                <a16:creationId xmlns:a16="http://schemas.microsoft.com/office/drawing/2014/main" id="{7487E591-AE20-0542-826C-678089042C11}"/>
              </a:ext>
            </a:extLst>
          </p:cNvPr>
          <p:cNvPicPr>
            <a:picLocks noChangeAspect="1"/>
          </p:cNvPicPr>
          <p:nvPr/>
        </p:nvPicPr>
        <p:blipFill>
          <a:blip r:embed="rId3"/>
          <a:stretch>
            <a:fillRect/>
          </a:stretch>
        </p:blipFill>
        <p:spPr>
          <a:xfrm>
            <a:off x="6136326" y="1844842"/>
            <a:ext cx="5715832" cy="3751931"/>
          </a:xfrm>
          <a:prstGeom prst="rect">
            <a:avLst/>
          </a:prstGeom>
        </p:spPr>
      </p:pic>
      <p:pic>
        <p:nvPicPr>
          <p:cNvPr id="6" name="Picture 5">
            <a:extLst>
              <a:ext uri="{FF2B5EF4-FFF2-40B4-BE49-F238E27FC236}">
                <a16:creationId xmlns:a16="http://schemas.microsoft.com/office/drawing/2014/main" id="{661EFBAB-C7D3-1742-B23D-9CA2A57B2EBB}"/>
              </a:ext>
            </a:extLst>
          </p:cNvPr>
          <p:cNvPicPr>
            <a:picLocks noChangeAspect="1"/>
          </p:cNvPicPr>
          <p:nvPr/>
        </p:nvPicPr>
        <p:blipFill>
          <a:blip r:embed="rId4"/>
          <a:stretch>
            <a:fillRect/>
          </a:stretch>
        </p:blipFill>
        <p:spPr>
          <a:xfrm>
            <a:off x="2556517" y="5431255"/>
            <a:ext cx="1244600" cy="266700"/>
          </a:xfrm>
          <a:prstGeom prst="rect">
            <a:avLst/>
          </a:prstGeom>
        </p:spPr>
      </p:pic>
    </p:spTree>
    <p:extLst>
      <p:ext uri="{BB962C8B-B14F-4D97-AF65-F5344CB8AC3E}">
        <p14:creationId xmlns:p14="http://schemas.microsoft.com/office/powerpoint/2010/main" val="47786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DBB155BD-5672-0B4C-9949-1D50991CD1A1}"/>
              </a:ext>
            </a:extLst>
          </p:cNvPr>
          <p:cNvSpPr>
            <a:spLocks noGrp="1"/>
          </p:cNvSpPr>
          <p:nvPr>
            <p:ph type="sldNum" sz="quarter" idx="12"/>
          </p:nvPr>
        </p:nvSpPr>
        <p:spPr/>
        <p:txBody>
          <a:bodyPr/>
          <a:lstStyle/>
          <a:p>
            <a:fld id="{0E593EEC-99CA-0A4E-995B-216A74D2F5B0}" type="slidenum">
              <a:rPr lang="en-US" altLang="en-US"/>
              <a:pPr/>
              <a:t>34</a:t>
            </a:fld>
            <a:endParaRPr lang="en-US" altLang="en-US"/>
          </a:p>
        </p:txBody>
      </p:sp>
      <p:sp>
        <p:nvSpPr>
          <p:cNvPr id="230403" name="Rectangle 3">
            <a:extLst>
              <a:ext uri="{FF2B5EF4-FFF2-40B4-BE49-F238E27FC236}">
                <a16:creationId xmlns:a16="http://schemas.microsoft.com/office/drawing/2014/main" id="{1316D753-5D14-A641-9EC6-BA9D9E775351}"/>
              </a:ext>
            </a:extLst>
          </p:cNvPr>
          <p:cNvSpPr>
            <a:spLocks noGrp="1" noChangeArrowheads="1"/>
          </p:cNvSpPr>
          <p:nvPr>
            <p:ph type="body" idx="1"/>
          </p:nvPr>
        </p:nvSpPr>
        <p:spPr>
          <a:xfrm>
            <a:off x="1828800" y="838200"/>
            <a:ext cx="3429000" cy="5334000"/>
          </a:xfrm>
        </p:spPr>
        <p:txBody>
          <a:bodyPr>
            <a:normAutofit fontScale="92500" lnSpcReduction="10000"/>
          </a:bodyPr>
          <a:lstStyle/>
          <a:p>
            <a:pPr>
              <a:lnSpc>
                <a:spcPct val="90000"/>
              </a:lnSpc>
            </a:pPr>
            <a:r>
              <a:rPr lang="en-US" altLang="en-US" sz="2400" dirty="0"/>
              <a:t>Determine scale factor </a:t>
            </a:r>
            <a:r>
              <a:rPr lang="en-US" altLang="en-US" sz="2400" i="1" dirty="0">
                <a:solidFill>
                  <a:schemeClr val="tx2"/>
                </a:solidFill>
              </a:rPr>
              <a:t>f  </a:t>
            </a:r>
            <a:r>
              <a:rPr lang="en-US" altLang="en-US" sz="2400" dirty="0"/>
              <a:t>that matches AGNs to the quiescent-galaxy </a:t>
            </a:r>
            <a:r>
              <a:rPr lang="en-US" altLang="en-US" sz="2400" i="1" dirty="0"/>
              <a:t>M</a:t>
            </a:r>
            <a:r>
              <a:rPr lang="en-US" altLang="en-US" sz="2400" baseline="-25000" dirty="0"/>
              <a:t>BH</a:t>
            </a:r>
            <a:r>
              <a:rPr lang="en-US" altLang="en-US" sz="2400" i="1" dirty="0"/>
              <a:t>-</a:t>
            </a:r>
            <a:r>
              <a:rPr lang="en-US" altLang="en-US" sz="2400" dirty="0">
                <a:sym typeface="Symbol" pitchFamily="2" charset="2"/>
              </a:rPr>
              <a:t></a:t>
            </a:r>
            <a:r>
              <a:rPr lang="en-US" altLang="en-US" sz="2400" i="1" baseline="-25000" dirty="0">
                <a:sym typeface="Symbol" pitchFamily="2" charset="2"/>
              </a:rPr>
              <a:t>*</a:t>
            </a:r>
            <a:r>
              <a:rPr lang="en-US" altLang="en-US" sz="2400" i="1" dirty="0"/>
              <a:t>. </a:t>
            </a:r>
            <a:r>
              <a:rPr lang="en-US" altLang="en-US" sz="2400" dirty="0"/>
              <a:t>Relationship</a:t>
            </a:r>
          </a:p>
          <a:p>
            <a:r>
              <a:rPr lang="en-US" altLang="en-US" sz="2400" dirty="0">
                <a:sym typeface="Symbol" pitchFamily="2" charset="2"/>
              </a:rPr>
              <a:t> in the equation is the emission line dispersion</a:t>
            </a:r>
            <a:endParaRPr lang="en-US" altLang="en-US" sz="2400" dirty="0"/>
          </a:p>
          <a:p>
            <a:r>
              <a:rPr lang="en-US" altLang="en-US" sz="2400" dirty="0"/>
              <a:t>Current best estimate:                   </a:t>
            </a:r>
            <a:r>
              <a:rPr lang="en-US" altLang="en-US" sz="2400" i="1" dirty="0">
                <a:solidFill>
                  <a:schemeClr val="tx2"/>
                </a:solidFill>
              </a:rPr>
              <a:t>f</a:t>
            </a:r>
            <a:r>
              <a:rPr lang="en-US" altLang="en-US" sz="2400" dirty="0">
                <a:solidFill>
                  <a:schemeClr val="tx2"/>
                </a:solidFill>
              </a:rPr>
              <a:t> = 5.5</a:t>
            </a:r>
            <a:r>
              <a:rPr lang="en-US" altLang="en-US" sz="2400" dirty="0">
                <a:solidFill>
                  <a:schemeClr val="tx2"/>
                </a:solidFill>
                <a:cs typeface="Arial" panose="020B0604020202020204" pitchFamily="34" charset="0"/>
              </a:rPr>
              <a:t> for </a:t>
            </a:r>
            <a:r>
              <a:rPr lang="en-US" altLang="en-US" sz="2400" dirty="0">
                <a:sym typeface="Symbol" pitchFamily="2" charset="2"/>
              </a:rPr>
              <a:t></a:t>
            </a:r>
            <a:r>
              <a:rPr lang="en-US" altLang="en-US" sz="2400" baseline="-25000" dirty="0">
                <a:sym typeface="Symbol" pitchFamily="2" charset="2"/>
              </a:rPr>
              <a:t>line</a:t>
            </a:r>
          </a:p>
          <a:p>
            <a:r>
              <a:rPr lang="en-US" altLang="en-US" sz="2400" i="1" dirty="0">
                <a:solidFill>
                  <a:schemeClr val="tx2"/>
                </a:solidFill>
              </a:rPr>
              <a:t>f</a:t>
            </a:r>
            <a:r>
              <a:rPr lang="en-US" altLang="en-US" sz="2400" dirty="0">
                <a:solidFill>
                  <a:schemeClr val="tx2"/>
                </a:solidFill>
              </a:rPr>
              <a:t> </a:t>
            </a:r>
            <a:r>
              <a:rPr lang="en-US" altLang="en-US" sz="2400">
                <a:solidFill>
                  <a:schemeClr val="tx2"/>
                </a:solidFill>
              </a:rPr>
              <a:t>= 1.1 </a:t>
            </a:r>
            <a:r>
              <a:rPr lang="en-US" altLang="en-US" sz="2400">
                <a:solidFill>
                  <a:schemeClr val="tx2"/>
                </a:solidFill>
                <a:cs typeface="Arial" panose="020B0604020202020204" pitchFamily="34" charset="0"/>
              </a:rPr>
              <a:t>for </a:t>
            </a:r>
            <a:r>
              <a:rPr lang="en-US" altLang="en-US" sz="2400" dirty="0">
                <a:sym typeface="Symbol" pitchFamily="2" charset="2"/>
              </a:rPr>
              <a:t>FWHM</a:t>
            </a:r>
            <a:endParaRPr lang="en-US" altLang="en-US" sz="2400" dirty="0">
              <a:solidFill>
                <a:schemeClr val="tx2"/>
              </a:solidFill>
              <a:cs typeface="Arial" panose="020B0604020202020204" pitchFamily="34" charset="0"/>
            </a:endParaRPr>
          </a:p>
          <a:p>
            <a:pPr>
              <a:lnSpc>
                <a:spcPct val="90000"/>
              </a:lnSpc>
            </a:pPr>
            <a:r>
              <a:rPr lang="en-US" altLang="en-US" sz="2400" dirty="0"/>
              <a:t>Scaling factor is </a:t>
            </a:r>
            <a:r>
              <a:rPr lang="en-US" altLang="en-US" sz="2400" i="1" u="sng" dirty="0"/>
              <a:t>empirically </a:t>
            </a:r>
            <a:r>
              <a:rPr lang="en-US" altLang="en-US" sz="2400" dirty="0"/>
              <a:t>determined</a:t>
            </a:r>
          </a:p>
          <a:p>
            <a:pPr>
              <a:lnSpc>
                <a:spcPct val="90000"/>
              </a:lnSpc>
            </a:pPr>
            <a:r>
              <a:rPr lang="en-US" altLang="en-US" sz="2400" dirty="0"/>
              <a:t>This removes bias from the </a:t>
            </a:r>
            <a:r>
              <a:rPr lang="en-US" altLang="en-US" sz="2400" i="1" u="sng" dirty="0"/>
              <a:t>ensemble</a:t>
            </a:r>
          </a:p>
          <a:p>
            <a:pPr lvl="1">
              <a:lnSpc>
                <a:spcPct val="90000"/>
              </a:lnSpc>
            </a:pPr>
            <a:r>
              <a:rPr lang="en-US" altLang="en-US" sz="2000" dirty="0"/>
              <a:t>Equal numbers of  masses are overestimated and underestimated</a:t>
            </a:r>
          </a:p>
          <a:p>
            <a:pPr>
              <a:lnSpc>
                <a:spcPct val="90000"/>
              </a:lnSpc>
            </a:pPr>
            <a:endParaRPr lang="en-US" altLang="en-US" sz="2400" dirty="0">
              <a:solidFill>
                <a:schemeClr val="tx2"/>
              </a:solidFill>
              <a:cs typeface="Arial" panose="020B0604020202020204" pitchFamily="34" charset="0"/>
            </a:endParaRPr>
          </a:p>
        </p:txBody>
      </p:sp>
      <p:sp>
        <p:nvSpPr>
          <p:cNvPr id="230406" name="Rectangle 6">
            <a:extLst>
              <a:ext uri="{FF2B5EF4-FFF2-40B4-BE49-F238E27FC236}">
                <a16:creationId xmlns:a16="http://schemas.microsoft.com/office/drawing/2014/main" id="{B3D5BE30-55D5-9647-8E44-3EB86B6E9C6F}"/>
              </a:ext>
            </a:extLst>
          </p:cNvPr>
          <p:cNvSpPr>
            <a:spLocks noGrp="1" noChangeArrowheads="1"/>
          </p:cNvSpPr>
          <p:nvPr>
            <p:ph type="title"/>
          </p:nvPr>
        </p:nvSpPr>
        <p:spPr>
          <a:xfrm>
            <a:off x="1227221" y="152400"/>
            <a:ext cx="9817767" cy="762000"/>
          </a:xfrm>
        </p:spPr>
        <p:txBody>
          <a:bodyPr>
            <a:normAutofit/>
          </a:bodyPr>
          <a:lstStyle/>
          <a:p>
            <a:pPr algn="ctr"/>
            <a:r>
              <a:rPr lang="en-US" altLang="en-US" sz="2800" dirty="0"/>
              <a:t>Calibration of the Reverberation Mass Scale (</a:t>
            </a:r>
            <a:r>
              <a:rPr lang="en-US" altLang="en-US" sz="2800" dirty="0" err="1"/>
              <a:t>Onken</a:t>
            </a:r>
            <a:r>
              <a:rPr lang="en-US" altLang="en-US" sz="2800" dirty="0"/>
              <a:t> et al. 2004)</a:t>
            </a:r>
          </a:p>
        </p:txBody>
      </p:sp>
      <p:grpSp>
        <p:nvGrpSpPr>
          <p:cNvPr id="230415" name="Group 15">
            <a:extLst>
              <a:ext uri="{FF2B5EF4-FFF2-40B4-BE49-F238E27FC236}">
                <a16:creationId xmlns:a16="http://schemas.microsoft.com/office/drawing/2014/main" id="{C1DADC25-BC8E-D84D-A4C3-3881CB261079}"/>
              </a:ext>
            </a:extLst>
          </p:cNvPr>
          <p:cNvGrpSpPr>
            <a:grpSpLocks/>
          </p:cNvGrpSpPr>
          <p:nvPr/>
        </p:nvGrpSpPr>
        <p:grpSpPr bwMode="auto">
          <a:xfrm>
            <a:off x="5448300" y="2133600"/>
            <a:ext cx="5219700" cy="4033838"/>
            <a:chOff x="2472" y="1344"/>
            <a:chExt cx="3288" cy="2541"/>
          </a:xfrm>
        </p:grpSpPr>
        <p:pic>
          <p:nvPicPr>
            <p:cNvPr id="230407" name="Picture 7" descr="C:\Documents and Settings\Peterson\My Documents\BHSIGN\msigma.gif">
              <a:extLst>
                <a:ext uri="{FF2B5EF4-FFF2-40B4-BE49-F238E27FC236}">
                  <a16:creationId xmlns:a16="http://schemas.microsoft.com/office/drawing/2014/main" id="{B8879B81-080B-8747-BDBA-74CD5CCB7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 y="1344"/>
              <a:ext cx="3288" cy="2541"/>
            </a:xfrm>
            <a:prstGeom prst="rect">
              <a:avLst/>
            </a:prstGeom>
            <a:noFill/>
            <a:extLst>
              <a:ext uri="{909E8E84-426E-40DD-AFC4-6F175D3DCCD1}">
                <a14:hiddenFill xmlns:a14="http://schemas.microsoft.com/office/drawing/2010/main">
                  <a:solidFill>
                    <a:srgbClr val="FFFFFF"/>
                  </a:solidFill>
                </a14:hiddenFill>
              </a:ext>
            </a:extLst>
          </p:spPr>
        </p:pic>
        <p:sp>
          <p:nvSpPr>
            <p:cNvPr id="230408" name="Text Box 8">
              <a:extLst>
                <a:ext uri="{FF2B5EF4-FFF2-40B4-BE49-F238E27FC236}">
                  <a16:creationId xmlns:a16="http://schemas.microsoft.com/office/drawing/2014/main" id="{AED11483-EC09-2B49-9EA9-769B456052B9}"/>
                </a:ext>
              </a:extLst>
            </p:cNvPr>
            <p:cNvSpPr txBox="1">
              <a:spLocks noChangeArrowheads="1"/>
            </p:cNvSpPr>
            <p:nvPr/>
          </p:nvSpPr>
          <p:spPr bwMode="auto">
            <a:xfrm>
              <a:off x="4392" y="3070"/>
              <a:ext cx="1033" cy="23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b="1">
                  <a:solidFill>
                    <a:srgbClr val="FF0000"/>
                  </a:solidFill>
                </a:rPr>
                <a:t>Tremaine slope</a:t>
              </a:r>
            </a:p>
          </p:txBody>
        </p:sp>
        <p:sp>
          <p:nvSpPr>
            <p:cNvPr id="230410" name="Text Box 10">
              <a:extLst>
                <a:ext uri="{FF2B5EF4-FFF2-40B4-BE49-F238E27FC236}">
                  <a16:creationId xmlns:a16="http://schemas.microsoft.com/office/drawing/2014/main" id="{3876E584-3A74-6241-BDBF-49C0AB43BFF6}"/>
                </a:ext>
              </a:extLst>
            </p:cNvPr>
            <p:cNvSpPr txBox="1">
              <a:spLocks noChangeArrowheads="1"/>
            </p:cNvSpPr>
            <p:nvPr/>
          </p:nvSpPr>
          <p:spPr bwMode="auto">
            <a:xfrm>
              <a:off x="3166" y="1726"/>
              <a:ext cx="1032" cy="23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b="1">
                  <a:solidFill>
                    <a:schemeClr val="bg1"/>
                  </a:solidFill>
                </a:rPr>
                <a:t>Ferrarese slope</a:t>
              </a:r>
            </a:p>
          </p:txBody>
        </p:sp>
        <p:sp>
          <p:nvSpPr>
            <p:cNvPr id="230412" name="Line 12">
              <a:extLst>
                <a:ext uri="{FF2B5EF4-FFF2-40B4-BE49-F238E27FC236}">
                  <a16:creationId xmlns:a16="http://schemas.microsoft.com/office/drawing/2014/main" id="{79A2BF99-E13A-D240-A3B8-E3602829B43C}"/>
                </a:ext>
              </a:extLst>
            </p:cNvPr>
            <p:cNvSpPr>
              <a:spLocks noChangeShapeType="1"/>
            </p:cNvSpPr>
            <p:nvPr/>
          </p:nvSpPr>
          <p:spPr bwMode="auto">
            <a:xfrm flipV="1">
              <a:off x="5280" y="1920"/>
              <a:ext cx="0" cy="115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14" name="Line 14">
              <a:extLst>
                <a:ext uri="{FF2B5EF4-FFF2-40B4-BE49-F238E27FC236}">
                  <a16:creationId xmlns:a16="http://schemas.microsoft.com/office/drawing/2014/main" id="{2B0B4EFB-CC2E-A044-A12B-CB45E5D345C6}"/>
                </a:ext>
              </a:extLst>
            </p:cNvPr>
            <p:cNvSpPr>
              <a:spLocks noChangeShapeType="1"/>
            </p:cNvSpPr>
            <p:nvPr/>
          </p:nvSpPr>
          <p:spPr bwMode="auto">
            <a:xfrm>
              <a:off x="4176" y="1872"/>
              <a:ext cx="864"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0418" name="Text Box 18">
            <a:extLst>
              <a:ext uri="{FF2B5EF4-FFF2-40B4-BE49-F238E27FC236}">
                <a16:creationId xmlns:a16="http://schemas.microsoft.com/office/drawing/2014/main" id="{4319CC35-89AA-D248-AD51-A0BDDF2215D6}"/>
              </a:ext>
            </a:extLst>
          </p:cNvPr>
          <p:cNvSpPr txBox="1">
            <a:spLocks noChangeArrowheads="1"/>
          </p:cNvSpPr>
          <p:nvPr/>
        </p:nvSpPr>
        <p:spPr bwMode="auto">
          <a:xfrm>
            <a:off x="5346701" y="6248400"/>
            <a:ext cx="2922723" cy="369332"/>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CCFF"/>
                </a:solidFill>
              </a:rPr>
              <a:t>based on Onken et al. (2004)</a:t>
            </a:r>
          </a:p>
        </p:txBody>
      </p:sp>
      <p:sp>
        <p:nvSpPr>
          <p:cNvPr id="230419" name="Text Box 19">
            <a:extLst>
              <a:ext uri="{FF2B5EF4-FFF2-40B4-BE49-F238E27FC236}">
                <a16:creationId xmlns:a16="http://schemas.microsoft.com/office/drawing/2014/main" id="{2FE1BB76-02C7-6E42-B051-D4947B789761}"/>
              </a:ext>
            </a:extLst>
          </p:cNvPr>
          <p:cNvSpPr txBox="1">
            <a:spLocks noChangeArrowheads="1"/>
          </p:cNvSpPr>
          <p:nvPr/>
        </p:nvSpPr>
        <p:spPr bwMode="auto">
          <a:xfrm>
            <a:off x="6705601" y="1066800"/>
            <a:ext cx="3612849" cy="1492716"/>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altLang="en-US" sz="2800" b="1" i="1" dirty="0">
                <a:solidFill>
                  <a:schemeClr val="tx2"/>
                </a:solidFill>
              </a:rPr>
              <a:t>M</a:t>
            </a:r>
            <a:r>
              <a:rPr lang="en-US" altLang="en-US" sz="2800" b="1" dirty="0">
                <a:solidFill>
                  <a:schemeClr val="tx2"/>
                </a:solidFill>
              </a:rPr>
              <a:t> = </a:t>
            </a:r>
            <a:r>
              <a:rPr lang="en-US" altLang="en-US" sz="2800" b="1" i="1" dirty="0">
                <a:solidFill>
                  <a:schemeClr val="tx2"/>
                </a:solidFill>
              </a:rPr>
              <a:t>f </a:t>
            </a:r>
            <a:r>
              <a:rPr lang="en-US" altLang="en-US" sz="2800" b="1" dirty="0">
                <a:solidFill>
                  <a:schemeClr val="tx2"/>
                </a:solidFill>
              </a:rPr>
              <a:t>(</a:t>
            </a:r>
            <a:r>
              <a:rPr lang="en-US" altLang="en-US" sz="2800" b="1" i="1" dirty="0" err="1">
                <a:solidFill>
                  <a:schemeClr val="tx2"/>
                </a:solidFill>
              </a:rPr>
              <a:t>c</a:t>
            </a:r>
            <a:r>
              <a:rPr lang="en-US" altLang="en-US" sz="3200" b="1" dirty="0" err="1">
                <a:solidFill>
                  <a:schemeClr val="tx2"/>
                </a:solidFill>
                <a:sym typeface="Symbol" pitchFamily="2" charset="2"/>
              </a:rPr>
              <a:t></a:t>
            </a:r>
            <a:r>
              <a:rPr lang="en-US" altLang="en-US" sz="2800" b="1" baseline="-25000" dirty="0" err="1">
                <a:solidFill>
                  <a:schemeClr val="tx2"/>
                </a:solidFill>
                <a:sym typeface="Symbol" pitchFamily="2" charset="2"/>
              </a:rPr>
              <a:t>cent</a:t>
            </a:r>
            <a:r>
              <a:rPr lang="en-US" altLang="en-US" sz="2800" b="1" i="1" dirty="0">
                <a:solidFill>
                  <a:schemeClr val="tx2"/>
                </a:solidFill>
                <a:sym typeface="Symbol" pitchFamily="2" charset="2"/>
              </a:rPr>
              <a:t> </a:t>
            </a:r>
            <a:r>
              <a:rPr lang="en-US" altLang="en-US" sz="2800" b="1" i="1" baseline="-25000" dirty="0">
                <a:solidFill>
                  <a:schemeClr val="tx2"/>
                </a:solidFill>
                <a:latin typeface="+mj-lt"/>
                <a:sym typeface="Symbol" pitchFamily="2" charset="2"/>
              </a:rPr>
              <a:t>line</a:t>
            </a:r>
            <a:r>
              <a:rPr lang="en-US" altLang="en-US" sz="2800" b="1" baseline="30000" dirty="0">
                <a:solidFill>
                  <a:schemeClr val="tx2"/>
                </a:solidFill>
                <a:sym typeface="Symbol" pitchFamily="2" charset="2"/>
              </a:rPr>
              <a:t>2</a:t>
            </a:r>
            <a:r>
              <a:rPr lang="en-US" altLang="en-US" sz="2800" b="1" dirty="0">
                <a:solidFill>
                  <a:schemeClr val="tx2"/>
                </a:solidFill>
              </a:rPr>
              <a:t> /</a:t>
            </a:r>
            <a:r>
              <a:rPr lang="en-US" altLang="en-US" sz="2800" b="1" i="1" dirty="0">
                <a:solidFill>
                  <a:schemeClr val="tx2"/>
                </a:solidFill>
              </a:rPr>
              <a:t>G</a:t>
            </a:r>
            <a:r>
              <a:rPr lang="en-US" altLang="en-US" sz="2800" b="1" dirty="0">
                <a:solidFill>
                  <a:schemeClr val="tx2"/>
                </a:solidFill>
              </a:rPr>
              <a:t>)</a:t>
            </a:r>
            <a:endParaRPr lang="en-US" altLang="en-US" b="1" i="1" dirty="0">
              <a:solidFill>
                <a:schemeClr val="tx2"/>
              </a:solidFill>
            </a:endParaRPr>
          </a:p>
          <a:p>
            <a:pPr>
              <a:lnSpc>
                <a:spcPct val="90000"/>
              </a:lnSpc>
            </a:pPr>
            <a:endParaRPr lang="en-US" altLang="en-US" b="1" i="1" dirty="0">
              <a:solidFill>
                <a:schemeClr val="tx2"/>
              </a:solidFill>
            </a:endParaRPr>
          </a:p>
          <a:p>
            <a:r>
              <a:rPr lang="en-US" altLang="en-US" sz="2800" b="1" i="1" dirty="0">
                <a:solidFill>
                  <a:schemeClr val="tx2"/>
                </a:solidFill>
              </a:rPr>
              <a:t>M</a:t>
            </a:r>
            <a:r>
              <a:rPr lang="en-US" altLang="en-US" sz="2800" b="1" dirty="0">
                <a:solidFill>
                  <a:schemeClr val="tx2"/>
                </a:solidFill>
              </a:rPr>
              <a:t> = </a:t>
            </a:r>
            <a:r>
              <a:rPr lang="en-US" altLang="en-US" sz="2800" b="1" i="1" dirty="0">
                <a:solidFill>
                  <a:schemeClr val="tx2"/>
                </a:solidFill>
              </a:rPr>
              <a:t>f </a:t>
            </a:r>
            <a:r>
              <a:rPr lang="en-US" altLang="en-US" sz="2800" b="1" dirty="0">
                <a:solidFill>
                  <a:schemeClr val="tx2"/>
                </a:solidFill>
              </a:rPr>
              <a:t>(</a:t>
            </a:r>
            <a:r>
              <a:rPr lang="en-US" altLang="en-US" sz="2800" b="1" i="1" dirty="0">
                <a:solidFill>
                  <a:schemeClr val="tx2"/>
                </a:solidFill>
              </a:rPr>
              <a:t>c</a:t>
            </a:r>
            <a:r>
              <a:rPr lang="en-US" altLang="en-US" sz="2800" b="1" dirty="0">
                <a:solidFill>
                  <a:schemeClr val="tx2"/>
                </a:solidFill>
                <a:sym typeface="Symbol" pitchFamily="2" charset="2"/>
              </a:rPr>
              <a:t></a:t>
            </a:r>
            <a:r>
              <a:rPr lang="en-US" altLang="en-US" sz="2800" b="1" baseline="-25000" dirty="0">
                <a:solidFill>
                  <a:schemeClr val="tx2"/>
                </a:solidFill>
                <a:sym typeface="Symbol" pitchFamily="2" charset="2"/>
              </a:rPr>
              <a:t>cent</a:t>
            </a:r>
            <a:r>
              <a:rPr lang="en-US" altLang="en-US" sz="2800" b="1" i="1" dirty="0">
                <a:solidFill>
                  <a:schemeClr val="tx2"/>
                </a:solidFill>
                <a:sym typeface="Symbol" pitchFamily="2" charset="2"/>
              </a:rPr>
              <a:t>FWHM</a:t>
            </a:r>
            <a:r>
              <a:rPr lang="en-US" altLang="en-US" sz="2800" b="1" baseline="30000" dirty="0">
                <a:solidFill>
                  <a:schemeClr val="tx2"/>
                </a:solidFill>
                <a:sym typeface="Symbol" pitchFamily="2" charset="2"/>
              </a:rPr>
              <a:t>2</a:t>
            </a:r>
            <a:r>
              <a:rPr lang="en-US" altLang="en-US" sz="2800" b="1" dirty="0">
                <a:solidFill>
                  <a:schemeClr val="tx2"/>
                </a:solidFill>
              </a:rPr>
              <a:t> /</a:t>
            </a:r>
            <a:r>
              <a:rPr lang="en-US" altLang="en-US" sz="2800" b="1" i="1" dirty="0">
                <a:solidFill>
                  <a:schemeClr val="tx2"/>
                </a:solidFill>
              </a:rPr>
              <a:t>G</a:t>
            </a:r>
            <a:r>
              <a:rPr lang="en-US" altLang="en-US" sz="2800" b="1" dirty="0">
                <a:solidFill>
                  <a:schemeClr val="tx2"/>
                </a:solidFill>
              </a:rPr>
              <a:t>)</a:t>
            </a:r>
            <a:endParaRPr lang="en-US" altLang="en-US" sz="2800" b="1" i="1" dirty="0">
              <a:solidFill>
                <a:schemeClr val="tx2"/>
              </a:solidFill>
            </a:endParaRPr>
          </a:p>
          <a:p>
            <a:endParaRPr lang="en-US" altLang="en-US" dirty="0"/>
          </a:p>
        </p:txBody>
      </p:sp>
    </p:spTree>
    <p:extLst>
      <p:ext uri="{BB962C8B-B14F-4D97-AF65-F5344CB8AC3E}">
        <p14:creationId xmlns:p14="http://schemas.microsoft.com/office/powerpoint/2010/main" val="1111301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842211" y="0"/>
            <a:ext cx="10888577" cy="1143000"/>
          </a:xfrm>
        </p:spPr>
        <p:txBody>
          <a:bodyPr/>
          <a:lstStyle/>
          <a:p>
            <a:pPr algn="ctr" eaLnBrk="1" hangingPunct="1">
              <a:defRPr/>
            </a:pPr>
            <a:r>
              <a:rPr lang="en-US" sz="3200" dirty="0"/>
              <a:t>Are Different Lines Consistent?  Does Kepler’s 3</a:t>
            </a:r>
            <a:r>
              <a:rPr lang="en-US" sz="3200" baseline="30000" dirty="0"/>
              <a:t>rd</a:t>
            </a:r>
            <a:r>
              <a:rPr lang="en-US" sz="3200" dirty="0"/>
              <a:t> Law Apply?</a:t>
            </a:r>
          </a:p>
        </p:txBody>
      </p:sp>
      <p:sp>
        <p:nvSpPr>
          <p:cNvPr id="313347" name="Rectangle 3"/>
          <p:cNvSpPr>
            <a:spLocks noGrp="1" noChangeArrowheads="1"/>
          </p:cNvSpPr>
          <p:nvPr>
            <p:ph type="body" idx="4294967295"/>
          </p:nvPr>
        </p:nvSpPr>
        <p:spPr>
          <a:xfrm>
            <a:off x="6629400" y="1143000"/>
            <a:ext cx="3886200" cy="5562600"/>
          </a:xfrm>
          <a:prstGeom prst="rect">
            <a:avLst/>
          </a:prstGeom>
        </p:spPr>
        <p:txBody>
          <a:bodyPr/>
          <a:lstStyle/>
          <a:p>
            <a:pPr eaLnBrk="1" hangingPunct="1">
              <a:defRPr/>
            </a:pPr>
            <a:r>
              <a:rPr lang="en-US" sz="2400" dirty="0"/>
              <a:t>Four well studied AGNs, RM of multiple emission lines shows the expected relationship (slope = -2) between time lags and velocities (note each of the three will have different central black hole masses).</a:t>
            </a:r>
          </a:p>
          <a:p>
            <a:pPr eaLnBrk="1" hangingPunct="1">
              <a:defRPr/>
            </a:pPr>
            <a:r>
              <a:rPr lang="en-US" sz="2400" dirty="0"/>
              <a:t>NGC7469: 8.4x10</a:t>
            </a:r>
            <a:r>
              <a:rPr lang="en-US" sz="2400" baseline="30000" dirty="0"/>
              <a:t>6</a:t>
            </a:r>
            <a:r>
              <a:rPr lang="en-US" sz="2400" dirty="0"/>
              <a:t> M</a:t>
            </a:r>
            <a:r>
              <a:rPr lang="en-US" sz="2400" baseline="-25000" dirty="0">
                <a:cs typeface="Arial" charset="0"/>
              </a:rPr>
              <a:t>☼</a:t>
            </a:r>
          </a:p>
          <a:p>
            <a:pPr eaLnBrk="1" hangingPunct="1">
              <a:defRPr/>
            </a:pPr>
            <a:r>
              <a:rPr lang="en-US" sz="2400" dirty="0"/>
              <a:t>NGC3783: 8.7x10</a:t>
            </a:r>
            <a:r>
              <a:rPr lang="en-US" sz="2400" baseline="30000" dirty="0"/>
              <a:t>6</a:t>
            </a:r>
            <a:r>
              <a:rPr lang="en-US" sz="2400" dirty="0"/>
              <a:t> M</a:t>
            </a:r>
            <a:r>
              <a:rPr lang="en-US" sz="2400" baseline="-25000" dirty="0">
                <a:cs typeface="Arial" charset="0"/>
              </a:rPr>
              <a:t>☼</a:t>
            </a:r>
            <a:endParaRPr lang="en-US" sz="2400" dirty="0"/>
          </a:p>
          <a:p>
            <a:pPr eaLnBrk="1" hangingPunct="1">
              <a:defRPr/>
            </a:pPr>
            <a:r>
              <a:rPr lang="en-US" sz="2400" dirty="0"/>
              <a:t>NGC5548: 5.9x10</a:t>
            </a:r>
            <a:r>
              <a:rPr lang="en-US" sz="2400" baseline="30000" dirty="0"/>
              <a:t>7</a:t>
            </a:r>
            <a:r>
              <a:rPr lang="en-US" sz="2400" dirty="0"/>
              <a:t> M</a:t>
            </a:r>
            <a:r>
              <a:rPr lang="en-US" sz="2400" baseline="-25000" dirty="0">
                <a:cs typeface="Arial" charset="0"/>
              </a:rPr>
              <a:t>☼</a:t>
            </a:r>
            <a:endParaRPr lang="en-US" sz="2400" dirty="0"/>
          </a:p>
          <a:p>
            <a:pPr eaLnBrk="1" hangingPunct="1">
              <a:defRPr/>
            </a:pPr>
            <a:r>
              <a:rPr lang="en-US" sz="2400" dirty="0"/>
              <a:t>3C 390.3:  3.2x10</a:t>
            </a:r>
            <a:r>
              <a:rPr lang="en-US" sz="2400" baseline="30000" dirty="0"/>
              <a:t>8</a:t>
            </a:r>
            <a:r>
              <a:rPr lang="en-US" sz="2400" dirty="0"/>
              <a:t> M</a:t>
            </a:r>
            <a:r>
              <a:rPr lang="en-US" sz="2400" baseline="-25000" dirty="0">
                <a:cs typeface="Arial" charset="0"/>
              </a:rPr>
              <a:t>☼</a:t>
            </a:r>
          </a:p>
        </p:txBody>
      </p:sp>
      <p:sp>
        <p:nvSpPr>
          <p:cNvPr id="313348" name="Text Box 4"/>
          <p:cNvSpPr txBox="1">
            <a:spLocks noChangeArrowheads="1"/>
          </p:cNvSpPr>
          <p:nvPr/>
        </p:nvSpPr>
        <p:spPr bwMode="auto">
          <a:xfrm>
            <a:off x="2908300" y="6049963"/>
            <a:ext cx="2717800" cy="396875"/>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t>Peterson (2011)</a:t>
            </a:r>
            <a:endParaRPr lang="el-GR" sz="2000" dirty="0"/>
          </a:p>
        </p:txBody>
      </p:sp>
      <p:pic>
        <p:nvPicPr>
          <p:cNvPr id="101380" name="Picture 5" descr="onkenpeterson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43000"/>
            <a:ext cx="4419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545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1524000" y="1"/>
            <a:ext cx="9144000" cy="804447"/>
          </a:xfrm>
        </p:spPr>
        <p:txBody>
          <a:bodyPr/>
          <a:lstStyle/>
          <a:p>
            <a:pPr algn="ctr" eaLnBrk="1" hangingPunct="1">
              <a:defRPr/>
            </a:pPr>
            <a:r>
              <a:rPr lang="en-US" sz="2800" dirty="0"/>
              <a:t>A Decade of Reverberation Mapping of 3c 273</a:t>
            </a:r>
          </a:p>
        </p:txBody>
      </p:sp>
      <p:sp>
        <p:nvSpPr>
          <p:cNvPr id="312323" name="Rectangle 3"/>
          <p:cNvSpPr>
            <a:spLocks noGrp="1" noChangeArrowheads="1"/>
          </p:cNvSpPr>
          <p:nvPr>
            <p:ph type="body" idx="4294967295"/>
          </p:nvPr>
        </p:nvSpPr>
        <p:spPr>
          <a:xfrm>
            <a:off x="1839686" y="5947229"/>
            <a:ext cx="8686800" cy="1117600"/>
          </a:xfrm>
          <a:prstGeom prst="rect">
            <a:avLst/>
          </a:prstGeom>
        </p:spPr>
        <p:txBody>
          <a:bodyPr>
            <a:normAutofit/>
          </a:bodyPr>
          <a:lstStyle/>
          <a:p>
            <a:pPr eaLnBrk="1" hangingPunct="1">
              <a:lnSpc>
                <a:spcPct val="90000"/>
              </a:lnSpc>
              <a:defRPr/>
            </a:pPr>
            <a:r>
              <a:rPr lang="en-US" sz="2000" dirty="0"/>
              <a:t>Hydrogen broad line region size about 147 light-days, plus or minus 10%</a:t>
            </a:r>
          </a:p>
        </p:txBody>
      </p:sp>
      <p:sp>
        <p:nvSpPr>
          <p:cNvPr id="8" name="Text Box 5"/>
          <p:cNvSpPr txBox="1">
            <a:spLocks noChangeArrowheads="1"/>
          </p:cNvSpPr>
          <p:nvPr/>
        </p:nvSpPr>
        <p:spPr bwMode="auto">
          <a:xfrm>
            <a:off x="4459514" y="5516254"/>
            <a:ext cx="2971800" cy="338554"/>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a:t>Zhang et al. (2018)</a:t>
            </a:r>
            <a:endParaRPr lang="el-GR" sz="1600" dirty="0"/>
          </a:p>
        </p:txBody>
      </p:sp>
      <p:pic>
        <p:nvPicPr>
          <p:cNvPr id="5" name="Picture 4">
            <a:extLst>
              <a:ext uri="{FF2B5EF4-FFF2-40B4-BE49-F238E27FC236}">
                <a16:creationId xmlns:a16="http://schemas.microsoft.com/office/drawing/2014/main" id="{B663E907-DD98-A243-A4F8-21DA3DE7E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150" y="804448"/>
            <a:ext cx="4644529" cy="4576781"/>
          </a:xfrm>
          <a:prstGeom prst="rect">
            <a:avLst/>
          </a:prstGeom>
        </p:spPr>
      </p:pic>
    </p:spTree>
    <p:extLst>
      <p:ext uri="{BB962C8B-B14F-4D97-AF65-F5344CB8AC3E}">
        <p14:creationId xmlns:p14="http://schemas.microsoft.com/office/powerpoint/2010/main" val="3365396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1524000" y="1"/>
            <a:ext cx="9144000" cy="804447"/>
          </a:xfrm>
        </p:spPr>
        <p:txBody>
          <a:bodyPr/>
          <a:lstStyle/>
          <a:p>
            <a:pPr algn="ctr" eaLnBrk="1" hangingPunct="1">
              <a:defRPr/>
            </a:pPr>
            <a:r>
              <a:rPr lang="en-US" sz="2800" dirty="0"/>
              <a:t>VLT Interferometry of Hydrogen in 3c 273</a:t>
            </a:r>
          </a:p>
        </p:txBody>
      </p:sp>
      <p:sp>
        <p:nvSpPr>
          <p:cNvPr id="312323" name="Rectangle 3"/>
          <p:cNvSpPr>
            <a:spLocks noGrp="1" noChangeArrowheads="1"/>
          </p:cNvSpPr>
          <p:nvPr>
            <p:ph type="body" idx="4294967295"/>
          </p:nvPr>
        </p:nvSpPr>
        <p:spPr>
          <a:xfrm>
            <a:off x="1524000" y="5947229"/>
            <a:ext cx="9725526" cy="1117600"/>
          </a:xfrm>
          <a:prstGeom prst="rect">
            <a:avLst/>
          </a:prstGeom>
        </p:spPr>
        <p:txBody>
          <a:bodyPr>
            <a:normAutofit/>
          </a:bodyPr>
          <a:lstStyle/>
          <a:p>
            <a:pPr eaLnBrk="1" hangingPunct="1">
              <a:lnSpc>
                <a:spcPct val="90000"/>
              </a:lnSpc>
              <a:defRPr/>
            </a:pPr>
            <a:r>
              <a:rPr lang="en-US" sz="2000" dirty="0"/>
              <a:t>Hydrogen broad line region size about 150 light-days, the same!  At its distance requires </a:t>
            </a:r>
            <a:r>
              <a:rPr lang="en-US" sz="2000" b="1" i="1" dirty="0"/>
              <a:t>10 micro arcsecond </a:t>
            </a:r>
            <a:r>
              <a:rPr lang="en-US" sz="2000" dirty="0"/>
              <a:t>spatial resolution!!!  300 million solar mass black hole.</a:t>
            </a:r>
          </a:p>
        </p:txBody>
      </p:sp>
      <p:sp>
        <p:nvSpPr>
          <p:cNvPr id="8" name="Text Box 5"/>
          <p:cNvSpPr txBox="1">
            <a:spLocks noChangeArrowheads="1"/>
          </p:cNvSpPr>
          <p:nvPr/>
        </p:nvSpPr>
        <p:spPr bwMode="auto">
          <a:xfrm>
            <a:off x="3573379" y="5516255"/>
            <a:ext cx="4487779" cy="338554"/>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a:t>The GRAVITY Collaboration. (2018)</a:t>
            </a:r>
            <a:endParaRPr lang="el-GR" sz="1600" dirty="0"/>
          </a:p>
        </p:txBody>
      </p:sp>
      <p:pic>
        <p:nvPicPr>
          <p:cNvPr id="3" name="Picture 2">
            <a:extLst>
              <a:ext uri="{FF2B5EF4-FFF2-40B4-BE49-F238E27FC236}">
                <a16:creationId xmlns:a16="http://schemas.microsoft.com/office/drawing/2014/main" id="{D3DA019D-7CD9-B440-93C3-898400356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555" y="896868"/>
            <a:ext cx="5259719" cy="4427890"/>
          </a:xfrm>
          <a:prstGeom prst="rect">
            <a:avLst/>
          </a:prstGeom>
        </p:spPr>
      </p:pic>
    </p:spTree>
    <p:extLst>
      <p:ext uri="{BB962C8B-B14F-4D97-AF65-F5344CB8AC3E}">
        <p14:creationId xmlns:p14="http://schemas.microsoft.com/office/powerpoint/2010/main" val="1311215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842C97C2-2086-9E4D-A851-A1CAB0A188FB}"/>
              </a:ext>
            </a:extLst>
          </p:cNvPr>
          <p:cNvSpPr>
            <a:spLocks noGrp="1" noChangeArrowheads="1"/>
          </p:cNvSpPr>
          <p:nvPr>
            <p:ph type="title"/>
          </p:nvPr>
        </p:nvSpPr>
        <p:spPr>
          <a:xfrm>
            <a:off x="1981200" y="0"/>
            <a:ext cx="8305800" cy="838200"/>
          </a:xfrm>
        </p:spPr>
        <p:txBody>
          <a:bodyPr/>
          <a:lstStyle/>
          <a:p>
            <a:pPr algn="ctr" eaLnBrk="1" hangingPunct="1"/>
            <a:r>
              <a:rPr lang="en-US" altLang="en-US" dirty="0">
                <a:solidFill>
                  <a:schemeClr val="accent2"/>
                </a:solidFill>
                <a:ea typeface="ＭＳ Ｐゴシック" panose="020B0600070205080204" pitchFamily="34" charset="-128"/>
              </a:rPr>
              <a:t>Gallery of HST Quasar Host Galaxies</a:t>
            </a:r>
          </a:p>
        </p:txBody>
      </p:sp>
      <p:sp>
        <p:nvSpPr>
          <p:cNvPr id="256003" name="Text Box 3">
            <a:extLst>
              <a:ext uri="{FF2B5EF4-FFF2-40B4-BE49-F238E27FC236}">
                <a16:creationId xmlns:a16="http://schemas.microsoft.com/office/drawing/2014/main" id="{72C49B7B-4F97-484E-BC52-8F8D69CC7696}"/>
              </a:ext>
            </a:extLst>
          </p:cNvPr>
          <p:cNvSpPr txBox="1">
            <a:spLocks noChangeArrowheads="1"/>
          </p:cNvSpPr>
          <p:nvPr/>
        </p:nvSpPr>
        <p:spPr bwMode="auto">
          <a:xfrm>
            <a:off x="2514600" y="8382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Elliptical galaxies; often merging / interacting galaxies</a:t>
            </a:r>
          </a:p>
        </p:txBody>
      </p:sp>
      <p:sp>
        <p:nvSpPr>
          <p:cNvPr id="67588" name="FlagCount" hidden="1">
            <a:extLst>
              <a:ext uri="{FF2B5EF4-FFF2-40B4-BE49-F238E27FC236}">
                <a16:creationId xmlns:a16="http://schemas.microsoft.com/office/drawing/2014/main" id="{199B28C8-1F7D-174C-8E98-C45F86823B73}"/>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
        <p:nvSpPr>
          <p:cNvPr id="3" name="Content Placeholder 2">
            <a:extLst>
              <a:ext uri="{FF2B5EF4-FFF2-40B4-BE49-F238E27FC236}">
                <a16:creationId xmlns:a16="http://schemas.microsoft.com/office/drawing/2014/main" id="{D8F1B651-57FE-6949-9189-E7EDE8AB11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7012AE-47FE-EE4E-BD50-A40DF8FB13B9}"/>
              </a:ext>
            </a:extLst>
          </p:cNvPr>
          <p:cNvPicPr>
            <a:picLocks noChangeAspect="1"/>
          </p:cNvPicPr>
          <p:nvPr/>
        </p:nvPicPr>
        <p:blipFill>
          <a:blip r:embed="rId3"/>
          <a:stretch>
            <a:fillRect/>
          </a:stretch>
        </p:blipFill>
        <p:spPr>
          <a:xfrm>
            <a:off x="3153490" y="1576889"/>
            <a:ext cx="5961219" cy="4600074"/>
          </a:xfrm>
          <a:prstGeom prst="rect">
            <a:avLst/>
          </a:prstGeom>
        </p:spPr>
      </p:pic>
    </p:spTree>
    <p:extLst>
      <p:ext uri="{BB962C8B-B14F-4D97-AF65-F5344CB8AC3E}">
        <p14:creationId xmlns:p14="http://schemas.microsoft.com/office/powerpoint/2010/main" val="2119401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6003"/>
                                        </p:tgtEl>
                                        <p:attrNameLst>
                                          <p:attrName>style.visibility</p:attrName>
                                        </p:attrNameLst>
                                      </p:cBhvr>
                                      <p:to>
                                        <p:strVal val="visible"/>
                                      </p:to>
                                    </p:set>
                                    <p:animEffect transition="in" filter="slide(fromBottom)">
                                      <p:cBhvr>
                                        <p:cTn id="7" dur="500"/>
                                        <p:tgtEl>
                                          <p:spTgt spid="256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41AE1682-D1A8-6146-8339-5910909158F6}"/>
              </a:ext>
            </a:extLst>
          </p:cNvPr>
          <p:cNvSpPr>
            <a:spLocks noGrp="1" noChangeArrowheads="1"/>
          </p:cNvSpPr>
          <p:nvPr>
            <p:ph type="title"/>
          </p:nvPr>
        </p:nvSpPr>
        <p:spPr>
          <a:xfrm>
            <a:off x="385011" y="0"/>
            <a:ext cx="11514221" cy="1295400"/>
          </a:xfrm>
        </p:spPr>
        <p:txBody>
          <a:bodyPr>
            <a:normAutofit fontScale="90000"/>
          </a:bodyPr>
          <a:lstStyle/>
          <a:p>
            <a:pPr algn="ctr"/>
            <a:r>
              <a:rPr lang="en-US" altLang="en-US" dirty="0">
                <a:solidFill>
                  <a:schemeClr val="accent2"/>
                </a:solidFill>
                <a:ea typeface="ＭＳ Ｐゴシック" panose="020B0600070205080204" pitchFamily="34" charset="-128"/>
              </a:rPr>
              <a:t>My own Post-Starburst Quasar Images from Hubble</a:t>
            </a:r>
            <a:br>
              <a:rPr lang="en-US" altLang="en-US" dirty="0">
                <a:solidFill>
                  <a:schemeClr val="accent2"/>
                </a:solidFill>
                <a:ea typeface="ＭＳ Ｐゴシック" panose="020B0600070205080204" pitchFamily="34" charset="-128"/>
              </a:rPr>
            </a:br>
            <a:r>
              <a:rPr lang="en-US" altLang="en-US" dirty="0">
                <a:solidFill>
                  <a:schemeClr val="accent2"/>
                </a:solidFill>
                <a:ea typeface="ＭＳ Ｐゴシック" panose="020B0600070205080204" pitchFamily="34" charset="-128"/>
              </a:rPr>
              <a:t> (</a:t>
            </a:r>
            <a:r>
              <a:rPr lang="en-US" altLang="en-US" dirty="0" err="1">
                <a:solidFill>
                  <a:schemeClr val="accent2"/>
                </a:solidFill>
                <a:ea typeface="ＭＳ Ｐゴシック" panose="020B0600070205080204" pitchFamily="34" charset="-128"/>
              </a:rPr>
              <a:t>Cales</a:t>
            </a:r>
            <a:r>
              <a:rPr lang="en-US" altLang="en-US" dirty="0">
                <a:solidFill>
                  <a:schemeClr val="accent2"/>
                </a:solidFill>
                <a:ea typeface="ＭＳ Ｐゴシック" panose="020B0600070205080204" pitchFamily="34" charset="-128"/>
              </a:rPr>
              <a:t>, Brotherton, et al. 2011):</a:t>
            </a:r>
          </a:p>
        </p:txBody>
      </p:sp>
      <p:sp>
        <p:nvSpPr>
          <p:cNvPr id="256005" name="FlagCount" hidden="1">
            <a:extLst>
              <a:ext uri="{FF2B5EF4-FFF2-40B4-BE49-F238E27FC236}">
                <a16:creationId xmlns:a16="http://schemas.microsoft.com/office/drawing/2014/main" id="{80126D57-154E-0444-860A-A5FF8AAFA9E2}"/>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b="1">
                <a:latin typeface="Tahoma" charset="0"/>
                <a:ea typeface="ＭＳ Ｐゴシック" charset="0"/>
                <a:cs typeface="ＭＳ Ｐゴシック" charset="0"/>
              </a:rPr>
              <a:t>0</a:t>
            </a:r>
          </a:p>
        </p:txBody>
      </p:sp>
      <p:pic>
        <p:nvPicPr>
          <p:cNvPr id="69635" name="Picture 17" descr="figure1.jpg">
            <a:extLst>
              <a:ext uri="{FF2B5EF4-FFF2-40B4-BE49-F238E27FC236}">
                <a16:creationId xmlns:a16="http://schemas.microsoft.com/office/drawing/2014/main" id="{61A70528-DFCA-CC44-AD66-0021D3123F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295400"/>
            <a:ext cx="44958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091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9"/>
            <a:ext cx="7924800" cy="759505"/>
          </a:xfrm>
        </p:spPr>
        <p:txBody>
          <a:bodyPr>
            <a:normAutofit fontScale="90000"/>
          </a:bodyPr>
          <a:lstStyle/>
          <a:p>
            <a:pPr algn="ctr"/>
            <a:r>
              <a:rPr lang="en-US" dirty="0"/>
              <a:t>The Water Maser Disk in NGC 4258</a:t>
            </a:r>
          </a:p>
        </p:txBody>
      </p:sp>
      <p:sp>
        <p:nvSpPr>
          <p:cNvPr id="5" name="TextBox 4"/>
          <p:cNvSpPr txBox="1"/>
          <p:nvPr/>
        </p:nvSpPr>
        <p:spPr>
          <a:xfrm>
            <a:off x="1010653" y="5962727"/>
            <a:ext cx="9817768" cy="461665"/>
          </a:xfrm>
          <a:prstGeom prst="rect">
            <a:avLst/>
          </a:prstGeom>
          <a:noFill/>
        </p:spPr>
        <p:txBody>
          <a:bodyPr wrap="square" rtlCol="0">
            <a:spAutoFit/>
          </a:bodyPr>
          <a:lstStyle/>
          <a:p>
            <a:pPr algn="ctr"/>
            <a:r>
              <a:rPr lang="en-US" sz="2400" dirty="0"/>
              <a:t>NRAO/Greenhill.  About 36 </a:t>
            </a:r>
            <a:r>
              <a:rPr lang="en-US" sz="2400" u="sng" dirty="0"/>
              <a:t>million</a:t>
            </a:r>
            <a:r>
              <a:rPr lang="en-US" sz="2400" dirty="0"/>
              <a:t> solar masses.  Still </a:t>
            </a:r>
            <a:r>
              <a:rPr lang="en-US" sz="2400" b="1" dirty="0"/>
              <a:t>SUPERMASSIVE</a:t>
            </a:r>
            <a:r>
              <a:rPr lang="en-US" sz="2400" dirty="0"/>
              <a:t>!</a:t>
            </a:r>
          </a:p>
        </p:txBody>
      </p:sp>
      <p:pic>
        <p:nvPicPr>
          <p:cNvPr id="4" name="Picture 3">
            <a:extLst>
              <a:ext uri="{FF2B5EF4-FFF2-40B4-BE49-F238E27FC236}">
                <a16:creationId xmlns:a16="http://schemas.microsoft.com/office/drawing/2014/main" id="{5EC4C565-BC81-B44E-97EF-4AC25E658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0" y="1143000"/>
            <a:ext cx="3276600" cy="4572000"/>
          </a:xfrm>
          <a:prstGeom prst="rect">
            <a:avLst/>
          </a:prstGeom>
        </p:spPr>
      </p:pic>
    </p:spTree>
    <p:extLst>
      <p:ext uri="{BB962C8B-B14F-4D97-AF65-F5344CB8AC3E}">
        <p14:creationId xmlns:p14="http://schemas.microsoft.com/office/powerpoint/2010/main" val="239247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60AE-FEBB-FD42-BE60-44198A7B0CC9}"/>
              </a:ext>
            </a:extLst>
          </p:cNvPr>
          <p:cNvSpPr>
            <a:spLocks noGrp="1"/>
          </p:cNvSpPr>
          <p:nvPr>
            <p:ph type="title"/>
          </p:nvPr>
        </p:nvSpPr>
        <p:spPr/>
        <p:txBody>
          <a:bodyPr/>
          <a:lstStyle/>
          <a:p>
            <a:r>
              <a:rPr lang="en-US" dirty="0"/>
              <a:t>Quasars as Probes of Large Scale Structure</a:t>
            </a:r>
          </a:p>
        </p:txBody>
      </p:sp>
      <p:sp>
        <p:nvSpPr>
          <p:cNvPr id="3" name="Content Placeholder 2">
            <a:extLst>
              <a:ext uri="{FF2B5EF4-FFF2-40B4-BE49-F238E27FC236}">
                <a16:creationId xmlns:a16="http://schemas.microsoft.com/office/drawing/2014/main" id="{7FEAD80B-ADD4-744E-B8DF-AE6091D65B5D}"/>
              </a:ext>
            </a:extLst>
          </p:cNvPr>
          <p:cNvSpPr>
            <a:spLocks noGrp="1"/>
          </p:cNvSpPr>
          <p:nvPr>
            <p:ph sz="quarter" idx="13"/>
          </p:nvPr>
        </p:nvSpPr>
        <p:spPr/>
        <p:txBody>
          <a:bodyPr/>
          <a:lstStyle/>
          <a:p>
            <a:endParaRPr lang="en-US" dirty="0"/>
          </a:p>
        </p:txBody>
      </p:sp>
      <p:pic>
        <p:nvPicPr>
          <p:cNvPr id="4" name="Picture 3">
            <a:extLst>
              <a:ext uri="{FF2B5EF4-FFF2-40B4-BE49-F238E27FC236}">
                <a16:creationId xmlns:a16="http://schemas.microsoft.com/office/drawing/2014/main" id="{2CE0E44F-8AE4-FE42-A5D0-4E66A42B65E3}"/>
              </a:ext>
            </a:extLst>
          </p:cNvPr>
          <p:cNvPicPr>
            <a:picLocks noChangeAspect="1"/>
          </p:cNvPicPr>
          <p:nvPr/>
        </p:nvPicPr>
        <p:blipFill>
          <a:blip r:embed="rId2"/>
          <a:stretch>
            <a:fillRect/>
          </a:stretch>
        </p:blipFill>
        <p:spPr>
          <a:xfrm>
            <a:off x="1756609" y="1161048"/>
            <a:ext cx="8686801" cy="5584372"/>
          </a:xfrm>
          <a:prstGeom prst="rect">
            <a:avLst/>
          </a:prstGeom>
        </p:spPr>
      </p:pic>
    </p:spTree>
    <p:extLst>
      <p:ext uri="{BB962C8B-B14F-4D97-AF65-F5344CB8AC3E}">
        <p14:creationId xmlns:p14="http://schemas.microsoft.com/office/powerpoint/2010/main" val="2164757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50136-0B62-634F-AA10-24D40B56F738}"/>
              </a:ext>
            </a:extLst>
          </p:cNvPr>
          <p:cNvSpPr>
            <a:spLocks noGrp="1"/>
          </p:cNvSpPr>
          <p:nvPr>
            <p:ph type="title"/>
          </p:nvPr>
        </p:nvSpPr>
        <p:spPr/>
        <p:txBody>
          <a:bodyPr>
            <a:normAutofit fontScale="90000"/>
          </a:bodyPr>
          <a:lstStyle/>
          <a:p>
            <a:pPr algn="ctr"/>
            <a:r>
              <a:rPr lang="en-US" dirty="0"/>
              <a:t>Lyman alpha forest at high and low z (Reionization)</a:t>
            </a:r>
          </a:p>
        </p:txBody>
      </p:sp>
      <p:sp>
        <p:nvSpPr>
          <p:cNvPr id="3" name="Content Placeholder 2">
            <a:extLst>
              <a:ext uri="{FF2B5EF4-FFF2-40B4-BE49-F238E27FC236}">
                <a16:creationId xmlns:a16="http://schemas.microsoft.com/office/drawing/2014/main" id="{301DF3DB-5913-B245-995B-C9324F1E4B38}"/>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43F5AC52-AC60-BD49-98F7-4BDA8260B15F}"/>
              </a:ext>
            </a:extLst>
          </p:cNvPr>
          <p:cNvPicPr>
            <a:picLocks noChangeAspect="1"/>
          </p:cNvPicPr>
          <p:nvPr/>
        </p:nvPicPr>
        <p:blipFill>
          <a:blip r:embed="rId2"/>
          <a:stretch>
            <a:fillRect/>
          </a:stretch>
        </p:blipFill>
        <p:spPr>
          <a:xfrm>
            <a:off x="379219" y="1309353"/>
            <a:ext cx="6310339" cy="4321425"/>
          </a:xfrm>
          <a:prstGeom prst="rect">
            <a:avLst/>
          </a:prstGeom>
        </p:spPr>
      </p:pic>
      <p:pic>
        <p:nvPicPr>
          <p:cNvPr id="5" name="Picture 4">
            <a:extLst>
              <a:ext uri="{FF2B5EF4-FFF2-40B4-BE49-F238E27FC236}">
                <a16:creationId xmlns:a16="http://schemas.microsoft.com/office/drawing/2014/main" id="{7C06AEEE-3AA7-AF4F-B29D-52FB129B5721}"/>
              </a:ext>
            </a:extLst>
          </p:cNvPr>
          <p:cNvPicPr>
            <a:picLocks noChangeAspect="1"/>
          </p:cNvPicPr>
          <p:nvPr/>
        </p:nvPicPr>
        <p:blipFill>
          <a:blip r:embed="rId3"/>
          <a:stretch>
            <a:fillRect/>
          </a:stretch>
        </p:blipFill>
        <p:spPr>
          <a:xfrm>
            <a:off x="6790217" y="1309354"/>
            <a:ext cx="5000730" cy="5348396"/>
          </a:xfrm>
          <a:prstGeom prst="rect">
            <a:avLst/>
          </a:prstGeom>
        </p:spPr>
      </p:pic>
    </p:spTree>
    <p:extLst>
      <p:ext uri="{BB962C8B-B14F-4D97-AF65-F5344CB8AC3E}">
        <p14:creationId xmlns:p14="http://schemas.microsoft.com/office/powerpoint/2010/main" val="4285124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60AE-FEBB-FD42-BE60-44198A7B0CC9}"/>
              </a:ext>
            </a:extLst>
          </p:cNvPr>
          <p:cNvSpPr>
            <a:spLocks noGrp="1"/>
          </p:cNvSpPr>
          <p:nvPr>
            <p:ph type="title"/>
          </p:nvPr>
        </p:nvSpPr>
        <p:spPr/>
        <p:txBody>
          <a:bodyPr/>
          <a:lstStyle/>
          <a:p>
            <a:r>
              <a:rPr lang="en-US" dirty="0"/>
              <a:t>Quasars as Probes of Large Scale Structure</a:t>
            </a:r>
          </a:p>
        </p:txBody>
      </p:sp>
      <p:sp>
        <p:nvSpPr>
          <p:cNvPr id="3" name="Content Placeholder 2">
            <a:extLst>
              <a:ext uri="{FF2B5EF4-FFF2-40B4-BE49-F238E27FC236}">
                <a16:creationId xmlns:a16="http://schemas.microsoft.com/office/drawing/2014/main" id="{7FEAD80B-ADD4-744E-B8DF-AE6091D65B5D}"/>
              </a:ext>
            </a:extLst>
          </p:cNvPr>
          <p:cNvSpPr>
            <a:spLocks noGrp="1"/>
          </p:cNvSpPr>
          <p:nvPr>
            <p:ph sz="quarter" idx="13"/>
          </p:nvPr>
        </p:nvSpPr>
        <p:spPr/>
        <p:txBody>
          <a:bodyPr/>
          <a:lstStyle/>
          <a:p>
            <a:r>
              <a:rPr lang="en-US" dirty="0"/>
              <a:t>Mapping quasars and galaxies, cosmology applications</a:t>
            </a:r>
          </a:p>
        </p:txBody>
      </p:sp>
      <p:pic>
        <p:nvPicPr>
          <p:cNvPr id="4" name="Picture 3">
            <a:extLst>
              <a:ext uri="{FF2B5EF4-FFF2-40B4-BE49-F238E27FC236}">
                <a16:creationId xmlns:a16="http://schemas.microsoft.com/office/drawing/2014/main" id="{8C98CF00-657E-9F4B-83A7-61599D9C5BE6}"/>
              </a:ext>
            </a:extLst>
          </p:cNvPr>
          <p:cNvPicPr>
            <a:picLocks noChangeAspect="1"/>
          </p:cNvPicPr>
          <p:nvPr/>
        </p:nvPicPr>
        <p:blipFill>
          <a:blip r:embed="rId2"/>
          <a:stretch>
            <a:fillRect/>
          </a:stretch>
        </p:blipFill>
        <p:spPr>
          <a:xfrm>
            <a:off x="1199146" y="2298031"/>
            <a:ext cx="3982453" cy="3982453"/>
          </a:xfrm>
          <a:prstGeom prst="rect">
            <a:avLst/>
          </a:prstGeom>
        </p:spPr>
      </p:pic>
      <p:pic>
        <p:nvPicPr>
          <p:cNvPr id="5" name="Picture 4">
            <a:extLst>
              <a:ext uri="{FF2B5EF4-FFF2-40B4-BE49-F238E27FC236}">
                <a16:creationId xmlns:a16="http://schemas.microsoft.com/office/drawing/2014/main" id="{96F69C03-B548-A74F-84B3-D76731E68353}"/>
              </a:ext>
            </a:extLst>
          </p:cNvPr>
          <p:cNvPicPr>
            <a:picLocks noChangeAspect="1"/>
          </p:cNvPicPr>
          <p:nvPr/>
        </p:nvPicPr>
        <p:blipFill>
          <a:blip r:embed="rId3"/>
          <a:stretch>
            <a:fillRect/>
          </a:stretch>
        </p:blipFill>
        <p:spPr>
          <a:xfrm>
            <a:off x="5575266" y="2298031"/>
            <a:ext cx="6085882" cy="3416969"/>
          </a:xfrm>
          <a:prstGeom prst="rect">
            <a:avLst/>
          </a:prstGeom>
        </p:spPr>
      </p:pic>
      <p:sp>
        <p:nvSpPr>
          <p:cNvPr id="6" name="TextBox 5">
            <a:extLst>
              <a:ext uri="{FF2B5EF4-FFF2-40B4-BE49-F238E27FC236}">
                <a16:creationId xmlns:a16="http://schemas.microsoft.com/office/drawing/2014/main" id="{1C311FD7-E08C-B640-BA60-602EEEE3AF68}"/>
              </a:ext>
            </a:extLst>
          </p:cNvPr>
          <p:cNvSpPr txBox="1"/>
          <p:nvPr/>
        </p:nvSpPr>
        <p:spPr>
          <a:xfrm>
            <a:off x="5575266" y="5895474"/>
            <a:ext cx="6085882" cy="369332"/>
          </a:xfrm>
          <a:prstGeom prst="rect">
            <a:avLst/>
          </a:prstGeom>
          <a:noFill/>
        </p:spPr>
        <p:txBody>
          <a:bodyPr wrap="square" rtlCol="0">
            <a:spAutoFit/>
          </a:bodyPr>
          <a:lstStyle/>
          <a:p>
            <a:r>
              <a:rPr lang="en-US" dirty="0"/>
              <a:t>Associated </a:t>
            </a:r>
            <a:r>
              <a:rPr lang="en-US" dirty="0">
                <a:hlinkClick r:id="rId4"/>
              </a:rPr>
              <a:t>explanatory video</a:t>
            </a:r>
            <a:r>
              <a:rPr lang="en-US" dirty="0"/>
              <a:t>, and </a:t>
            </a:r>
            <a:r>
              <a:rPr lang="en-US" dirty="0">
                <a:hlinkClick r:id="rId5"/>
              </a:rPr>
              <a:t>another with a fly through</a:t>
            </a:r>
            <a:r>
              <a:rPr lang="en-US" dirty="0"/>
              <a:t>.</a:t>
            </a:r>
          </a:p>
        </p:txBody>
      </p:sp>
    </p:spTree>
    <p:extLst>
      <p:ext uri="{BB962C8B-B14F-4D97-AF65-F5344CB8AC3E}">
        <p14:creationId xmlns:p14="http://schemas.microsoft.com/office/powerpoint/2010/main" val="418038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3" y="332658"/>
            <a:ext cx="11478127" cy="759505"/>
          </a:xfrm>
        </p:spPr>
        <p:txBody>
          <a:bodyPr>
            <a:normAutofit/>
          </a:bodyPr>
          <a:lstStyle/>
          <a:p>
            <a:pPr algn="ctr"/>
            <a:r>
              <a:rPr lang="en-US" dirty="0"/>
              <a:t>ALMA Resolves Molecular Gas (CO) in NGC 1332</a:t>
            </a:r>
          </a:p>
        </p:txBody>
      </p:sp>
      <p:sp>
        <p:nvSpPr>
          <p:cNvPr id="5" name="TextBox 4"/>
          <p:cNvSpPr txBox="1"/>
          <p:nvPr/>
        </p:nvSpPr>
        <p:spPr>
          <a:xfrm>
            <a:off x="1959429" y="5962727"/>
            <a:ext cx="9205876" cy="461665"/>
          </a:xfrm>
          <a:prstGeom prst="rect">
            <a:avLst/>
          </a:prstGeom>
          <a:noFill/>
        </p:spPr>
        <p:txBody>
          <a:bodyPr wrap="square" rtlCol="0">
            <a:spAutoFit/>
          </a:bodyPr>
          <a:lstStyle/>
          <a:p>
            <a:r>
              <a:rPr lang="en-US" sz="2400" dirty="0"/>
              <a:t>Barth et al (2016).  About 660 </a:t>
            </a:r>
            <a:r>
              <a:rPr lang="en-US" sz="2400" u="sng" dirty="0"/>
              <a:t>million</a:t>
            </a:r>
            <a:r>
              <a:rPr lang="en-US" sz="2400" dirty="0"/>
              <a:t> solar masses. </a:t>
            </a:r>
            <a:r>
              <a:rPr lang="en-US" sz="2400" b="1" dirty="0"/>
              <a:t>SUPERMASSIVE</a:t>
            </a:r>
            <a:r>
              <a:rPr lang="en-US" sz="2400" dirty="0"/>
              <a:t>!</a:t>
            </a:r>
          </a:p>
        </p:txBody>
      </p:sp>
      <p:pic>
        <p:nvPicPr>
          <p:cNvPr id="6" name="Picture 5">
            <a:extLst>
              <a:ext uri="{FF2B5EF4-FFF2-40B4-BE49-F238E27FC236}">
                <a16:creationId xmlns:a16="http://schemas.microsoft.com/office/drawing/2014/main" id="{D1576E54-8D4B-6943-93E9-51B361013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289050"/>
            <a:ext cx="5715000" cy="4279900"/>
          </a:xfrm>
          <a:prstGeom prst="rect">
            <a:avLst/>
          </a:prstGeom>
        </p:spPr>
      </p:pic>
    </p:spTree>
    <p:extLst>
      <p:ext uri="{BB962C8B-B14F-4D97-AF65-F5344CB8AC3E}">
        <p14:creationId xmlns:p14="http://schemas.microsoft.com/office/powerpoint/2010/main" val="93387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41681-C5E0-CF49-899F-3FDC9131F334}"/>
              </a:ext>
            </a:extLst>
          </p:cNvPr>
          <p:cNvSpPr>
            <a:spLocks noGrp="1"/>
          </p:cNvSpPr>
          <p:nvPr>
            <p:ph type="title"/>
          </p:nvPr>
        </p:nvSpPr>
        <p:spPr/>
        <p:txBody>
          <a:bodyPr/>
          <a:lstStyle/>
          <a:p>
            <a:r>
              <a:rPr lang="en-US" dirty="0"/>
              <a:t>Black hole mass galaxy scaling relationships</a:t>
            </a:r>
          </a:p>
        </p:txBody>
      </p:sp>
      <p:sp>
        <p:nvSpPr>
          <p:cNvPr id="3" name="Content Placeholder 2">
            <a:extLst>
              <a:ext uri="{FF2B5EF4-FFF2-40B4-BE49-F238E27FC236}">
                <a16:creationId xmlns:a16="http://schemas.microsoft.com/office/drawing/2014/main" id="{4689CC71-A747-4445-BD70-7CF9D759CE8D}"/>
              </a:ext>
            </a:extLst>
          </p:cNvPr>
          <p:cNvSpPr>
            <a:spLocks noGrp="1"/>
          </p:cNvSpPr>
          <p:nvPr>
            <p:ph sz="quarter" idx="13"/>
          </p:nvPr>
        </p:nvSpPr>
        <p:spPr/>
        <p:txBody>
          <a:bodyPr/>
          <a:lstStyle/>
          <a:p>
            <a:r>
              <a:rPr lang="en-US" dirty="0"/>
              <a:t>luminosity vs. </a:t>
            </a:r>
          </a:p>
        </p:txBody>
      </p:sp>
      <p:pic>
        <p:nvPicPr>
          <p:cNvPr id="4" name="Picture 3">
            <a:extLst>
              <a:ext uri="{FF2B5EF4-FFF2-40B4-BE49-F238E27FC236}">
                <a16:creationId xmlns:a16="http://schemas.microsoft.com/office/drawing/2014/main" id="{5064DFA1-3F48-DD4E-A626-47670B7666E9}"/>
              </a:ext>
            </a:extLst>
          </p:cNvPr>
          <p:cNvPicPr>
            <a:picLocks noChangeAspect="1"/>
          </p:cNvPicPr>
          <p:nvPr/>
        </p:nvPicPr>
        <p:blipFill>
          <a:blip r:embed="rId2"/>
          <a:stretch>
            <a:fillRect/>
          </a:stretch>
        </p:blipFill>
        <p:spPr>
          <a:xfrm>
            <a:off x="517358" y="1417638"/>
            <a:ext cx="6543508" cy="4873021"/>
          </a:xfrm>
          <a:prstGeom prst="rect">
            <a:avLst/>
          </a:prstGeom>
        </p:spPr>
      </p:pic>
      <p:sp>
        <p:nvSpPr>
          <p:cNvPr id="5" name="TextBox 4">
            <a:extLst>
              <a:ext uri="{FF2B5EF4-FFF2-40B4-BE49-F238E27FC236}">
                <a16:creationId xmlns:a16="http://schemas.microsoft.com/office/drawing/2014/main" id="{ABD83B04-B8A9-7E42-867A-68FF93D09213}"/>
              </a:ext>
            </a:extLst>
          </p:cNvPr>
          <p:cNvSpPr txBox="1"/>
          <p:nvPr/>
        </p:nvSpPr>
        <p:spPr>
          <a:xfrm>
            <a:off x="7315200" y="1417638"/>
            <a:ext cx="4064000" cy="4247317"/>
          </a:xfrm>
          <a:prstGeom prst="rect">
            <a:avLst/>
          </a:prstGeom>
          <a:noFill/>
        </p:spPr>
        <p:txBody>
          <a:bodyPr wrap="square" rtlCol="0">
            <a:spAutoFit/>
          </a:bodyPr>
          <a:lstStyle/>
          <a:p>
            <a:r>
              <a:rPr lang="en-US" dirty="0"/>
              <a:t>McConnel et al. (2011) versions.</a:t>
            </a:r>
          </a:p>
          <a:p>
            <a:endParaRPr lang="en-US" dirty="0"/>
          </a:p>
          <a:p>
            <a:r>
              <a:rPr lang="en-US" dirty="0"/>
              <a:t>M-sigma relationship, and a variation of the “</a:t>
            </a:r>
            <a:r>
              <a:rPr lang="en-US" dirty="0" err="1"/>
              <a:t>Magorrian</a:t>
            </a:r>
            <a:r>
              <a:rPr lang="en-US" dirty="0"/>
              <a:t> relationship” which is black hole mass vs. bulge luminosity. </a:t>
            </a:r>
          </a:p>
          <a:p>
            <a:endParaRPr lang="en-US" dirty="0"/>
          </a:p>
          <a:p>
            <a:r>
              <a:rPr lang="en-US" dirty="0"/>
              <a:t>The central black hole mass is about 0.0015 that of the galaxy spheroidal component.  Implies host galaxy and black hole growth are related.  Studied under the term “AGN feedback.” </a:t>
            </a:r>
          </a:p>
          <a:p>
            <a:endParaRPr lang="en-US" dirty="0"/>
          </a:p>
          <a:p>
            <a:r>
              <a:rPr lang="en-US" dirty="0"/>
              <a:t>Big galaxies have big black holes, small galaxies have small black holes.  Not profound, but unexpected by theorists.</a:t>
            </a:r>
          </a:p>
        </p:txBody>
      </p:sp>
    </p:spTree>
    <p:extLst>
      <p:ext uri="{BB962C8B-B14F-4D97-AF65-F5344CB8AC3E}">
        <p14:creationId xmlns:p14="http://schemas.microsoft.com/office/powerpoint/2010/main" val="4059464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56167"/>
            <a:ext cx="7924800" cy="761471"/>
          </a:xfrm>
        </p:spPr>
        <p:txBody>
          <a:bodyPr/>
          <a:lstStyle/>
          <a:p>
            <a:pPr algn="ctr"/>
            <a:r>
              <a:rPr lang="en-US" dirty="0"/>
              <a:t>“Gargantua” from </a:t>
            </a:r>
            <a:r>
              <a:rPr lang="en-US" i="1" dirty="0"/>
              <a:t>Interstellar</a:t>
            </a:r>
            <a:r>
              <a:rPr lang="en-US" dirty="0"/>
              <a:t>	</a:t>
            </a:r>
          </a:p>
        </p:txBody>
      </p:sp>
      <p:pic>
        <p:nvPicPr>
          <p:cNvPr id="4" name="Content Placeholder 3" descr="gargantua_by_kvikki-d8777dk.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t="18309" b="18309"/>
          <a:stretch>
            <a:fillRect/>
          </a:stretch>
        </p:blipFill>
        <p:spPr>
          <a:xfrm>
            <a:off x="1676400" y="1642587"/>
            <a:ext cx="9245600" cy="4150201"/>
          </a:xfrm>
        </p:spPr>
      </p:pic>
      <p:sp>
        <p:nvSpPr>
          <p:cNvPr id="5" name="TextBox 4"/>
          <p:cNvSpPr txBox="1"/>
          <p:nvPr/>
        </p:nvSpPr>
        <p:spPr>
          <a:xfrm>
            <a:off x="4460972" y="6017738"/>
            <a:ext cx="3280065" cy="461665"/>
          </a:xfrm>
          <a:prstGeom prst="rect">
            <a:avLst/>
          </a:prstGeom>
          <a:noFill/>
        </p:spPr>
        <p:txBody>
          <a:bodyPr wrap="none" rtlCol="0">
            <a:spAutoFit/>
          </a:bodyPr>
          <a:lstStyle/>
          <a:p>
            <a:pPr algn="ctr"/>
            <a:r>
              <a:rPr lang="en-US" sz="2400" dirty="0"/>
              <a:t>100 Million Solar Masses</a:t>
            </a:r>
          </a:p>
        </p:txBody>
      </p:sp>
    </p:spTree>
    <p:extLst>
      <p:ext uri="{BB962C8B-B14F-4D97-AF65-F5344CB8AC3E}">
        <p14:creationId xmlns:p14="http://schemas.microsoft.com/office/powerpoint/2010/main" val="182462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915" y="656167"/>
            <a:ext cx="11273589" cy="1401233"/>
          </a:xfrm>
        </p:spPr>
        <p:txBody>
          <a:bodyPr>
            <a:normAutofit/>
          </a:bodyPr>
          <a:lstStyle/>
          <a:p>
            <a:pPr algn="ctr"/>
            <a:r>
              <a:rPr lang="en-US" dirty="0"/>
              <a:t>More Scientifically Accurate “Gargantua” from </a:t>
            </a:r>
            <a:r>
              <a:rPr lang="en-US" i="1" dirty="0"/>
              <a:t>Interstellar </a:t>
            </a:r>
            <a:r>
              <a:rPr lang="en-US" dirty="0"/>
              <a:t>(James et al. 2015)</a:t>
            </a:r>
          </a:p>
        </p:txBody>
      </p:sp>
      <p:sp>
        <p:nvSpPr>
          <p:cNvPr id="5" name="TextBox 4"/>
          <p:cNvSpPr txBox="1"/>
          <p:nvPr/>
        </p:nvSpPr>
        <p:spPr>
          <a:xfrm>
            <a:off x="4455967" y="5620696"/>
            <a:ext cx="3280065" cy="461665"/>
          </a:xfrm>
          <a:prstGeom prst="rect">
            <a:avLst/>
          </a:prstGeom>
          <a:noFill/>
        </p:spPr>
        <p:txBody>
          <a:bodyPr wrap="none" rtlCol="0">
            <a:spAutoFit/>
          </a:bodyPr>
          <a:lstStyle/>
          <a:p>
            <a:pPr algn="ctr"/>
            <a:r>
              <a:rPr lang="en-US" sz="2400" dirty="0"/>
              <a:t>100 Million Solar Masses</a:t>
            </a:r>
          </a:p>
        </p:txBody>
      </p:sp>
      <p:pic>
        <p:nvPicPr>
          <p:cNvPr id="8" name="Content Placeholder 7">
            <a:extLst>
              <a:ext uri="{FF2B5EF4-FFF2-40B4-BE49-F238E27FC236}">
                <a16:creationId xmlns:a16="http://schemas.microsoft.com/office/drawing/2014/main" id="{4402F1FE-FCD1-8E40-AE83-2812943A9C6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63169" y="2057400"/>
            <a:ext cx="7192601" cy="3352801"/>
          </a:xfrm>
        </p:spPr>
      </p:pic>
    </p:spTree>
    <p:extLst>
      <p:ext uri="{BB962C8B-B14F-4D97-AF65-F5344CB8AC3E}">
        <p14:creationId xmlns:p14="http://schemas.microsoft.com/office/powerpoint/2010/main" val="2148557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47" y="206830"/>
            <a:ext cx="12059653" cy="1210808"/>
          </a:xfrm>
        </p:spPr>
        <p:txBody>
          <a:bodyPr>
            <a:normAutofit fontScale="90000"/>
          </a:bodyPr>
          <a:lstStyle/>
          <a:p>
            <a:pPr algn="ctr"/>
            <a:r>
              <a:rPr lang="en-US" dirty="0"/>
              <a:t>The real thing: </a:t>
            </a:r>
            <a:br>
              <a:rPr lang="en-US" dirty="0"/>
            </a:br>
            <a:r>
              <a:rPr lang="en-US" dirty="0"/>
              <a:t>M87 with the Event Horizon Telescope</a:t>
            </a:r>
          </a:p>
        </p:txBody>
      </p:sp>
      <p:sp>
        <p:nvSpPr>
          <p:cNvPr id="5" name="TextBox 4"/>
          <p:cNvSpPr txBox="1"/>
          <p:nvPr/>
        </p:nvSpPr>
        <p:spPr>
          <a:xfrm>
            <a:off x="2350273" y="6017738"/>
            <a:ext cx="7501477" cy="461665"/>
          </a:xfrm>
          <a:prstGeom prst="rect">
            <a:avLst/>
          </a:prstGeom>
          <a:noFill/>
        </p:spPr>
        <p:txBody>
          <a:bodyPr wrap="none" rtlCol="0">
            <a:spAutoFit/>
          </a:bodyPr>
          <a:lstStyle/>
          <a:p>
            <a:pPr algn="ctr"/>
            <a:r>
              <a:rPr lang="en-US" sz="2400" dirty="0"/>
              <a:t>~6 Billion Solar Masses, about 40 micro-arcseconds across!</a:t>
            </a:r>
          </a:p>
        </p:txBody>
      </p:sp>
      <p:pic>
        <p:nvPicPr>
          <p:cNvPr id="5122" name="Picture 2" descr="A dark spot surrounded by doughnut shaped orange-yellow ring">
            <a:extLst>
              <a:ext uri="{FF2B5EF4-FFF2-40B4-BE49-F238E27FC236}">
                <a16:creationId xmlns:a16="http://schemas.microsoft.com/office/drawing/2014/main" id="{7B72D020-F3CB-A24E-B6CD-C92A0CF2F570}"/>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038600" y="160020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585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32651</TotalTime>
  <Words>1886</Words>
  <Application>Microsoft Macintosh PowerPoint</Application>
  <PresentationFormat>Widescreen</PresentationFormat>
  <Paragraphs>206</Paragraphs>
  <Slides>42</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3" baseType="lpstr">
      <vt:lpstr>ＭＳ Ｐゴシック</vt:lpstr>
      <vt:lpstr>ヒラギノ角ゴ Pro W3</vt:lpstr>
      <vt:lpstr>Arial</vt:lpstr>
      <vt:lpstr>Calibri</vt:lpstr>
      <vt:lpstr>Calibri Light</vt:lpstr>
      <vt:lpstr>Helvetica</vt:lpstr>
      <vt:lpstr>Symbol</vt:lpstr>
      <vt:lpstr>Tahoma</vt:lpstr>
      <vt:lpstr>Times New Roman</vt:lpstr>
      <vt:lpstr>Office Theme</vt:lpstr>
      <vt:lpstr>Equation</vt:lpstr>
      <vt:lpstr>ASTR 2320  General Astronomy II</vt:lpstr>
      <vt:lpstr>Active Galaxies/Active Galactic Nuclei (AGNs)</vt:lpstr>
      <vt:lpstr>Hubble Doing its Job for Other Galaxies</vt:lpstr>
      <vt:lpstr>The Water Maser Disk in NGC 4258</vt:lpstr>
      <vt:lpstr>ALMA Resolves Molecular Gas (CO) in NGC 1332</vt:lpstr>
      <vt:lpstr>Black hole mass galaxy scaling relationships</vt:lpstr>
      <vt:lpstr>“Gargantua” from Interstellar </vt:lpstr>
      <vt:lpstr>More Scientifically Accurate “Gargantua” from Interstellar (James et al. 2015)</vt:lpstr>
      <vt:lpstr>The real thing:  M87 with the Event Horizon Telescope</vt:lpstr>
      <vt:lpstr>  Science &amp; Science Fiction</vt:lpstr>
      <vt:lpstr>Quasars and AGNs</vt:lpstr>
      <vt:lpstr>Active Galactic Nuclei:  AGNs</vt:lpstr>
      <vt:lpstr>NGC4151 with a range of exposures</vt:lpstr>
      <vt:lpstr>Quasars: like blue stars, hint of host galaxies</vt:lpstr>
      <vt:lpstr>Many Views of Radio Galaxy Centaurus A</vt:lpstr>
      <vt:lpstr>The AGN “Zoo”</vt:lpstr>
      <vt:lpstr>Spectra of Stars, Spectra of AGNs</vt:lpstr>
      <vt:lpstr>The Spectra of Quasars</vt:lpstr>
      <vt:lpstr>Quasar Redshifts</vt:lpstr>
      <vt:lpstr>Quasars in the luminosity-z plane: evolution!</vt:lpstr>
      <vt:lpstr>Quasar Variability</vt:lpstr>
      <vt:lpstr>BL Lac, the prototype blazar</vt:lpstr>
      <vt:lpstr>Radio Jets and Synchrotron Radiation</vt:lpstr>
      <vt:lpstr>Quasar Spectral Energy Distributions (SEDs) Shang, Brotherton, et al. (2011)</vt:lpstr>
      <vt:lpstr>Quasar Spectral Energy Distribution  (AKA SED) along with physical components responsible for each regime.  Note the axes and units.  Note also the difference between radio-loud and radio quiet.  There is a tab on NASA’s NED for the SED.  Why is the far UV “Largely unobservable?”</vt:lpstr>
      <vt:lpstr>Unified Models (Physical Components, Orientation)</vt:lpstr>
      <vt:lpstr>Luminosities and Energetics</vt:lpstr>
      <vt:lpstr>Eddington Luminosity and Eddington Fraction</vt:lpstr>
      <vt:lpstr>Accretion Disk and the Big Blue Bump</vt:lpstr>
      <vt:lpstr>PowerPoint Presentation</vt:lpstr>
      <vt:lpstr>PowerPoint Presentation</vt:lpstr>
      <vt:lpstr>WIRO Reverberation Mapping</vt:lpstr>
      <vt:lpstr>More WIRO Reverberation Mapping</vt:lpstr>
      <vt:lpstr>Calibration of the Reverberation Mass Scale (Onken et al. 2004)</vt:lpstr>
      <vt:lpstr>Are Different Lines Consistent?  Does Kepler’s 3rd Law Apply?</vt:lpstr>
      <vt:lpstr>A Decade of Reverberation Mapping of 3c 273</vt:lpstr>
      <vt:lpstr>VLT Interferometry of Hydrogen in 3c 273</vt:lpstr>
      <vt:lpstr>Gallery of HST Quasar Host Galaxies</vt:lpstr>
      <vt:lpstr>My own Post-Starburst Quasar Images from Hubble  (Cales, Brotherton, et al. 2011):</vt:lpstr>
      <vt:lpstr>Quasars as Probes of Large Scale Structure</vt:lpstr>
      <vt:lpstr>Lyman alpha forest at high and low z (Reionization)</vt:lpstr>
      <vt:lpstr>Quasars as Probes of Large Scale Structure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 2320  General Astronomy II</dc:title>
  <dc:creator>Microsoft Office User</dc:creator>
  <cp:lastModifiedBy>Michael S. Brotherton</cp:lastModifiedBy>
  <cp:revision>72</cp:revision>
  <dcterms:created xsi:type="dcterms:W3CDTF">2019-04-06T11:23:24Z</dcterms:created>
  <dcterms:modified xsi:type="dcterms:W3CDTF">2021-04-15T22:15:12Z</dcterms:modified>
</cp:coreProperties>
</file>