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82" r:id="rId3"/>
    <p:sldId id="315" r:id="rId4"/>
    <p:sldId id="316" r:id="rId5"/>
    <p:sldId id="319" r:id="rId6"/>
    <p:sldId id="317" r:id="rId7"/>
    <p:sldId id="318" r:id="rId8"/>
    <p:sldId id="320" r:id="rId9"/>
    <p:sldId id="322" r:id="rId10"/>
    <p:sldId id="324" r:id="rId11"/>
    <p:sldId id="323" r:id="rId12"/>
    <p:sldId id="325" r:id="rId13"/>
    <p:sldId id="304" r:id="rId14"/>
    <p:sldId id="326" r:id="rId15"/>
    <p:sldId id="327" r:id="rId16"/>
    <p:sldId id="330" r:id="rId17"/>
    <p:sldId id="329" r:id="rId18"/>
    <p:sldId id="331" r:id="rId19"/>
    <p:sldId id="332" r:id="rId20"/>
    <p:sldId id="309" r:id="rId21"/>
    <p:sldId id="310" r:id="rId22"/>
    <p:sldId id="311" r:id="rId23"/>
    <p:sldId id="333" r:id="rId24"/>
    <p:sldId id="334" r:id="rId25"/>
    <p:sldId id="312" r:id="rId26"/>
    <p:sldId id="313" r:id="rId27"/>
    <p:sldId id="335" r:id="rId28"/>
    <p:sldId id="336" r:id="rId29"/>
    <p:sldId id="345" r:id="rId30"/>
    <p:sldId id="346" r:id="rId31"/>
    <p:sldId id="337" r:id="rId32"/>
    <p:sldId id="347" r:id="rId33"/>
    <p:sldId id="338" r:id="rId34"/>
    <p:sldId id="352" r:id="rId35"/>
    <p:sldId id="348" r:id="rId36"/>
    <p:sldId id="339" r:id="rId37"/>
    <p:sldId id="351" r:id="rId38"/>
    <p:sldId id="340" r:id="rId39"/>
    <p:sldId id="341" r:id="rId40"/>
    <p:sldId id="357" r:id="rId41"/>
    <p:sldId id="342" r:id="rId42"/>
    <p:sldId id="356" r:id="rId43"/>
    <p:sldId id="353" r:id="rId44"/>
    <p:sldId id="354" r:id="rId45"/>
    <p:sldId id="35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97"/>
    <p:restoredTop sz="94750"/>
  </p:normalViewPr>
  <p:slideViewPr>
    <p:cSldViewPr snapToGrid="0" snapToObjects="1">
      <p:cViewPr varScale="1">
        <p:scale>
          <a:sx n="129" d="100"/>
          <a:sy n="129" d="100"/>
        </p:scale>
        <p:origin x="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BE9F-0428-B249-A827-E07903E496FC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35EE4-5D51-9748-AA1B-0FFDCA125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F76526-4448-5946-BB98-AFA9E26EE7F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FE8A01-3AF4-9B4D-8E20-9C8143859851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65889" name="Text Box 1">
            <a:extLst>
              <a:ext uri="{FF2B5EF4-FFF2-40B4-BE49-F238E27FC236}">
                <a16:creationId xmlns:a16="http://schemas.microsoft.com/office/drawing/2014/main" id="{1111DA72-5A6A-0C4E-8A4B-C4C6EA956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0" name="Text Box 2">
            <a:extLst>
              <a:ext uri="{FF2B5EF4-FFF2-40B4-BE49-F238E27FC236}">
                <a16:creationId xmlns:a16="http://schemas.microsoft.com/office/drawing/2014/main" id="{47AD9F9E-FED8-7048-9262-1D9F575F8B4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537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CC4F99-AB5E-0746-9CC8-B32B4BD4BB4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82172E-3E80-5E46-9E80-D1C74213B824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86369" name="Text Box 1">
            <a:extLst>
              <a:ext uri="{FF2B5EF4-FFF2-40B4-BE49-F238E27FC236}">
                <a16:creationId xmlns:a16="http://schemas.microsoft.com/office/drawing/2014/main" id="{61B2D83B-B796-F54E-AE0A-3F6E106F3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0" name="Text Box 2">
            <a:extLst>
              <a:ext uri="{FF2B5EF4-FFF2-40B4-BE49-F238E27FC236}">
                <a16:creationId xmlns:a16="http://schemas.microsoft.com/office/drawing/2014/main" id="{BAC201CB-BBC5-0745-BC9C-D309610DD69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182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A9E188-C9A7-0A41-897D-7D35DF347CC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969C50-1AFC-4142-97CB-09D27A3560FA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81249" name="Text Box 1">
            <a:extLst>
              <a:ext uri="{FF2B5EF4-FFF2-40B4-BE49-F238E27FC236}">
                <a16:creationId xmlns:a16="http://schemas.microsoft.com/office/drawing/2014/main" id="{4B1D7ED9-F41E-A54D-A9E5-7CE7B3D28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0" name="Text Box 2">
            <a:extLst>
              <a:ext uri="{FF2B5EF4-FFF2-40B4-BE49-F238E27FC236}">
                <a16:creationId xmlns:a16="http://schemas.microsoft.com/office/drawing/2014/main" id="{7E92B38D-701B-6B4C-951A-6685BBCA4D9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632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0DCEA1-583B-1F4B-AA54-DB1AEF8F2B8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14F5CC-31C7-F24D-BC4F-62B261785752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85345" name="Text Box 1">
            <a:extLst>
              <a:ext uri="{FF2B5EF4-FFF2-40B4-BE49-F238E27FC236}">
                <a16:creationId xmlns:a16="http://schemas.microsoft.com/office/drawing/2014/main" id="{F4972319-7E32-6644-8113-1491324C6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46" name="Text Box 2">
            <a:extLst>
              <a:ext uri="{FF2B5EF4-FFF2-40B4-BE49-F238E27FC236}">
                <a16:creationId xmlns:a16="http://schemas.microsoft.com/office/drawing/2014/main" id="{D290A876-02AE-6644-AD4E-81A149CCA69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652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115B70-571C-E541-9AE7-FFECEE593BB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1B05FF-24D4-F44B-99E6-31A92CF4102E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94561" name="Text Box 1">
            <a:extLst>
              <a:ext uri="{FF2B5EF4-FFF2-40B4-BE49-F238E27FC236}">
                <a16:creationId xmlns:a16="http://schemas.microsoft.com/office/drawing/2014/main" id="{EF36AB2D-C0C7-3842-9EB3-F4632BC4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2" name="Text Box 2">
            <a:extLst>
              <a:ext uri="{FF2B5EF4-FFF2-40B4-BE49-F238E27FC236}">
                <a16:creationId xmlns:a16="http://schemas.microsoft.com/office/drawing/2014/main" id="{5961641F-6BB5-6148-AF6C-94A8075DA08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042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A5285A-3D70-654B-A654-55AF79484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C240C2-F463-1F48-A200-199CFB8F48BF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95585" name="Text Box 1">
            <a:extLst>
              <a:ext uri="{FF2B5EF4-FFF2-40B4-BE49-F238E27FC236}">
                <a16:creationId xmlns:a16="http://schemas.microsoft.com/office/drawing/2014/main" id="{B5452936-18DC-4149-8446-27C63AEC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86" name="Text Box 2">
            <a:extLst>
              <a:ext uri="{FF2B5EF4-FFF2-40B4-BE49-F238E27FC236}">
                <a16:creationId xmlns:a16="http://schemas.microsoft.com/office/drawing/2014/main" id="{9D0798EA-4D04-9F4E-AEDD-FCD6E112DB4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445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A5285A-3D70-654B-A654-55AF79484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C240C2-F463-1F48-A200-199CFB8F48BF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195585" name="Text Box 1">
            <a:extLst>
              <a:ext uri="{FF2B5EF4-FFF2-40B4-BE49-F238E27FC236}">
                <a16:creationId xmlns:a16="http://schemas.microsoft.com/office/drawing/2014/main" id="{B5452936-18DC-4149-8446-27C63AEC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86" name="Text Box 2">
            <a:extLst>
              <a:ext uri="{FF2B5EF4-FFF2-40B4-BE49-F238E27FC236}">
                <a16:creationId xmlns:a16="http://schemas.microsoft.com/office/drawing/2014/main" id="{9D0798EA-4D04-9F4E-AEDD-FCD6E112DB4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58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38FDDC-6AA0-464F-B9F5-EE0B56228E5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717ED7-BCED-7845-A56F-B6DECEFA0890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71009" name="Text Box 1">
            <a:extLst>
              <a:ext uri="{FF2B5EF4-FFF2-40B4-BE49-F238E27FC236}">
                <a16:creationId xmlns:a16="http://schemas.microsoft.com/office/drawing/2014/main" id="{8A999A17-5670-D748-A841-CBA8B894B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0" name="Text Box 2">
            <a:extLst>
              <a:ext uri="{FF2B5EF4-FFF2-40B4-BE49-F238E27FC236}">
                <a16:creationId xmlns:a16="http://schemas.microsoft.com/office/drawing/2014/main" id="{1206FD32-1CD6-4246-9B2C-80B69D792BD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35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57F04D-8ABB-E344-94D0-AB9A5F121E8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655B2E-7F19-5540-A431-D97C350EE9C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72033" name="Text Box 1">
            <a:extLst>
              <a:ext uri="{FF2B5EF4-FFF2-40B4-BE49-F238E27FC236}">
                <a16:creationId xmlns:a16="http://schemas.microsoft.com/office/drawing/2014/main" id="{46A1D1CA-C83B-F544-ABFF-28EEF53DD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34" name="Text Box 2">
            <a:extLst>
              <a:ext uri="{FF2B5EF4-FFF2-40B4-BE49-F238E27FC236}">
                <a16:creationId xmlns:a16="http://schemas.microsoft.com/office/drawing/2014/main" id="{A30890DC-8B08-E547-B4F4-E612753F262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476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0CE84E-573E-8349-AE87-A5893A14C5A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C952CC-7BA2-E14C-9F85-C383C9DF6ED8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73057" name="Text Box 1">
            <a:extLst>
              <a:ext uri="{FF2B5EF4-FFF2-40B4-BE49-F238E27FC236}">
                <a16:creationId xmlns:a16="http://schemas.microsoft.com/office/drawing/2014/main" id="{7A80679F-7375-BE43-BDDC-A755E3DD0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58" name="Text Box 2">
            <a:extLst>
              <a:ext uri="{FF2B5EF4-FFF2-40B4-BE49-F238E27FC236}">
                <a16:creationId xmlns:a16="http://schemas.microsoft.com/office/drawing/2014/main" id="{F98E0C82-D203-9E4D-9FC3-547B6966601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22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D1D815-D2BE-724C-B3E6-893647AA805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ECA069-99DA-7146-A708-EAB9FCADA538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74081" name="Text Box 1">
            <a:extLst>
              <a:ext uri="{FF2B5EF4-FFF2-40B4-BE49-F238E27FC236}">
                <a16:creationId xmlns:a16="http://schemas.microsoft.com/office/drawing/2014/main" id="{2641D196-C133-0448-8206-41EF76ACA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2" name="Text Box 2">
            <a:extLst>
              <a:ext uri="{FF2B5EF4-FFF2-40B4-BE49-F238E27FC236}">
                <a16:creationId xmlns:a16="http://schemas.microsoft.com/office/drawing/2014/main" id="{687CA437-BF1A-FF43-9B4C-9E0481114564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26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9C48DA-A007-9F40-8B13-CB91BB64E65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68C45D-90F0-3646-B166-1FE0127A13F0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75105" name="Text Box 1">
            <a:extLst>
              <a:ext uri="{FF2B5EF4-FFF2-40B4-BE49-F238E27FC236}">
                <a16:creationId xmlns:a16="http://schemas.microsoft.com/office/drawing/2014/main" id="{D7438659-CF2C-8D49-B76A-594A7278A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6" name="Text Box 2">
            <a:extLst>
              <a:ext uri="{FF2B5EF4-FFF2-40B4-BE49-F238E27FC236}">
                <a16:creationId xmlns:a16="http://schemas.microsoft.com/office/drawing/2014/main" id="{C32D06F9-E26B-8A45-860A-A06F029F9A66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39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8D91F7-532C-DD4B-810F-66714BD4D5B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2C93B0-39A1-0F4A-95ED-5AE1354D84AF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78177" name="Text Box 1">
            <a:extLst>
              <a:ext uri="{FF2B5EF4-FFF2-40B4-BE49-F238E27FC236}">
                <a16:creationId xmlns:a16="http://schemas.microsoft.com/office/drawing/2014/main" id="{2C998890-7E60-D749-B367-4294E8DF8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78" name="Text Box 2">
            <a:extLst>
              <a:ext uri="{FF2B5EF4-FFF2-40B4-BE49-F238E27FC236}">
                <a16:creationId xmlns:a16="http://schemas.microsoft.com/office/drawing/2014/main" id="{88E3A2A5-AC39-0748-9C85-E1229F9DDFE2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E7E8B7-3D28-C44C-9D3E-040BC185412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B5387E-24CA-8944-9623-C76CD95D41EE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79201" name="Text Box 1">
            <a:extLst>
              <a:ext uri="{FF2B5EF4-FFF2-40B4-BE49-F238E27FC236}">
                <a16:creationId xmlns:a16="http://schemas.microsoft.com/office/drawing/2014/main" id="{754AA9EE-AA8B-C543-B81F-3CC42F039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9202" name="Text Box 2">
            <a:extLst>
              <a:ext uri="{FF2B5EF4-FFF2-40B4-BE49-F238E27FC236}">
                <a16:creationId xmlns:a16="http://schemas.microsoft.com/office/drawing/2014/main" id="{E89ACE1C-F860-2C46-92C4-A43DED6CB58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73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FC6AD1-85F2-4E47-B28F-EAC6C68F72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AB3A48-B7EF-7E46-A71A-33A65430FC2E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80225" name="Text Box 1">
            <a:extLst>
              <a:ext uri="{FF2B5EF4-FFF2-40B4-BE49-F238E27FC236}">
                <a16:creationId xmlns:a16="http://schemas.microsoft.com/office/drawing/2014/main" id="{D96D9AD7-C0F8-4241-A3E9-8E306B18C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26" name="Text Box 2">
            <a:extLst>
              <a:ext uri="{FF2B5EF4-FFF2-40B4-BE49-F238E27FC236}">
                <a16:creationId xmlns:a16="http://schemas.microsoft.com/office/drawing/2014/main" id="{82D97C54-2C83-6B4A-AD93-5037126D09C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999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2/22/21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eans_instability" TargetMode="External"/><Relationship Id="rId2" Type="http://schemas.openxmlformats.org/officeDocument/2006/relationships/hyperlink" Target="https://en.wikipedia.org/wiki/Free-fall_tim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esa-web.asu.edu/" TargetMode="External"/><Relationship Id="rId2" Type="http://schemas.openxmlformats.org/officeDocument/2006/relationships/hyperlink" Target="http://www.astro.wisc.edu/~townsend/static.php?ref=ez-web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hyperlink" Target="https://en.wikipedia.org/wiki/Instability_strip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3" y="3602038"/>
            <a:ext cx="11019099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Stellar Interiors and Evolution</a:t>
            </a:r>
          </a:p>
          <a:p>
            <a:r>
              <a:rPr lang="en-US" dirty="0"/>
              <a:t>(Chapter 15 in Dobson, Chapters 15-17ish in </a:t>
            </a:r>
            <a:r>
              <a:rPr lang="en-US" dirty="0" err="1"/>
              <a:t>Ryden</a:t>
            </a:r>
            <a:r>
              <a:rPr lang="en-US" dirty="0"/>
              <a:t> and Peterson)</a:t>
            </a:r>
          </a:p>
          <a:p>
            <a:r>
              <a:rPr lang="en-US" dirty="0"/>
              <a:t>Make Dust or Eat Dust!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What determines if a cloud collapses into stars?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1255862"/>
            <a:ext cx="10567927" cy="51565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First, consider the timescale for freefall</a:t>
            </a:r>
          </a:p>
          <a:p>
            <a:r>
              <a:rPr lang="en-US" dirty="0"/>
              <a:t>Core of mass M, size R, test mass m, some average density</a:t>
            </a:r>
          </a:p>
          <a:p>
            <a:r>
              <a:rPr lang="en-US" dirty="0"/>
              <a:t>Several approaches.  Dobson uses Kepler’s third law with e=1, no rotation to get </a:t>
            </a:r>
            <a:r>
              <a:rPr lang="en-US" dirty="0">
                <a:hlinkClick r:id="rId2"/>
              </a:rPr>
              <a:t>free fall time</a:t>
            </a:r>
            <a:r>
              <a:rPr lang="en-US" dirty="0"/>
              <a:t>, then examines </a:t>
            </a:r>
            <a:r>
              <a:rPr lang="en-US" dirty="0">
                <a:hlinkClick r:id="rId3"/>
              </a:rPr>
              <a:t>Jean’s Instability</a:t>
            </a:r>
            <a:endParaRPr lang="en-US" dirty="0"/>
          </a:p>
          <a:p>
            <a:endParaRPr lang="en-US" dirty="0"/>
          </a:p>
          <a:p>
            <a:r>
              <a:rPr lang="en-US" dirty="0"/>
              <a:t>See derivation (page 3, Ch. 15 in Dobson)…</a:t>
            </a:r>
          </a:p>
          <a:p>
            <a:endParaRPr lang="en-US" dirty="0"/>
          </a:p>
          <a:p>
            <a:r>
              <a:rPr lang="en-US" dirty="0"/>
              <a:t>For Milky Way clouds this corresponds to a Jean’s Mass of several thousand solar masses – bigger than any stars observed</a:t>
            </a:r>
          </a:p>
          <a:p>
            <a:r>
              <a:rPr lang="en-US" dirty="0"/>
              <a:t>There is additional fragmentation when a cloud collapses (density increases)</a:t>
            </a:r>
          </a:p>
        </p:txBody>
      </p:sp>
    </p:spTree>
    <p:extLst>
      <p:ext uri="{BB962C8B-B14F-4D97-AF65-F5344CB8AC3E}">
        <p14:creationId xmlns:p14="http://schemas.microsoft.com/office/powerpoint/2010/main" val="126076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Collapse starts, </a:t>
            </a:r>
            <a:r>
              <a:rPr lang="en-US" dirty="0" err="1"/>
              <a:t>Protostars</a:t>
            </a:r>
            <a:r>
              <a:rPr lang="en-US" dirty="0"/>
              <a:t> form…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1255862"/>
            <a:ext cx="10567927" cy="4832421"/>
          </a:xfrm>
        </p:spPr>
        <p:txBody>
          <a:bodyPr/>
          <a:lstStyle/>
          <a:p>
            <a:r>
              <a:rPr lang="en-US" dirty="0"/>
              <a:t>In the real world, angular momentum (</a:t>
            </a:r>
            <a:r>
              <a:rPr lang="en-US" dirty="0" err="1"/>
              <a:t>mvr</a:t>
            </a:r>
            <a:r>
              <a:rPr lang="en-US" dirty="0"/>
              <a:t>) exists, and must be lost to make stars, which shrink by many orders of magnitude</a:t>
            </a:r>
          </a:p>
          <a:p>
            <a:r>
              <a:rPr lang="en-US" dirty="0"/>
              <a:t>This is lost in part by mass loss, carrying away angular momentum</a:t>
            </a:r>
          </a:p>
          <a:p>
            <a:r>
              <a:rPr lang="en-US" dirty="0"/>
              <a:t>Natural but challenging feature of accretion</a:t>
            </a:r>
          </a:p>
          <a:p>
            <a:r>
              <a:rPr lang="en-US" dirty="0"/>
              <a:t>Issues of magnetic fields, too, which must be shed</a:t>
            </a:r>
          </a:p>
          <a:p>
            <a:r>
              <a:rPr lang="en-US" dirty="0" err="1"/>
              <a:t>Protostars</a:t>
            </a:r>
            <a:r>
              <a:rPr lang="en-US" dirty="0"/>
              <a:t> will have </a:t>
            </a:r>
            <a:r>
              <a:rPr lang="en-US" u="sng" dirty="0"/>
              <a:t>accretion disks and jets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3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Images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5254906"/>
            <a:ext cx="10567927" cy="8333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2C363-0F02-2843-B7DC-73D237B82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13" y="902824"/>
            <a:ext cx="9573228" cy="57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47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23712370-8CB6-6E4B-8B34-E29119C93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5344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800" b="1"/>
              <a:t>Motion of Herbig-Haro 34 in Orion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D184AB02-AAD3-494D-A244-E4AEACAD1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4495800"/>
            <a:ext cx="8001000" cy="2133600"/>
          </a:xfrm>
          <a:ln/>
        </p:spPr>
        <p:txBody>
          <a:bodyPr/>
          <a:lstStyle/>
          <a:p>
            <a:pPr marL="341313" indent="-341313">
              <a:spcBef>
                <a:spcPts val="600"/>
              </a:spcBef>
              <a:buClr>
                <a:srgbClr val="0080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>
              <a:solidFill>
                <a:srgbClr val="008000"/>
              </a:solidFill>
            </a:endParaRPr>
          </a:p>
          <a:p>
            <a:pPr marL="341313" indent="-341313">
              <a:spcBef>
                <a:spcPts val="600"/>
              </a:spcBef>
              <a:buClr>
                <a:srgbClr val="008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b="1">
                <a:solidFill>
                  <a:srgbClr val="008000"/>
                </a:solidFill>
              </a:rPr>
              <a:t>Can actually see the knots in the jet move with time</a:t>
            </a:r>
          </a:p>
          <a:p>
            <a:pPr marL="341313" indent="-341313">
              <a:spcBef>
                <a:spcPts val="600"/>
              </a:spcBef>
              <a:buClr>
                <a:srgbClr val="0080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 b="1">
              <a:solidFill>
                <a:srgbClr val="008000"/>
              </a:solidFill>
            </a:endParaRPr>
          </a:p>
          <a:p>
            <a:pPr marL="341313" indent="-341313">
              <a:spcBef>
                <a:spcPts val="600"/>
              </a:spcBef>
              <a:buClr>
                <a:srgbClr val="CC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b="1">
                <a:solidFill>
                  <a:srgbClr val="CC3300"/>
                </a:solidFill>
              </a:rPr>
              <a:t>In time jets, UV photons, supernova, will disrupt the stellar nursery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0B7A0611-C482-2744-AF32-69F31118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8267700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8" name="Text Box 4">
            <a:extLst>
              <a:ext uri="{FF2B5EF4-FFF2-40B4-BE49-F238E27FC236}">
                <a16:creationId xmlns:a16="http://schemas.microsoft.com/office/drawing/2014/main" id="{074BED19-F74B-7740-AC90-276369DA3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7162" y="4495801"/>
            <a:ext cx="1472176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800">
                <a:latin typeface="Times New Roman" panose="02020603050405020304" pitchFamily="18" charset="0"/>
              </a:rPr>
              <a:t>Hubble Space Telescope Image</a:t>
            </a:r>
          </a:p>
        </p:txBody>
      </p:sp>
    </p:spTree>
    <p:extLst>
      <p:ext uri="{BB962C8B-B14F-4D97-AF65-F5344CB8AC3E}">
        <p14:creationId xmlns:p14="http://schemas.microsoft.com/office/powerpoint/2010/main" val="1279126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Images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5254906"/>
            <a:ext cx="10567927" cy="8333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CCF33-E960-AC41-A656-2B5EBEAE6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97" y="865850"/>
            <a:ext cx="7287871" cy="58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46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Images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5254906"/>
            <a:ext cx="10567927" cy="8333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2290" name="Picture 2" descr="Image result for orion nebula protostellar disks">
            <a:extLst>
              <a:ext uri="{FF2B5EF4-FFF2-40B4-BE49-F238E27FC236}">
                <a16:creationId xmlns:a16="http://schemas.microsoft.com/office/drawing/2014/main" id="{256D2F4B-F1EE-BC4F-B4AD-D46066ECB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79" y="914641"/>
            <a:ext cx="90297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90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145894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Like most things in astronomy, an assortment of classifications…</a:t>
            </a:r>
          </a:p>
          <a:p>
            <a:endParaRPr lang="en-US" sz="3200" dirty="0"/>
          </a:p>
          <a:p>
            <a:r>
              <a:rPr lang="en-US" sz="3200" dirty="0"/>
              <a:t>Low-Mass T-</a:t>
            </a:r>
            <a:r>
              <a:rPr lang="en-US" sz="3200" dirty="0" err="1"/>
              <a:t>Tauri</a:t>
            </a:r>
            <a:r>
              <a:rPr lang="en-US" sz="3200" dirty="0"/>
              <a:t> stars</a:t>
            </a:r>
          </a:p>
          <a:p>
            <a:endParaRPr lang="en-US" sz="3200" dirty="0"/>
          </a:p>
          <a:p>
            <a:r>
              <a:rPr lang="en-US" sz="3200" dirty="0"/>
              <a:t>High-Mass </a:t>
            </a:r>
            <a:r>
              <a:rPr lang="en-US" sz="3200" dirty="0" err="1"/>
              <a:t>Herbig</a:t>
            </a:r>
            <a:r>
              <a:rPr lang="en-US" sz="3200" dirty="0"/>
              <a:t> Ae/Be stars.</a:t>
            </a:r>
          </a:p>
          <a:p>
            <a:endParaRPr lang="en-US" sz="3200" dirty="0"/>
          </a:p>
          <a:p>
            <a:r>
              <a:rPr lang="en-US" sz="3200" dirty="0"/>
              <a:t>Already saw </a:t>
            </a:r>
            <a:r>
              <a:rPr lang="en-US" sz="3200" dirty="0" err="1"/>
              <a:t>Herbig-Haro</a:t>
            </a:r>
            <a:r>
              <a:rPr lang="en-US" sz="3200" dirty="0"/>
              <a:t> stars with jets.</a:t>
            </a:r>
          </a:p>
        </p:txBody>
      </p:sp>
    </p:spTree>
    <p:extLst>
      <p:ext uri="{BB962C8B-B14F-4D97-AF65-F5344CB8AC3E}">
        <p14:creationId xmlns:p14="http://schemas.microsoft.com/office/powerpoint/2010/main" val="3114228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Evolutionary Tracks on HR Diagram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65" y="5810491"/>
            <a:ext cx="11134967" cy="10475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These come out of computer models featuring the key physics, which we will examine.  Note the vertical “Hayashi tracks” for low mass convective </a:t>
            </a:r>
            <a:r>
              <a:rPr lang="en-US" dirty="0" err="1"/>
              <a:t>protostars</a:t>
            </a:r>
            <a:r>
              <a:rPr lang="en-US" dirty="0"/>
              <a:t>.  Horizontal “</a:t>
            </a:r>
            <a:r>
              <a:rPr lang="en-US" dirty="0" err="1"/>
              <a:t>Henyey</a:t>
            </a:r>
            <a:r>
              <a:rPr lang="en-US" dirty="0"/>
              <a:t> tracks” for higher mass stars.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D998D-FE3C-1B44-B7A9-62CC4008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932" y="821803"/>
            <a:ext cx="5078392" cy="48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30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Zero Age Main Sequence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145894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Sustained hydrogen fusion kicks in and the stars have reached the bottom side of the main sequence – the ZAMS</a:t>
            </a:r>
          </a:p>
          <a:p>
            <a:endParaRPr lang="en-US" sz="3200" dirty="0"/>
          </a:p>
          <a:p>
            <a:r>
              <a:rPr lang="en-US" sz="3200" dirty="0"/>
              <a:t>The lowest mass stars are ~0.08 M</a:t>
            </a:r>
            <a:r>
              <a:rPr lang="en-US" sz="3200" baseline="-25000" dirty="0"/>
              <a:t>⦿</a:t>
            </a:r>
            <a:r>
              <a:rPr lang="en-US" sz="3200" dirty="0"/>
              <a:t> — less than that, no fusion</a:t>
            </a:r>
          </a:p>
          <a:p>
            <a:endParaRPr lang="en-US" sz="3200" dirty="0"/>
          </a:p>
          <a:p>
            <a:r>
              <a:rPr lang="en-US" sz="3200" dirty="0"/>
              <a:t>The highest mass stars are ~100 M</a:t>
            </a:r>
            <a:r>
              <a:rPr lang="en-US" sz="3200" baseline="-25000" dirty="0"/>
              <a:t>⦿</a:t>
            </a:r>
            <a:r>
              <a:rPr lang="en-US" sz="3200" dirty="0"/>
              <a:t> — radiation pressure will not allow more (depends a bit on metallicity, which affects opacity and hence radiation absorption)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1582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Initial Mass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E71BD0-B77A-4249-8F9A-2B23652D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576" y="268049"/>
            <a:ext cx="5444282" cy="6500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277807"/>
            <a:ext cx="11134967" cy="5243331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Empirical.  Salpeter (1955):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Other forms also proposed (See Wiki Figure).  Hard to tell at high and low mass ends.  (Why?)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7410" name="Picture 2" descr="Image result for salpeter mass function">
            <a:extLst>
              <a:ext uri="{FF2B5EF4-FFF2-40B4-BE49-F238E27FC236}">
                <a16:creationId xmlns:a16="http://schemas.microsoft.com/office/drawing/2014/main" id="{4BCF90AE-36D3-7C4F-A3D7-4B8B8F1A8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586" y="1277807"/>
            <a:ext cx="61214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1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The interstellar medium and star formation</a:t>
            </a:r>
          </a:p>
          <a:p>
            <a:r>
              <a:rPr lang="en-US" dirty="0"/>
              <a:t>Modelling stellar interiors</a:t>
            </a:r>
          </a:p>
          <a:p>
            <a:r>
              <a:rPr lang="en-US" dirty="0"/>
              <a:t>Main sequence and Post-Main Sequence evolution for stars of various mass ranges and compositions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7255D4BF-CA87-FB41-88A3-E8C9738109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6781800" cy="990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66"/>
                </a:solidFill>
              </a:rPr>
              <a:t>Hydrostatic Equilibrium</a:t>
            </a:r>
          </a:p>
        </p:txBody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DFDF778F-4458-8446-A782-B6AE1290D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065213"/>
            <a:ext cx="38862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3300"/>
                </a:solidFill>
              </a:rPr>
              <a:t>Imagine a star’s interior composed of individual shells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2F438E78-3D17-D243-AA55-F925C7197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1"/>
            <a:ext cx="16271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F0EFE26C-37C1-F34B-B47B-ADAA26E19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741613"/>
            <a:ext cx="46482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3300"/>
                </a:solidFill>
              </a:rPr>
              <a:t>Within each shell, two forces have to be in equilibrium with each other:</a:t>
            </a:r>
          </a:p>
        </p:txBody>
      </p:sp>
      <p:sp>
        <p:nvSpPr>
          <p:cNvPr id="57349" name="Oval 5">
            <a:extLst>
              <a:ext uri="{FF2B5EF4-FFF2-40B4-BE49-F238E27FC236}">
                <a16:creationId xmlns:a16="http://schemas.microsoft.com/office/drawing/2014/main" id="{208EE825-26F5-364F-BF74-97748C560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867400"/>
            <a:ext cx="2286000" cy="2133600"/>
          </a:xfrm>
          <a:prstGeom prst="ellipse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Line 6">
            <a:extLst>
              <a:ext uri="{FF2B5EF4-FFF2-40B4-BE49-F238E27FC236}">
                <a16:creationId xmlns:a16="http://schemas.microsoft.com/office/drawing/2014/main" id="{B41B0E44-3268-1641-9C59-9E4BFC2E3C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5865814"/>
            <a:ext cx="1588" cy="536575"/>
          </a:xfrm>
          <a:prstGeom prst="line">
            <a:avLst/>
          </a:prstGeom>
          <a:noFill/>
          <a:ln w="7632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Text Box 7">
            <a:extLst>
              <a:ext uri="{FF2B5EF4-FFF2-40B4-BE49-F238E27FC236}">
                <a16:creationId xmlns:a16="http://schemas.microsoft.com/office/drawing/2014/main" id="{5EE3BE29-CDF9-1C44-8F10-78FC3F4FD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768850"/>
            <a:ext cx="32766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3300"/>
                </a:solidFill>
              </a:rPr>
              <a:t>Outward pressure from the interior</a:t>
            </a:r>
          </a:p>
        </p:txBody>
      </p:sp>
      <p:sp>
        <p:nvSpPr>
          <p:cNvPr id="57352" name="Text Box 8">
            <a:extLst>
              <a:ext uri="{FF2B5EF4-FFF2-40B4-BE49-F238E27FC236}">
                <a16:creationId xmlns:a16="http://schemas.microsoft.com/office/drawing/2014/main" id="{7B955478-7ADB-3B48-A668-16A064393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495800"/>
            <a:ext cx="27432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3300"/>
                </a:solidFill>
              </a:rPr>
              <a:t>Gravity, i.e. the weight from all layers above</a:t>
            </a:r>
          </a:p>
        </p:txBody>
      </p:sp>
      <p:sp>
        <p:nvSpPr>
          <p:cNvPr id="57353" name="Line 9">
            <a:extLst>
              <a:ext uri="{FF2B5EF4-FFF2-40B4-BE49-F238E27FC236}">
                <a16:creationId xmlns:a16="http://schemas.microsoft.com/office/drawing/2014/main" id="{EAD0B8A9-804B-0344-A402-6B8CEF92A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5410200"/>
            <a:ext cx="1588" cy="457200"/>
          </a:xfrm>
          <a:prstGeom prst="line">
            <a:avLst/>
          </a:prstGeom>
          <a:noFill/>
          <a:ln w="7632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01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2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40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1C636BF2-1386-0D45-BDE8-6D7BA0A428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-76200"/>
            <a:ext cx="4572000" cy="1600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66"/>
                </a:solidFill>
              </a:rPr>
              <a:t>Hydrostatic Equilibrium (II)</a:t>
            </a: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1D1E069B-C94C-7844-9347-71C999A62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1447801"/>
            <a:ext cx="4114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/>
              <a:t>Outward pressure force must exactly balance the weight of all layers above everywhere in the star. </a:t>
            </a: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3BF56FE5-6F64-6B42-A979-D72F1DF71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3657600"/>
            <a:ext cx="41148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/>
              <a:t>This condition uniquely determines the interior structure of the star.</a:t>
            </a:r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8AB099C3-2606-9B4F-A177-FE7158AC0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5105400"/>
            <a:ext cx="42672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/>
              <a:t>This is why we find stable stars on such a narrow strip (main sequence) in the Hertzsprung-Russell diagram.</a:t>
            </a:r>
          </a:p>
        </p:txBody>
      </p:sp>
      <p:sp>
        <p:nvSpPr>
          <p:cNvPr id="58373" name="AutoShape 5">
            <a:extLst>
              <a:ext uri="{FF2B5EF4-FFF2-40B4-BE49-F238E27FC236}">
                <a16:creationId xmlns:a16="http://schemas.microsoft.com/office/drawing/2014/main" id="{597BB615-946B-DE49-BACA-607CA6225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519"/>
              <a:gd name="adj2" fmla="val 70000"/>
              <a:gd name="adj3" fmla="val 16667"/>
            </a:avLst>
          </a:prstGeom>
          <a:solidFill>
            <a:srgbClr val="BBE0E3">
              <a:alpha val="25000"/>
            </a:srgbClr>
          </a:solidFill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333399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58374" name="Picture 6">
            <a:extLst>
              <a:ext uri="{FF2B5EF4-FFF2-40B4-BE49-F238E27FC236}">
                <a16:creationId xmlns:a16="http://schemas.microsoft.com/office/drawing/2014/main" id="{91E9A492-AC68-B14D-A19A-E113D5CD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5401"/>
            <a:ext cx="3317875" cy="680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286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FA8FED81-9694-1C42-B345-6F8D5BC30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FF3300"/>
                </a:solidFill>
              </a:rPr>
              <a:t>Stellar Models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42FC286C-CBF9-E542-BCF0-49FF5F6E0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1"/>
            <a:ext cx="777240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DC8CAF43-4ABF-9243-B73D-4ED57B878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0601"/>
            <a:ext cx="8991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000066"/>
                </a:solidFill>
              </a:rPr>
              <a:t>The structure and evolution of a star is determined by the laws of</a:t>
            </a: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81133B01-5B6C-4D4F-8886-3FF5CDE5B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7526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 Hydrostatic equilibrium</a:t>
            </a:r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FFB00967-5BB4-9344-8CF4-CE290374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098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 Energy transport</a:t>
            </a:r>
          </a:p>
        </p:txBody>
      </p:sp>
      <p:sp>
        <p:nvSpPr>
          <p:cNvPr id="59398" name="Text Box 6">
            <a:extLst>
              <a:ext uri="{FF2B5EF4-FFF2-40B4-BE49-F238E27FC236}">
                <a16:creationId xmlns:a16="http://schemas.microsoft.com/office/drawing/2014/main" id="{35E0C3BD-CFD1-1348-B4BF-1EC268700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6670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 Conservation of mass</a:t>
            </a:r>
          </a:p>
        </p:txBody>
      </p:sp>
      <p:sp>
        <p:nvSpPr>
          <p:cNvPr id="59399" name="Text Box 7">
            <a:extLst>
              <a:ext uri="{FF2B5EF4-FFF2-40B4-BE49-F238E27FC236}">
                <a16:creationId xmlns:a16="http://schemas.microsoft.com/office/drawing/2014/main" id="{7A09F350-2F30-CC49-9CD1-39889B919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1242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 Conservation of energy</a:t>
            </a:r>
          </a:p>
        </p:txBody>
      </p:sp>
      <p:sp>
        <p:nvSpPr>
          <p:cNvPr id="59400" name="Text Box 8">
            <a:extLst>
              <a:ext uri="{FF2B5EF4-FFF2-40B4-BE49-F238E27FC236}">
                <a16:creationId xmlns:a16="http://schemas.microsoft.com/office/drawing/2014/main" id="{02FFACEA-84BF-0046-AFB7-8F078CB8E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029200"/>
            <a:ext cx="40386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000066"/>
                </a:solidFill>
              </a:rPr>
              <a:t>A star’s mass (and chemical composition) completely determines its properties.</a:t>
            </a:r>
          </a:p>
        </p:txBody>
      </p:sp>
      <p:sp>
        <p:nvSpPr>
          <p:cNvPr id="59401" name="Text Box 9">
            <a:extLst>
              <a:ext uri="{FF2B5EF4-FFF2-40B4-BE49-F238E27FC236}">
                <a16:creationId xmlns:a16="http://schemas.microsoft.com/office/drawing/2014/main" id="{F14BD1BD-1917-4844-996B-2F307EE55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324601"/>
            <a:ext cx="8610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FF3300"/>
                </a:solidFill>
              </a:rPr>
              <a:t>That’s why stars initially all line up along the main sequence.</a:t>
            </a:r>
          </a:p>
        </p:txBody>
      </p:sp>
    </p:spTree>
    <p:extLst>
      <p:ext uri="{BB962C8B-B14F-4D97-AF65-F5344CB8AC3E}">
        <p14:creationId xmlns:p14="http://schemas.microsoft.com/office/powerpoint/2010/main" val="3355094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59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Modelling Stellar Interiors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277807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Requires solving coupled differential equations</a:t>
            </a:r>
          </a:p>
          <a:p>
            <a:r>
              <a:rPr lang="en-US" sz="3200" dirty="0"/>
              <a:t>Shell by shell</a:t>
            </a:r>
          </a:p>
          <a:p>
            <a:r>
              <a:rPr lang="en-US" sz="3200" dirty="0"/>
              <a:t>No analytical solutions</a:t>
            </a:r>
          </a:p>
          <a:p>
            <a:r>
              <a:rPr lang="en-US" sz="3200" dirty="0"/>
              <a:t>Need to use computers</a:t>
            </a:r>
          </a:p>
          <a:p>
            <a:r>
              <a:rPr lang="en-US" sz="3200" dirty="0"/>
              <a:t>We can review big picture procedure following Dobson</a:t>
            </a:r>
          </a:p>
          <a:p>
            <a:endParaRPr lang="en-US" sz="3200" dirty="0"/>
          </a:p>
          <a:p>
            <a:r>
              <a:rPr lang="en-US" sz="3200" dirty="0"/>
              <a:t>There are public stellar structure and evolution codes you can easily access, e.g., </a:t>
            </a:r>
            <a:r>
              <a:rPr lang="en-US" sz="3200" dirty="0">
                <a:hlinkClick r:id="rId2"/>
              </a:rPr>
              <a:t>EZ-Web</a:t>
            </a:r>
            <a:r>
              <a:rPr lang="en-US" sz="3200" dirty="0"/>
              <a:t> (Evolve ZAMS) and </a:t>
            </a:r>
            <a:r>
              <a:rPr lang="en-US" sz="3200" dirty="0">
                <a:hlinkClick r:id="rId3"/>
              </a:rPr>
              <a:t>MESA-Web</a:t>
            </a:r>
            <a:r>
              <a:rPr lang="en-US" sz="3200" dirty="0"/>
              <a:t>.  The real deal with help pages if you’re into stars.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6776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Evolution on the Main Sequence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826394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In general for intermediate mass stars like the sun…</a:t>
            </a:r>
          </a:p>
          <a:p>
            <a:pPr lvl="1"/>
            <a:r>
              <a:rPr lang="en-US" sz="2800" dirty="0"/>
              <a:t>Hydrogen fusion happens in the core (about 10% of total mass)</a:t>
            </a:r>
          </a:p>
          <a:p>
            <a:pPr lvl="1"/>
            <a:r>
              <a:rPr lang="en-US" sz="2800" dirty="0"/>
              <a:t>80-90% of total energy producing lifetime on main sequence</a:t>
            </a:r>
          </a:p>
          <a:p>
            <a:pPr lvl="1"/>
            <a:r>
              <a:rPr lang="en-US" sz="2800" dirty="0"/>
              <a:t>Hydrogen fusion converts 4 H to 1 He, reducing number of particles</a:t>
            </a:r>
          </a:p>
          <a:p>
            <a:pPr lvl="1"/>
            <a:r>
              <a:rPr lang="en-US" sz="2800" dirty="0"/>
              <a:t>This reduces pressure, causes contraction and temperature increases</a:t>
            </a:r>
          </a:p>
          <a:p>
            <a:pPr lvl="1"/>
            <a:r>
              <a:rPr lang="en-US" sz="2800" dirty="0"/>
              <a:t>Sun increases L over main sequence lifetime, from Wiki:</a:t>
            </a:r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9458" name="Picture 2" descr="https://upload.wikimedia.org/wikipedia/commons/thumb/6/6c/Solar_evolution_%28English%29.svg/330px-Solar_evolution_%28English%29.svg.png">
            <a:extLst>
              <a:ext uri="{FF2B5EF4-FFF2-40B4-BE49-F238E27FC236}">
                <a16:creationId xmlns:a16="http://schemas.microsoft.com/office/drawing/2014/main" id="{6DD3DE67-4D78-F04E-8404-40CC1113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29" y="3742401"/>
            <a:ext cx="41910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46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>
            <a:extLst>
              <a:ext uri="{FF2B5EF4-FFF2-40B4-BE49-F238E27FC236}">
                <a16:creationId xmlns:a16="http://schemas.microsoft.com/office/drawing/2014/main" id="{F5873BCE-A04D-8C41-9794-AD0023F78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1"/>
            <a:ext cx="8229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2500"/>
              </a:spcBef>
            </a:pPr>
            <a:r>
              <a:rPr lang="en-US" altLang="en-US" sz="4000">
                <a:solidFill>
                  <a:srgbClr val="FF3300"/>
                </a:solidFill>
              </a:rPr>
              <a:t>The Life of Main-Sequence Stars</a:t>
            </a:r>
          </a:p>
        </p:txBody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282757DD-8F65-0647-8C2B-9EF31467B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08150"/>
            <a:ext cx="27432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/>
              <a:t>Stars gradually exhaust their hydrogen fuel.</a:t>
            </a:r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99B7C917-1361-EF45-8F22-194346D26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505200"/>
            <a:ext cx="27432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/>
              <a:t>In this process of aging, they are gradually becoming brighter, evolving off the zero-age main sequence.</a:t>
            </a:r>
          </a:p>
        </p:txBody>
      </p:sp>
      <p:pic>
        <p:nvPicPr>
          <p:cNvPr id="60421" name="Picture 5">
            <a:extLst>
              <a:ext uri="{FF2B5EF4-FFF2-40B4-BE49-F238E27FC236}">
                <a16:creationId xmlns:a16="http://schemas.microsoft.com/office/drawing/2014/main" id="{DD0A29EB-8D54-4243-89AF-1FF9C22B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4" y="1006476"/>
            <a:ext cx="4833937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328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E9873A48-FF79-044C-BA3B-66AB54F8B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762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200" b="1"/>
              <a:t>Lifetime on Main Sequence</a:t>
            </a: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7B8C1485-3582-6C4A-9709-965930129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066800"/>
            <a:ext cx="8153400" cy="5410200"/>
          </a:xfrm>
          <a:ln/>
        </p:spPr>
        <p:txBody>
          <a:bodyPr/>
          <a:lstStyle/>
          <a:p>
            <a:pPr marL="341313" indent="-341313">
              <a:spcBef>
                <a:spcPts val="600"/>
              </a:spcBef>
              <a:buClr>
                <a:srgbClr val="CC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b="1">
                <a:solidFill>
                  <a:srgbClr val="CC3300"/>
                </a:solidFill>
              </a:rPr>
              <a:t>L </a:t>
            </a:r>
            <a:r>
              <a:rPr lang="en-US" altLang="en-US" sz="2400" b="1">
                <a:solidFill>
                  <a:srgbClr val="CC3300"/>
                </a:solidFill>
                <a:latin typeface="Symbol" pitchFamily="2" charset="2"/>
              </a:rPr>
              <a:t></a:t>
            </a:r>
            <a:r>
              <a:rPr lang="en-US" altLang="en-US" sz="2400" b="1">
                <a:solidFill>
                  <a:srgbClr val="CC3300"/>
                </a:solidFill>
              </a:rPr>
              <a:t> M</a:t>
            </a:r>
            <a:r>
              <a:rPr lang="en-US" altLang="en-US" sz="2400" b="1" baseline="30000">
                <a:solidFill>
                  <a:srgbClr val="CC3300"/>
                </a:solidFill>
              </a:rPr>
              <a:t>3.5		</a:t>
            </a:r>
            <a:r>
              <a:rPr lang="en-US" altLang="en-US" sz="2400" b="1">
                <a:solidFill>
                  <a:srgbClr val="CC3300"/>
                </a:solidFill>
              </a:rPr>
              <a:t>T </a:t>
            </a:r>
            <a:r>
              <a:rPr lang="en-US" altLang="en-US" sz="2400" b="1">
                <a:solidFill>
                  <a:srgbClr val="CC3300"/>
                </a:solidFill>
                <a:latin typeface="Symbol" pitchFamily="2" charset="2"/>
              </a:rPr>
              <a:t></a:t>
            </a:r>
            <a:r>
              <a:rPr lang="en-US" altLang="en-US" sz="2400" b="1">
                <a:solidFill>
                  <a:srgbClr val="CC3300"/>
                </a:solidFill>
              </a:rPr>
              <a:t> fuel / L = M/M</a:t>
            </a:r>
            <a:r>
              <a:rPr lang="en-US" altLang="en-US" sz="2400" b="1" baseline="30000">
                <a:solidFill>
                  <a:srgbClr val="CC3300"/>
                </a:solidFill>
              </a:rPr>
              <a:t>3.5 =</a:t>
            </a:r>
            <a:r>
              <a:rPr lang="en-US" altLang="en-US" sz="2400" b="1">
                <a:solidFill>
                  <a:srgbClr val="CC3300"/>
                </a:solidFill>
              </a:rPr>
              <a:t> M</a:t>
            </a:r>
            <a:r>
              <a:rPr lang="en-US" altLang="en-US" sz="2400" b="1" baseline="30000">
                <a:solidFill>
                  <a:srgbClr val="CC3300"/>
                </a:solidFill>
              </a:rPr>
              <a:t>-2.5</a:t>
            </a:r>
          </a:p>
          <a:p>
            <a:pPr marL="341313" indent="-341313"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b="1">
                <a:solidFill>
                  <a:srgbClr val="CC3300"/>
                </a:solidFill>
              </a:rPr>
              <a:t>Example:  M=2 M</a:t>
            </a:r>
            <a:r>
              <a:rPr lang="en-US" altLang="en-US" sz="2400" b="1" baseline="-25000">
                <a:solidFill>
                  <a:srgbClr val="CC3300"/>
                </a:solidFill>
              </a:rPr>
              <a:t>Sun</a:t>
            </a:r>
            <a:r>
              <a:rPr lang="en-US" altLang="en-US" sz="2400" b="1">
                <a:solidFill>
                  <a:srgbClr val="CC3300"/>
                </a:solidFill>
              </a:rPr>
              <a:t>      L = 11.3 L</a:t>
            </a:r>
            <a:r>
              <a:rPr lang="en-US" altLang="en-US" sz="2400" b="1" baseline="-25000">
                <a:solidFill>
                  <a:srgbClr val="CC3300"/>
                </a:solidFill>
              </a:rPr>
              <a:t>Sun        </a:t>
            </a:r>
            <a:r>
              <a:rPr lang="en-US" altLang="en-US" sz="2400" b="1">
                <a:solidFill>
                  <a:srgbClr val="CC3300"/>
                </a:solidFill>
              </a:rPr>
              <a:t>T =1/5.7  T</a:t>
            </a:r>
            <a:r>
              <a:rPr lang="en-US" altLang="en-US" sz="2400" b="1" baseline="-25000">
                <a:solidFill>
                  <a:srgbClr val="CC3300"/>
                </a:solidFill>
              </a:rPr>
              <a:t>Sun</a:t>
            </a:r>
          </a:p>
          <a:p>
            <a:pPr marL="341313" indent="-341313"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b="1">
              <a:solidFill>
                <a:srgbClr val="CC3300"/>
              </a:solidFill>
            </a:endParaRPr>
          </a:p>
          <a:p>
            <a:pPr marL="341313" indent="-341313"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solidFill>
                  <a:srgbClr val="CC3300"/>
                </a:solidFill>
              </a:rPr>
              <a:t>	</a:t>
            </a:r>
          </a:p>
        </p:txBody>
      </p:sp>
      <p:graphicFrame>
        <p:nvGraphicFramePr>
          <p:cNvPr id="61443" name="Group 3">
            <a:extLst>
              <a:ext uri="{FF2B5EF4-FFF2-40B4-BE49-F238E27FC236}">
                <a16:creationId xmlns:a16="http://schemas.microsoft.com/office/drawing/2014/main" id="{D143FF7D-9FA5-BF47-B167-C9AACFF20E1F}"/>
              </a:ext>
            </a:extLst>
          </p:cNvPr>
          <p:cNvGraphicFramePr>
            <a:graphicFrameLocks noGrp="1"/>
          </p:cNvGraphicFramePr>
          <p:nvPr/>
        </p:nvGraphicFramePr>
        <p:xfrm>
          <a:off x="2209800" y="2286001"/>
          <a:ext cx="7545388" cy="434816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96698250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257185669"/>
                    </a:ext>
                  </a:extLst>
                </a:gridCol>
                <a:gridCol w="1982788">
                  <a:extLst>
                    <a:ext uri="{9D8B030D-6E8A-4147-A177-3AD203B41FA5}">
                      <a16:colId xmlns:a16="http://schemas.microsoft.com/office/drawing/2014/main" val="381375198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36620942"/>
                    </a:ext>
                  </a:extLst>
                </a:gridCol>
              </a:tblGrid>
              <a:tr h="7032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Spectral</a:t>
                      </a:r>
                      <a:b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</a:b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Type</a:t>
                      </a:r>
                    </a:p>
                  </a:txBody>
                  <a:tcPr marL="90000" marR="90000" marT="6444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Mass</a:t>
                      </a:r>
                      <a:b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</a:b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(Sun = 1)</a:t>
                      </a:r>
                    </a:p>
                  </a:txBody>
                  <a:tcPr marL="90000" marR="90000" marT="6444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Luminosity</a:t>
                      </a:r>
                      <a:b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</a:b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(Sun = 1)</a:t>
                      </a:r>
                    </a:p>
                  </a:txBody>
                  <a:tcPr marL="90000" marR="90000" marT="6444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Years on Main Sequence</a:t>
                      </a:r>
                    </a:p>
                  </a:txBody>
                  <a:tcPr marL="90000" marR="90000" marT="6444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87425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O5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40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405,000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1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43619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15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13,000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11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791966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3.5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80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440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740427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1.7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6.1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3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320116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1.1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1.4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8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943239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0.8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0.46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17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0204471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0.5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0.08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56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173060"/>
                  </a:ext>
                </a:extLst>
              </a:tr>
            </a:tbl>
          </a:graphicData>
        </a:graphic>
      </p:graphicFrame>
      <p:pic>
        <p:nvPicPr>
          <p:cNvPr id="61552" name="Picture 112">
            <a:extLst>
              <a:ext uri="{FF2B5EF4-FFF2-40B4-BE49-F238E27FC236}">
                <a16:creationId xmlns:a16="http://schemas.microsoft.com/office/drawing/2014/main" id="{D763AE90-1A4A-5848-9893-7A259B77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792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660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826394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Evolutionary tracks on HR Diagram, differences by mass</a:t>
            </a:r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D1DC9-2135-5044-B307-F8EB0C40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699" y="1255863"/>
            <a:ext cx="5152860" cy="53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54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 Evolution – solar type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9-10 billion years burning H on main sequence via p=p chain</a:t>
            </a:r>
          </a:p>
          <a:p>
            <a:r>
              <a:rPr lang="en-US" sz="3200" dirty="0"/>
              <a:t>Core H is exhausted, but H shell burning</a:t>
            </a:r>
          </a:p>
          <a:p>
            <a:r>
              <a:rPr lang="en-US" sz="3200" dirty="0"/>
              <a:t>Star adjusts structure, cooler and redder</a:t>
            </a:r>
          </a:p>
          <a:p>
            <a:r>
              <a:rPr lang="en-US" sz="3200" dirty="0"/>
              <a:t>Cooler temperatures,  increased opacity</a:t>
            </a:r>
          </a:p>
          <a:p>
            <a:r>
              <a:rPr lang="en-US" sz="3200" dirty="0"/>
              <a:t>Convection dominates over radiation</a:t>
            </a:r>
          </a:p>
          <a:p>
            <a:r>
              <a:rPr lang="en-US" sz="3200" dirty="0"/>
              <a:t>Star moves up red giant branch (RGB)</a:t>
            </a:r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D1DC9-2135-5044-B307-F8EB0C40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456" y="1875099"/>
            <a:ext cx="4426871" cy="458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22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>
            <a:extLst>
              <a:ext uri="{FF2B5EF4-FFF2-40B4-BE49-F238E27FC236}">
                <a16:creationId xmlns:a16="http://schemas.microsoft.com/office/drawing/2014/main" id="{B67B9947-1EC7-3F41-8F52-E62A04D0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600200"/>
            <a:ext cx="47656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4" name="Rectangle 2">
            <a:extLst>
              <a:ext uri="{FF2B5EF4-FFF2-40B4-BE49-F238E27FC236}">
                <a16:creationId xmlns:a16="http://schemas.microsoft.com/office/drawing/2014/main" id="{5C0D47A1-FE98-5E4E-B556-378BB2BA6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1524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Evolution off the Main Sequence: Expansion into a Red Giant</a:t>
            </a:r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id="{CC955B5D-4BFD-FD44-88A6-C5A31D2E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600201"/>
            <a:ext cx="3657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Hydrogen in the core completely converted into He:</a:t>
            </a:r>
          </a:p>
        </p:txBody>
      </p:sp>
      <p:sp>
        <p:nvSpPr>
          <p:cNvPr id="64516" name="Text Box 4">
            <a:extLst>
              <a:ext uri="{FF2B5EF4-FFF2-40B4-BE49-F238E27FC236}">
                <a16:creationId xmlns:a16="http://schemas.microsoft.com/office/drawing/2014/main" id="{4FACD812-7FE2-B048-B306-DDD49FD0E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505201"/>
            <a:ext cx="3124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 burning continues in a shell around the core.</a:t>
            </a: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3F2E85FC-06CA-3C4F-BC95-CBD8508D5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343401"/>
            <a:ext cx="35052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He core + H-burning shell produce more energy than needed for pressure support</a:t>
            </a:r>
          </a:p>
        </p:txBody>
      </p:sp>
      <p:sp>
        <p:nvSpPr>
          <p:cNvPr id="64518" name="Text Box 6">
            <a:extLst>
              <a:ext uri="{FF2B5EF4-FFF2-40B4-BE49-F238E27FC236}">
                <a16:creationId xmlns:a16="http://schemas.microsoft.com/office/drawing/2014/main" id="{CC9090C9-1350-1341-878C-A6FBEE015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576888"/>
            <a:ext cx="32766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Expansion and cooling of the outer layers of the star </a:t>
            </a: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8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333399"/>
                </a:solidFill>
                <a:cs typeface="Arial" panose="020B0604020202020204" pitchFamily="34" charset="0"/>
              </a:rPr>
              <a:t>red giant</a:t>
            </a:r>
          </a:p>
        </p:txBody>
      </p:sp>
      <p:sp>
        <p:nvSpPr>
          <p:cNvPr id="64519" name="Text Box 7">
            <a:extLst>
              <a:ext uri="{FF2B5EF4-FFF2-40B4-BE49-F238E27FC236}">
                <a16:creationId xmlns:a16="http://schemas.microsoft.com/office/drawing/2014/main" id="{B9CFB3D7-E201-AD40-A9AE-BF91A12FD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362200"/>
            <a:ext cx="30480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“</a:t>
            </a:r>
            <a:r>
              <a:rPr lang="en-US" altLang="en-US" sz="2000">
                <a:solidFill>
                  <a:srgbClr val="333399"/>
                </a:solidFill>
              </a:rPr>
              <a:t>Hydrogen burning” (i.e. fusion of H into He)</a:t>
            </a:r>
            <a:r>
              <a:rPr lang="en-US" altLang="en-US">
                <a:solidFill>
                  <a:srgbClr val="333399"/>
                </a:solidFill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ceases in the core.</a:t>
            </a:r>
          </a:p>
        </p:txBody>
      </p:sp>
    </p:spTree>
    <p:extLst>
      <p:ext uri="{BB962C8B-B14F-4D97-AF65-F5344CB8AC3E}">
        <p14:creationId xmlns:p14="http://schemas.microsoft.com/office/powerpoint/2010/main" val="9792107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341975"/>
            <a:ext cx="10515600" cy="1325563"/>
          </a:xfrm>
        </p:spPr>
        <p:txBody>
          <a:bodyPr/>
          <a:lstStyle/>
          <a:p>
            <a:r>
              <a:rPr lang="en-US" dirty="0"/>
              <a:t>The Interstellar Medium (ISM)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Space is a vacuum, right?  Yes, and no…</a:t>
            </a:r>
          </a:p>
          <a:p>
            <a:r>
              <a:rPr lang="en-US" dirty="0"/>
              <a:t>99% of ISM is gas, with only about 1% (by mass) being in dust particles.  “</a:t>
            </a:r>
            <a:r>
              <a:rPr lang="en-US" b="1" dirty="0"/>
              <a:t>DUST</a:t>
            </a:r>
            <a:r>
              <a:rPr lang="en-US" dirty="0"/>
              <a:t>?!”</a:t>
            </a:r>
          </a:p>
          <a:p>
            <a:r>
              <a:rPr lang="en-US" dirty="0"/>
              <a:t>Most of the gas is hydrogen, although metals also present</a:t>
            </a:r>
          </a:p>
          <a:p>
            <a:r>
              <a:rPr lang="en-US" dirty="0"/>
              <a:t>Much of the gas is </a:t>
            </a:r>
            <a:r>
              <a:rPr lang="en-US" dirty="0">
                <a:solidFill>
                  <a:srgbClr val="002060"/>
                </a:solidFill>
              </a:rPr>
              <a:t>hot and ionized</a:t>
            </a:r>
            <a:r>
              <a:rPr lang="en-US" dirty="0"/>
              <a:t>, with n ≲ 0.01 / cm</a:t>
            </a:r>
            <a:r>
              <a:rPr lang="en-US" baseline="30000" dirty="0"/>
              <a:t>3</a:t>
            </a:r>
            <a:r>
              <a:rPr lang="en-US" dirty="0"/>
              <a:t> and T ≳ 10</a:t>
            </a:r>
            <a:r>
              <a:rPr lang="en-US" baseline="30000" dirty="0"/>
              <a:t>5</a:t>
            </a:r>
            <a:r>
              <a:rPr lang="en-US" dirty="0"/>
              <a:t> K, </a:t>
            </a:r>
          </a:p>
          <a:p>
            <a:r>
              <a:rPr lang="en-US" dirty="0"/>
              <a:t>Also gas that is </a:t>
            </a:r>
            <a:r>
              <a:rPr lang="en-US" dirty="0">
                <a:solidFill>
                  <a:srgbClr val="00B050"/>
                </a:solidFill>
              </a:rPr>
              <a:t>warm and fractionally ionized</a:t>
            </a:r>
            <a:r>
              <a:rPr lang="en-US" dirty="0"/>
              <a:t>, with T a few 10</a:t>
            </a:r>
            <a:r>
              <a:rPr lang="en-US" baseline="30000" dirty="0"/>
              <a:t>3</a:t>
            </a:r>
            <a:r>
              <a:rPr lang="en-US" dirty="0"/>
              <a:t> K, n ~ 0.1 − 1 / cm</a:t>
            </a:r>
            <a:r>
              <a:rPr lang="en-US" baseline="30000" dirty="0"/>
              <a:t>3</a:t>
            </a:r>
            <a:r>
              <a:rPr lang="en-US" dirty="0"/>
              <a:t>. Only a small fraction</a:t>
            </a:r>
          </a:p>
          <a:p>
            <a:r>
              <a:rPr lang="en-US" dirty="0"/>
              <a:t>Some </a:t>
            </a:r>
            <a:r>
              <a:rPr lang="en-US" dirty="0">
                <a:solidFill>
                  <a:srgbClr val="FF0000"/>
                </a:solidFill>
              </a:rPr>
              <a:t>cooler molecular gas</a:t>
            </a:r>
            <a:r>
              <a:rPr lang="en-US" dirty="0"/>
              <a:t>, ranging from CN, CH, and OH to longer hydrocarbons. Most of the molecules are H</a:t>
            </a:r>
            <a:r>
              <a:rPr lang="en-US" baseline="-25000" dirty="0"/>
              <a:t>2</a:t>
            </a:r>
            <a:r>
              <a:rPr lang="en-US" dirty="0"/>
              <a:t>  Hard to detect.  Use CO as a tracer for H</a:t>
            </a:r>
            <a:r>
              <a:rPr lang="en-US" baseline="-25000" dirty="0"/>
              <a:t>2</a:t>
            </a:r>
            <a:r>
              <a:rPr lang="en-US" dirty="0"/>
              <a:t>.  Dense molecular clouds: Temp ~ 100K, n ~ 1-10</a:t>
            </a:r>
            <a:r>
              <a:rPr lang="en-US" baseline="30000" dirty="0"/>
              <a:t>6</a:t>
            </a:r>
            <a:r>
              <a:rPr lang="en-US" dirty="0"/>
              <a:t> /cm</a:t>
            </a:r>
            <a:r>
              <a:rPr lang="en-US" baseline="30000" dirty="0"/>
              <a:t>3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55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>
            <a:extLst>
              <a:ext uri="{FF2B5EF4-FFF2-40B4-BE49-F238E27FC236}">
                <a16:creationId xmlns:a16="http://schemas.microsoft.com/office/drawing/2014/main" id="{3D0694FC-9646-9B4A-8C50-4EECA3B93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76600"/>
            <a:ext cx="324643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38" name="Rectangle 2">
            <a:extLst>
              <a:ext uri="{FF2B5EF4-FFF2-40B4-BE49-F238E27FC236}">
                <a16:creationId xmlns:a16="http://schemas.microsoft.com/office/drawing/2014/main" id="{88CB8346-0265-6246-A294-C20C74A43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4614"/>
            <a:ext cx="8458200" cy="76358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Expansion onto the Giant Branch</a:t>
            </a: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E7893B47-0A3D-7B42-8993-687722F10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206501"/>
            <a:ext cx="32004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Expansion and surface cooling during the phase of an inactive He core and a H-burning shell</a:t>
            </a:r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18271533-FFF4-0942-AD3D-AFDCFEA11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248401"/>
            <a:ext cx="5257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Sun will expand beyond Earth’s orbit!</a:t>
            </a:r>
          </a:p>
        </p:txBody>
      </p:sp>
      <p:pic>
        <p:nvPicPr>
          <p:cNvPr id="65542" name="Picture 6">
            <a:extLst>
              <a:ext uri="{FF2B5EF4-FFF2-40B4-BE49-F238E27FC236}">
                <a16:creationId xmlns:a16="http://schemas.microsoft.com/office/drawing/2014/main" id="{0347AA81-5CFF-0741-88FF-5E4CE886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884238"/>
            <a:ext cx="4298950" cy="528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561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0F2D4-40F0-B644-AA59-B10A99AF5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649" y="1628623"/>
            <a:ext cx="5060821" cy="4668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 Evolution – solar type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7523545" cy="5243331"/>
          </a:xfrm>
        </p:spPr>
        <p:txBody>
          <a:bodyPr>
            <a:normAutofit/>
          </a:bodyPr>
          <a:lstStyle/>
          <a:p>
            <a:r>
              <a:rPr lang="en-US" sz="3200" dirty="0"/>
              <a:t>Issue of the Earth-sized exhausted He core</a:t>
            </a:r>
          </a:p>
          <a:p>
            <a:r>
              <a:rPr lang="en-US" sz="3200" dirty="0"/>
              <a:t>Equation of State changes</a:t>
            </a:r>
          </a:p>
          <a:p>
            <a:r>
              <a:rPr lang="en-US" sz="3200" dirty="0"/>
              <a:t>Ideal gas becomes degenerate</a:t>
            </a:r>
          </a:p>
          <a:p>
            <a:r>
              <a:rPr lang="en-US" sz="3200" dirty="0"/>
              <a:t>Pressure from Pauli Exclusion Principle</a:t>
            </a:r>
          </a:p>
          <a:p>
            <a:r>
              <a:rPr lang="en-US" sz="3200" dirty="0"/>
              <a:t>Quantum effect</a:t>
            </a:r>
          </a:p>
          <a:p>
            <a:r>
              <a:rPr lang="en-US" sz="3200" dirty="0"/>
              <a:t>Pressure and temperature decouple</a:t>
            </a:r>
          </a:p>
          <a:p>
            <a:r>
              <a:rPr lang="en-US" sz="3200" dirty="0"/>
              <a:t>Whole core to tens of millions K</a:t>
            </a:r>
          </a:p>
          <a:p>
            <a:r>
              <a:rPr lang="en-US" sz="3200" dirty="0"/>
              <a:t>About a billion years to get to a hundred million K for the He Flash</a:t>
            </a:r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9863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>
            <a:extLst>
              <a:ext uri="{FF2B5EF4-FFF2-40B4-BE49-F238E27FC236}">
                <a16:creationId xmlns:a16="http://schemas.microsoft.com/office/drawing/2014/main" id="{C418980E-6550-8440-A2DA-955721B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1689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2" name="Rectangle 2">
            <a:extLst>
              <a:ext uri="{FF2B5EF4-FFF2-40B4-BE49-F238E27FC236}">
                <a16:creationId xmlns:a16="http://schemas.microsoft.com/office/drawing/2014/main" id="{8921057B-B8A9-3849-97F9-9AAF789A2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Degenerate Matter</a:t>
            </a:r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999E6F39-0C5A-FB47-BFA0-71C5271D4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219201"/>
            <a:ext cx="3505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Matter in the He core has no energy source left.</a:t>
            </a: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F1555680-7B5E-AF49-B0CE-F0C17F6A2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057400"/>
            <a:ext cx="35814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Not enough thermal pressure to resist and balance gravity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F3E98AC6-C20A-2946-975F-91973B26A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200401"/>
            <a:ext cx="3581400" cy="14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Matter assumes a new state, called</a:t>
            </a:r>
          </a:p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</a:rPr>
              <a:t>degenerate matter</a:t>
            </a:r>
            <a:r>
              <a:rPr lang="en-US" altLang="en-US" sz="200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66566" name="Text Box 6">
            <a:extLst>
              <a:ext uri="{FF2B5EF4-FFF2-40B4-BE49-F238E27FC236}">
                <a16:creationId xmlns:a16="http://schemas.microsoft.com/office/drawing/2014/main" id="{03F50C15-FE77-9349-AAE0-0E799D386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08525"/>
            <a:ext cx="33528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Pressure in degenerate core is due to the fact that electrons can not be packed arbitrarily close together and have small energies.</a:t>
            </a:r>
          </a:p>
        </p:txBody>
      </p:sp>
      <p:sp>
        <p:nvSpPr>
          <p:cNvPr id="66567" name="AutoShape 7">
            <a:extLst>
              <a:ext uri="{FF2B5EF4-FFF2-40B4-BE49-F238E27FC236}">
                <a16:creationId xmlns:a16="http://schemas.microsoft.com/office/drawing/2014/main" id="{1076B9D2-4E7A-C044-869B-8779A4019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519"/>
              <a:gd name="adj2" fmla="val 70000"/>
              <a:gd name="adj3" fmla="val 16667"/>
            </a:avLst>
          </a:prstGeom>
          <a:solidFill>
            <a:srgbClr val="BBE0E3">
              <a:alpha val="25000"/>
            </a:srgbClr>
          </a:solidFill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333399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66568" name="Line 8">
            <a:extLst>
              <a:ext uri="{FF2B5EF4-FFF2-40B4-BE49-F238E27FC236}">
                <a16:creationId xmlns:a16="http://schemas.microsoft.com/office/drawing/2014/main" id="{D9A1A794-758B-4A46-83B7-B904AD46C3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1674814"/>
            <a:ext cx="1588" cy="40417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D31DFFB0-DC8F-9242-A5EF-D219A66C7FB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71032" y="3763169"/>
            <a:ext cx="2133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Electron energy</a:t>
            </a:r>
          </a:p>
        </p:txBody>
      </p:sp>
    </p:spTree>
    <p:extLst>
      <p:ext uri="{BB962C8B-B14F-4D97-AF65-F5344CB8AC3E}">
        <p14:creationId xmlns:p14="http://schemas.microsoft.com/office/powerpoint/2010/main" val="103348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70944-9288-C54B-BFF8-7E6BFD23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615" y="919467"/>
            <a:ext cx="5150734" cy="533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 Evolution – solar type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7222603" cy="580469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He flash – core He burning initiated</a:t>
            </a:r>
          </a:p>
          <a:p>
            <a:r>
              <a:rPr lang="en-US" sz="3200" dirty="0"/>
              <a:t>Triple alpha process 3xHe -&gt; C</a:t>
            </a:r>
          </a:p>
          <a:p>
            <a:r>
              <a:rPr lang="en-US" sz="3200" dirty="0"/>
              <a:t>Higher temperature core</a:t>
            </a:r>
          </a:p>
          <a:p>
            <a:r>
              <a:rPr lang="en-US" sz="3200" dirty="0"/>
              <a:t>Degeneracy relaxed</a:t>
            </a:r>
          </a:p>
          <a:p>
            <a:r>
              <a:rPr lang="en-US" sz="3200" dirty="0"/>
              <a:t>Structure adjusts, star moves to HB</a:t>
            </a:r>
          </a:p>
          <a:p>
            <a:r>
              <a:rPr lang="en-US" sz="3200" dirty="0"/>
              <a:t>Horizontal Branch, He burning core</a:t>
            </a:r>
          </a:p>
          <a:p>
            <a:r>
              <a:rPr lang="en-US" sz="3200" dirty="0"/>
              <a:t>+H burning shell</a:t>
            </a:r>
          </a:p>
          <a:p>
            <a:r>
              <a:rPr lang="en-US" sz="3200" dirty="0"/>
              <a:t>~Hundred million years there, then exhaust the He and move onto AGB</a:t>
            </a:r>
          </a:p>
          <a:p>
            <a:r>
              <a:rPr lang="en-US" sz="3200" dirty="0"/>
              <a:t>Instabilities -&gt; thermal pulses blow off atmosphere, </a:t>
            </a:r>
            <a:r>
              <a:rPr lang="en-US" sz="3200" dirty="0" err="1"/>
              <a:t>PNe</a:t>
            </a:r>
            <a:r>
              <a:rPr lang="en-US" sz="3200" dirty="0"/>
              <a:t>, reveal white dwarf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6974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1308B65E-8A6E-FB48-AAB4-07C8ADBA2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921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Sunlike Stars</a:t>
            </a: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DE80CFC2-8F43-6C41-A852-D099AACB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1"/>
            <a:ext cx="6629400" cy="39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A3429D9E-8DB2-2544-8F36-8E0589555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425701"/>
            <a:ext cx="22098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Sunlike stars (~ 0.4 – 4 solar masses) develop a helium core.</a:t>
            </a:r>
          </a:p>
        </p:txBody>
      </p:sp>
      <p:sp>
        <p:nvSpPr>
          <p:cNvPr id="72708" name="Line 4">
            <a:extLst>
              <a:ext uri="{FF2B5EF4-FFF2-40B4-BE49-F238E27FC236}">
                <a16:creationId xmlns:a16="http://schemas.microsoft.com/office/drawing/2014/main" id="{5236326F-E215-AC4C-AB3B-AA18F636FB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6814" y="3048000"/>
            <a:ext cx="2212975" cy="6096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E6FB76A5-D222-0345-814E-11CA97C8F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029201"/>
            <a:ext cx="7620000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Expansion to red giant during H burning shell phase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99FC47B0-1437-5F40-AAC3-FA12E8240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805488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Ignition of He burning in the He core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E1123790-B21F-034C-9C4E-E57D4337C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248400"/>
            <a:ext cx="7086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Formation of a degenerate C,O core</a:t>
            </a:r>
          </a:p>
        </p:txBody>
      </p:sp>
      <p:sp>
        <p:nvSpPr>
          <p:cNvPr id="72712" name="Line 8">
            <a:extLst>
              <a:ext uri="{FF2B5EF4-FFF2-40B4-BE49-F238E27FC236}">
                <a16:creationId xmlns:a16="http://schemas.microsoft.com/office/drawing/2014/main" id="{04FD5E97-5996-5B49-9B54-BA8BFD5E4E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8814" y="2741614"/>
            <a:ext cx="4422775" cy="2060575"/>
          </a:xfrm>
          <a:prstGeom prst="line">
            <a:avLst/>
          </a:prstGeom>
          <a:noFill/>
          <a:ln w="572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5DFDCC6E-503B-A24D-A1EF-38B21C5DA8D9}"/>
              </a:ext>
            </a:extLst>
          </p:cNvPr>
          <p:cNvSpPr txBox="1">
            <a:spLocks noChangeArrowheads="1"/>
          </p:cNvSpPr>
          <p:nvPr/>
        </p:nvSpPr>
        <p:spPr bwMode="auto">
          <a:xfrm rot="1620000">
            <a:off x="3886200" y="3351214"/>
            <a:ext cx="1295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333399"/>
                </a:solidFill>
              </a:rPr>
              <a:t>Mass</a:t>
            </a:r>
          </a:p>
        </p:txBody>
      </p:sp>
      <p:sp>
        <p:nvSpPr>
          <p:cNvPr id="72714" name="Rectangle 10">
            <a:extLst>
              <a:ext uri="{FF2B5EF4-FFF2-40B4-BE49-F238E27FC236}">
                <a16:creationId xmlns:a16="http://schemas.microsoft.com/office/drawing/2014/main" id="{9543A8D8-FE2F-4F4E-AD0C-905C1CCA1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362200"/>
            <a:ext cx="3124200" cy="2667000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92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0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0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5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8DE4B018-CE27-C240-BECC-002BF1AA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90601"/>
            <a:ext cx="4646613" cy="55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42A6888F-29CC-B94A-B6F6-252116FB8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76201"/>
            <a:ext cx="7086600" cy="10207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Red Giant Evolution</a:t>
            </a:r>
          </a:p>
        </p:txBody>
      </p:sp>
      <p:sp>
        <p:nvSpPr>
          <p:cNvPr id="67587" name="Text Box 3">
            <a:extLst>
              <a:ext uri="{FF2B5EF4-FFF2-40B4-BE49-F238E27FC236}">
                <a16:creationId xmlns:a16="http://schemas.microsoft.com/office/drawing/2014/main" id="{3AE6B665-2DB8-3745-A2E0-C988E2A43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057401"/>
            <a:ext cx="32766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He core gets denser and hotter until the next stage of nuclear burning can begin in the core: </a:t>
            </a:r>
          </a:p>
        </p:txBody>
      </p:sp>
      <p:sp>
        <p:nvSpPr>
          <p:cNvPr id="67588" name="Text Box 4">
            <a:extLst>
              <a:ext uri="{FF2B5EF4-FFF2-40B4-BE49-F238E27FC236}">
                <a16:creationId xmlns:a16="http://schemas.microsoft.com/office/drawing/2014/main" id="{4100EAF6-83F6-A64A-9192-2641E4C4C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05201"/>
            <a:ext cx="3200400" cy="87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He fusion through the</a:t>
            </a:r>
          </a:p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“</a:t>
            </a:r>
            <a:r>
              <a:rPr lang="en-US" altLang="en-US" sz="2000" b="1">
                <a:solidFill>
                  <a:srgbClr val="333399"/>
                </a:solidFill>
                <a:cs typeface="Arial" panose="020B0604020202020204" pitchFamily="34" charset="0"/>
              </a:rPr>
              <a:t>triple-alpha process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”:</a:t>
            </a: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D12B46D7-0EE2-F447-BFF0-D2A3AA864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495801"/>
            <a:ext cx="2743200" cy="112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baseline="30000">
                <a:solidFill>
                  <a:srgbClr val="333399"/>
                </a:solidFill>
              </a:rPr>
              <a:t>4</a:t>
            </a:r>
            <a:r>
              <a:rPr lang="en-US" altLang="en-US" sz="2000">
                <a:solidFill>
                  <a:srgbClr val="333399"/>
                </a:solidFill>
              </a:rPr>
              <a:t>He + </a:t>
            </a:r>
            <a:r>
              <a:rPr lang="en-US" altLang="en-US" sz="2000" baseline="30000">
                <a:solidFill>
                  <a:srgbClr val="333399"/>
                </a:solidFill>
              </a:rPr>
              <a:t>4</a:t>
            </a:r>
            <a:r>
              <a:rPr lang="en-US" altLang="en-US" sz="2000">
                <a:solidFill>
                  <a:srgbClr val="333399"/>
                </a:solidFill>
              </a:rPr>
              <a:t>He </a:t>
            </a: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aseline="30000">
                <a:solidFill>
                  <a:srgbClr val="333399"/>
                </a:solidFill>
                <a:cs typeface="Arial" panose="020B0604020202020204" pitchFamily="34" charset="0"/>
              </a:rPr>
              <a:t>8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Be + </a:t>
            </a:r>
            <a:r>
              <a:rPr lang="en-US" altLang="en-US" sz="20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</a:t>
            </a:r>
          </a:p>
          <a:p>
            <a:pPr>
              <a:spcBef>
                <a:spcPts val="1250"/>
              </a:spcBef>
            </a:pPr>
            <a:r>
              <a:rPr lang="en-US" altLang="en-US" sz="2000" baseline="30000">
                <a:solidFill>
                  <a:srgbClr val="333399"/>
                </a:solidFill>
                <a:cs typeface="Arial" panose="020B0604020202020204" pitchFamily="34" charset="0"/>
              </a:rPr>
              <a:t>8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Be + </a:t>
            </a:r>
            <a:r>
              <a:rPr lang="en-US" altLang="en-US" sz="2000" baseline="30000">
                <a:solidFill>
                  <a:srgbClr val="333399"/>
                </a:solidFill>
                <a:cs typeface="Arial" panose="020B0604020202020204" pitchFamily="34" charset="0"/>
              </a:rPr>
              <a:t>4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He </a:t>
            </a: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aseline="30000">
                <a:solidFill>
                  <a:srgbClr val="333399"/>
                </a:solidFill>
                <a:cs typeface="Arial" panose="020B0604020202020204" pitchFamily="34" charset="0"/>
              </a:rPr>
              <a:t>12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C + </a:t>
            </a:r>
            <a:r>
              <a:rPr lang="en-US" altLang="en-US" sz="20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</a:t>
            </a: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A53192E7-55FC-A042-8C44-0D4DC5CF6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990600"/>
            <a:ext cx="1905000" cy="6096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1" name="Rectangle 7">
            <a:extLst>
              <a:ext uri="{FF2B5EF4-FFF2-40B4-BE49-F238E27FC236}">
                <a16:creationId xmlns:a16="http://schemas.microsoft.com/office/drawing/2014/main" id="{997D965E-7F74-5D45-9745-09BB3CB19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600200"/>
            <a:ext cx="1143000" cy="3810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Rectangle 8">
            <a:extLst>
              <a:ext uri="{FF2B5EF4-FFF2-40B4-BE49-F238E27FC236}">
                <a16:creationId xmlns:a16="http://schemas.microsoft.com/office/drawing/2014/main" id="{141DB282-C7A0-974E-828B-0AB7FF11D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05000"/>
            <a:ext cx="533400" cy="10668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3" name="Rectangle 9">
            <a:extLst>
              <a:ext uri="{FF2B5EF4-FFF2-40B4-BE49-F238E27FC236}">
                <a16:creationId xmlns:a16="http://schemas.microsoft.com/office/drawing/2014/main" id="{F8B438F3-26D2-144E-95E7-483C32C2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895600"/>
            <a:ext cx="381000" cy="4572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4" name="Rectangle 10">
            <a:extLst>
              <a:ext uri="{FF2B5EF4-FFF2-40B4-BE49-F238E27FC236}">
                <a16:creationId xmlns:a16="http://schemas.microsoft.com/office/drawing/2014/main" id="{EE0E0242-85F1-9E42-8658-F15B5C81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495800"/>
            <a:ext cx="304800" cy="3048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5" name="Rectangle 11">
            <a:extLst>
              <a:ext uri="{FF2B5EF4-FFF2-40B4-BE49-F238E27FC236}">
                <a16:creationId xmlns:a16="http://schemas.microsoft.com/office/drawing/2014/main" id="{2A84FF03-5297-A846-B344-25A2A6610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800600"/>
            <a:ext cx="457200" cy="14478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6" name="Rectangle 12">
            <a:extLst>
              <a:ext uri="{FF2B5EF4-FFF2-40B4-BE49-F238E27FC236}">
                <a16:creationId xmlns:a16="http://schemas.microsoft.com/office/drawing/2014/main" id="{1B5E4D9E-9A05-5547-8A39-20533677D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172200"/>
            <a:ext cx="1295400" cy="3810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7" name="Text Box 13">
            <a:extLst>
              <a:ext uri="{FF2B5EF4-FFF2-40B4-BE49-F238E27FC236}">
                <a16:creationId xmlns:a16="http://schemas.microsoft.com/office/drawing/2014/main" id="{35E4F569-B5D8-3E4F-B32C-C1B5D26A2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143001"/>
            <a:ext cx="3276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H-burning shell keeps dumping He onto the core.</a:t>
            </a:r>
          </a:p>
        </p:txBody>
      </p:sp>
      <p:sp>
        <p:nvSpPr>
          <p:cNvPr id="67598" name="Text Box 14">
            <a:extLst>
              <a:ext uri="{FF2B5EF4-FFF2-40B4-BE49-F238E27FC236}">
                <a16:creationId xmlns:a16="http://schemas.microsoft.com/office/drawing/2014/main" id="{859F2178-7293-2747-A2CA-4366BDC42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562600"/>
            <a:ext cx="3200400" cy="118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The onset of this process is termed the </a:t>
            </a:r>
          </a:p>
          <a:p>
            <a:pPr algn="ctr">
              <a:spcBef>
                <a:spcPts val="1250"/>
              </a:spcBef>
            </a:pPr>
            <a:r>
              <a:rPr lang="en-US" altLang="en-US" sz="2000" b="1">
                <a:solidFill>
                  <a:srgbClr val="333399"/>
                </a:solidFill>
                <a:cs typeface="Arial" panose="020B0604020202020204" pitchFamily="34" charset="0"/>
              </a:rPr>
              <a:t>helium flash</a:t>
            </a:r>
          </a:p>
        </p:txBody>
      </p:sp>
      <p:sp>
        <p:nvSpPr>
          <p:cNvPr id="67599" name="Line 15">
            <a:extLst>
              <a:ext uri="{FF2B5EF4-FFF2-40B4-BE49-F238E27FC236}">
                <a16:creationId xmlns:a16="http://schemas.microsoft.com/office/drawing/2014/main" id="{94C3E1D7-08D0-CF44-9510-4951C698BC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7214" y="1981200"/>
            <a:ext cx="1450975" cy="3200400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0" name="Line 16">
            <a:extLst>
              <a:ext uri="{FF2B5EF4-FFF2-40B4-BE49-F238E27FC236}">
                <a16:creationId xmlns:a16="http://schemas.microsoft.com/office/drawing/2014/main" id="{EE476941-2BBB-5049-8F37-B23CDA9C39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89614" y="3886200"/>
            <a:ext cx="1755775" cy="1588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1" name="Line 17">
            <a:extLst>
              <a:ext uri="{FF2B5EF4-FFF2-40B4-BE49-F238E27FC236}">
                <a16:creationId xmlns:a16="http://schemas.microsoft.com/office/drawing/2014/main" id="{73860DDC-B745-6F46-B8A9-58487A2346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8014" y="4189414"/>
            <a:ext cx="2898775" cy="18319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91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0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0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3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6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70944-9288-C54B-BFF8-7E6BFD23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615" y="919467"/>
            <a:ext cx="5150734" cy="533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 Evolution – low mass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7222603" cy="5804694"/>
          </a:xfrm>
        </p:spPr>
        <p:txBody>
          <a:bodyPr>
            <a:normAutofit/>
          </a:bodyPr>
          <a:lstStyle/>
          <a:p>
            <a:r>
              <a:rPr lang="en-US" sz="3200" dirty="0"/>
              <a:t>Very low mass stars deeply convective</a:t>
            </a:r>
          </a:p>
          <a:p>
            <a:r>
              <a:rPr lang="en-US" sz="3200" dirty="0"/>
              <a:t>This brings H fuel into core</a:t>
            </a:r>
          </a:p>
          <a:p>
            <a:r>
              <a:rPr lang="en-US" sz="3200" dirty="0"/>
              <a:t>Main Sequence lifetimes much longer than the current age of universe</a:t>
            </a:r>
          </a:p>
          <a:p>
            <a:r>
              <a:rPr lang="en-US" sz="3200" dirty="0"/>
              <a:t>Will likely never burn He</a:t>
            </a:r>
          </a:p>
          <a:p>
            <a:r>
              <a:rPr lang="en-US" sz="3200" dirty="0"/>
              <a:t>Will likely leave He White Dwarfs</a:t>
            </a:r>
          </a:p>
          <a:p>
            <a:r>
              <a:rPr lang="en-US" sz="3200" dirty="0"/>
              <a:t>Less than 0.08 solar masses, brown dwarfs (types L, T, Y), very little fusion, akin to large planets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3619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>
            <a:extLst>
              <a:ext uri="{FF2B5EF4-FFF2-40B4-BE49-F238E27FC236}">
                <a16:creationId xmlns:a16="http://schemas.microsoft.com/office/drawing/2014/main" id="{E60B8BAA-CA1D-634C-B0A4-CDAAF24D9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27126"/>
            <a:ext cx="65532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2" name="Rectangle 2">
            <a:extLst>
              <a:ext uri="{FF2B5EF4-FFF2-40B4-BE49-F238E27FC236}">
                <a16:creationId xmlns:a16="http://schemas.microsoft.com/office/drawing/2014/main" id="{A16892C3-6527-9546-A4B4-A50048CE7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921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Red Dwarfs</a:t>
            </a: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D6DC2A90-0C63-5548-95AC-C0875AE1E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5801"/>
            <a:ext cx="121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Recall:</a:t>
            </a: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1929DDC8-4528-4749-8CFD-E732DC583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425701"/>
            <a:ext cx="22098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Stars with less than ~ 0.4 solar masses are completely convective.</a:t>
            </a:r>
          </a:p>
        </p:txBody>
      </p:sp>
      <p:sp>
        <p:nvSpPr>
          <p:cNvPr id="71685" name="Line 5">
            <a:extLst>
              <a:ext uri="{FF2B5EF4-FFF2-40B4-BE49-F238E27FC236}">
                <a16:creationId xmlns:a16="http://schemas.microsoft.com/office/drawing/2014/main" id="{37D5499E-A8A2-E54B-B4D1-EF2B620608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2214" y="3048000"/>
            <a:ext cx="917575" cy="12954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8AE3AEB5-55D0-D041-B778-D20C80ADE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105401"/>
            <a:ext cx="7086600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Hydrogen and helium remain well mixed throughout the entire star.</a:t>
            </a:r>
          </a:p>
        </p:txBody>
      </p:sp>
      <p:sp>
        <p:nvSpPr>
          <p:cNvPr id="71687" name="Text Box 7">
            <a:extLst>
              <a:ext uri="{FF2B5EF4-FFF2-40B4-BE49-F238E27FC236}">
                <a16:creationId xmlns:a16="http://schemas.microsoft.com/office/drawing/2014/main" id="{9FDDE616-5ABD-4442-8DE2-A08EBCCDD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867400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No phase of shell “burning” with expansion to giant.</a:t>
            </a:r>
          </a:p>
        </p:txBody>
      </p:sp>
      <p:sp>
        <p:nvSpPr>
          <p:cNvPr id="71688" name="Text Box 8">
            <a:extLst>
              <a:ext uri="{FF2B5EF4-FFF2-40B4-BE49-F238E27FC236}">
                <a16:creationId xmlns:a16="http://schemas.microsoft.com/office/drawing/2014/main" id="{7C7C67CF-14CF-8344-808A-345395786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324601"/>
            <a:ext cx="7086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Star not hot enough to ignite He burning.</a:t>
            </a:r>
          </a:p>
        </p:txBody>
      </p:sp>
      <p:sp>
        <p:nvSpPr>
          <p:cNvPr id="71689" name="Line 9">
            <a:extLst>
              <a:ext uri="{FF2B5EF4-FFF2-40B4-BE49-F238E27FC236}">
                <a16:creationId xmlns:a16="http://schemas.microsoft.com/office/drawing/2014/main" id="{D76474A9-943F-C346-8E70-42A8F2BC4B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8814" y="2741614"/>
            <a:ext cx="4422775" cy="2060575"/>
          </a:xfrm>
          <a:prstGeom prst="line">
            <a:avLst/>
          </a:prstGeom>
          <a:noFill/>
          <a:ln w="572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0" name="Text Box 10">
            <a:extLst>
              <a:ext uri="{FF2B5EF4-FFF2-40B4-BE49-F238E27FC236}">
                <a16:creationId xmlns:a16="http://schemas.microsoft.com/office/drawing/2014/main" id="{20ED62AF-127E-EA4C-BC3B-320E6B2F0690}"/>
              </a:ext>
            </a:extLst>
          </p:cNvPr>
          <p:cNvSpPr txBox="1">
            <a:spLocks noChangeArrowheads="1"/>
          </p:cNvSpPr>
          <p:nvPr/>
        </p:nvSpPr>
        <p:spPr bwMode="auto">
          <a:xfrm rot="1620000">
            <a:off x="3886200" y="3351214"/>
            <a:ext cx="1295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333399"/>
                </a:solidFill>
              </a:rPr>
              <a:t>Mass</a:t>
            </a:r>
          </a:p>
        </p:txBody>
      </p:sp>
      <p:sp>
        <p:nvSpPr>
          <p:cNvPr id="71691" name="Rectangle 11">
            <a:extLst>
              <a:ext uri="{FF2B5EF4-FFF2-40B4-BE49-F238E27FC236}">
                <a16:creationId xmlns:a16="http://schemas.microsoft.com/office/drawing/2014/main" id="{47466EC5-5586-CE47-91E5-8B4FB8DCA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191000"/>
            <a:ext cx="1371600" cy="838200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3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8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1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4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9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4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70944-9288-C54B-BFF8-7E6BFD23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787" y="861594"/>
            <a:ext cx="5150734" cy="533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39" y="-69700"/>
            <a:ext cx="11215869" cy="1325563"/>
          </a:xfrm>
        </p:spPr>
        <p:txBody>
          <a:bodyPr/>
          <a:lstStyle/>
          <a:p>
            <a:r>
              <a:rPr lang="en-US" dirty="0"/>
              <a:t>Post Main Sequence Evolution – High mass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7222603" cy="580469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O and B stars &gt; 9 </a:t>
            </a:r>
            <a:r>
              <a:rPr lang="en-US" sz="3200" dirty="0" err="1"/>
              <a:t>Msun</a:t>
            </a:r>
            <a:r>
              <a:rPr lang="en-US" sz="3200" dirty="0"/>
              <a:t> will not leave white dwarf cores</a:t>
            </a:r>
          </a:p>
          <a:p>
            <a:r>
              <a:rPr lang="en-US" sz="3200" dirty="0"/>
              <a:t>Form first and quickly (~</a:t>
            </a:r>
            <a:r>
              <a:rPr lang="en-US" sz="3200" dirty="0" err="1"/>
              <a:t>Myrs</a:t>
            </a:r>
            <a:r>
              <a:rPr lang="en-US" sz="3200" dirty="0"/>
              <a:t>)</a:t>
            </a:r>
          </a:p>
          <a:p>
            <a:r>
              <a:rPr lang="en-US" sz="3200" dirty="0"/>
              <a:t>Radiation pressure high, strong winds</a:t>
            </a:r>
          </a:p>
          <a:p>
            <a:r>
              <a:rPr lang="en-US" sz="3200" dirty="0"/>
              <a:t>Main Sequence lifetimes short</a:t>
            </a:r>
          </a:p>
          <a:p>
            <a:r>
              <a:rPr lang="en-US" sz="3200" dirty="0"/>
              <a:t>Post-Main Sequence shorter</a:t>
            </a:r>
          </a:p>
          <a:p>
            <a:r>
              <a:rPr lang="en-US" sz="3200" dirty="0"/>
              <a:t>Core collapse supernovas, r-process elements (rapid neutron capture)</a:t>
            </a:r>
          </a:p>
          <a:p>
            <a:r>
              <a:rPr lang="en-US" sz="3200" dirty="0"/>
              <a:t>Type II (H) and maybe Type I b/c</a:t>
            </a:r>
          </a:p>
          <a:p>
            <a:r>
              <a:rPr lang="en-US" sz="3200" dirty="0"/>
              <a:t>Core becomes Neutrons, massive flux (10</a:t>
            </a:r>
            <a:r>
              <a:rPr lang="en-US" sz="3200" baseline="30000" dirty="0"/>
              <a:t>57</a:t>
            </a:r>
            <a:r>
              <a:rPr lang="en-US" sz="3200" dirty="0"/>
              <a:t> neutrinos) blows out slower </a:t>
            </a:r>
            <a:r>
              <a:rPr lang="en-US" sz="3200" dirty="0" err="1"/>
              <a:t>infall</a:t>
            </a:r>
            <a:endParaRPr lang="en-US" sz="3200" dirty="0"/>
          </a:p>
          <a:p>
            <a:r>
              <a:rPr lang="en-US" sz="3200" dirty="0"/>
              <a:t>Black holes likely as well as Neutron Stars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4015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39" y="-69700"/>
            <a:ext cx="11215869" cy="1325563"/>
          </a:xfrm>
        </p:spPr>
        <p:txBody>
          <a:bodyPr/>
          <a:lstStyle/>
          <a:p>
            <a:r>
              <a:rPr lang="en-US" dirty="0"/>
              <a:t>Late Stage Structure of High Mass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194" y="6227180"/>
            <a:ext cx="6429735" cy="989635"/>
          </a:xfrm>
        </p:spPr>
        <p:txBody>
          <a:bodyPr>
            <a:normAutofit/>
          </a:bodyPr>
          <a:lstStyle/>
          <a:p>
            <a:r>
              <a:rPr lang="en-US" sz="3200" dirty="0"/>
              <a:t>GSFC/NASA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26626" name="Picture 2" descr="Image result for massive star structure evolution onion">
            <a:extLst>
              <a:ext uri="{FF2B5EF4-FFF2-40B4-BE49-F238E27FC236}">
                <a16:creationId xmlns:a16="http://schemas.microsoft.com/office/drawing/2014/main" id="{2D87E86F-9A35-A84A-B24C-F847634D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34" y="960940"/>
            <a:ext cx="7577077" cy="499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0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341975"/>
            <a:ext cx="10515600" cy="1325563"/>
          </a:xfrm>
        </p:spPr>
        <p:txBody>
          <a:bodyPr/>
          <a:lstStyle/>
          <a:p>
            <a:r>
              <a:rPr lang="en-US" dirty="0"/>
              <a:t>Interstellar Absorption Lines</a:t>
            </a:r>
          </a:p>
        </p:txBody>
      </p:sp>
      <p:pic>
        <p:nvPicPr>
          <p:cNvPr id="1026" name="Picture 2" descr="Image result for interstellar absorption lines">
            <a:extLst>
              <a:ext uri="{FF2B5EF4-FFF2-40B4-BE49-F238E27FC236}">
                <a16:creationId xmlns:a16="http://schemas.microsoft.com/office/drawing/2014/main" id="{BEBBBCD0-A14C-EE47-B0BE-A4FF7D78D4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" y="1817224"/>
            <a:ext cx="10348426" cy="42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315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39" y="-69700"/>
            <a:ext cx="11215869" cy="1325563"/>
          </a:xfrm>
        </p:spPr>
        <p:txBody>
          <a:bodyPr/>
          <a:lstStyle/>
          <a:p>
            <a:r>
              <a:rPr lang="en-US" dirty="0"/>
              <a:t>Late Stage Structure of High Mass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194" y="6227180"/>
            <a:ext cx="6429735" cy="989635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11A0E8-0B5B-F94D-904D-AAAD29BC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73" y="1163055"/>
            <a:ext cx="8686800" cy="506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43158B-82A0-404E-B63D-7FEAD2F5FDEE}"/>
              </a:ext>
            </a:extLst>
          </p:cNvPr>
          <p:cNvSpPr txBox="1">
            <a:spLocks/>
          </p:cNvSpPr>
          <p:nvPr/>
        </p:nvSpPr>
        <p:spPr>
          <a:xfrm>
            <a:off x="3474334" y="5974466"/>
            <a:ext cx="6429735" cy="989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Horizons, by Michael Seeds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9021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39" y="-69700"/>
            <a:ext cx="11215869" cy="1325563"/>
          </a:xfrm>
        </p:spPr>
        <p:txBody>
          <a:bodyPr/>
          <a:lstStyle/>
          <a:p>
            <a:r>
              <a:rPr lang="en-US" dirty="0"/>
              <a:t>Type II Supernova in M51 in 2011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0304" y="6099859"/>
            <a:ext cx="6429735" cy="989635"/>
          </a:xfrm>
        </p:spPr>
        <p:txBody>
          <a:bodyPr>
            <a:normAutofit/>
          </a:bodyPr>
          <a:lstStyle/>
          <a:p>
            <a:r>
              <a:rPr lang="en-US" sz="3200" b="1" dirty="0"/>
              <a:t>M51 Supernova | John </a:t>
            </a:r>
            <a:r>
              <a:rPr lang="en-US" sz="3200" b="1" dirty="0" err="1"/>
              <a:t>Buonomo</a:t>
            </a:r>
            <a:endParaRPr lang="en-US" sz="3200" b="1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27650" name="Picture 2" descr="https://s22380.pcdn.co/wp-content/uploads/SNTM51-SN062011.jpg">
            <a:extLst>
              <a:ext uri="{FF2B5EF4-FFF2-40B4-BE49-F238E27FC236}">
                <a16:creationId xmlns:a16="http://schemas.microsoft.com/office/drawing/2014/main" id="{EC9EC127-8BEC-6A4C-A96E-1A779F2B0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25"/>
            <a:ext cx="12192000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324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42F4-FE78-2A47-8442-59B58679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797"/>
            <a:ext cx="10515600" cy="1325563"/>
          </a:xfrm>
        </p:spPr>
        <p:txBody>
          <a:bodyPr/>
          <a:lstStyle/>
          <a:p>
            <a:r>
              <a:rPr lang="en-US" dirty="0">
                <a:hlinkClick r:id="rId2"/>
              </a:rPr>
              <a:t>Instability Strip </a:t>
            </a:r>
            <a:r>
              <a:rPr lang="en-US" dirty="0"/>
              <a:t>and Variable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9E3E2-80E0-7544-854D-11D38EAE0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2372" cy="4351338"/>
          </a:xfrm>
        </p:spPr>
        <p:txBody>
          <a:bodyPr/>
          <a:lstStyle/>
          <a:p>
            <a:r>
              <a:rPr lang="en-US" dirty="0"/>
              <a:t>Stars in this region of the HR Diagram literally pulsate and change their size with a regular period.</a:t>
            </a:r>
          </a:p>
          <a:p>
            <a:r>
              <a:rPr lang="en-US" dirty="0"/>
              <a:t>This has to do with a layer of Helium changing ionization (between singly and doubly ionized.  See Wiki link.)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02FC0-9996-9F4B-A552-6BF70F06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323" y="1079096"/>
            <a:ext cx="5650750" cy="564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0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>
            <a:extLst>
              <a:ext uri="{FF2B5EF4-FFF2-40B4-BE49-F238E27FC236}">
                <a16:creationId xmlns:a16="http://schemas.microsoft.com/office/drawing/2014/main" id="{4DB72C49-C946-AF4C-8466-6117996E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339851"/>
            <a:ext cx="7239000" cy="500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898" name="Rectangle 2">
            <a:extLst>
              <a:ext uri="{FF2B5EF4-FFF2-40B4-BE49-F238E27FC236}">
                <a16:creationId xmlns:a16="http://schemas.microsoft.com/office/drawing/2014/main" id="{891285FC-7527-EC4C-AA93-4C5626BAE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921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Mass Transfer in Binary Stars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A5523DAA-098A-1D4F-81FC-CFE428C8D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85801"/>
            <a:ext cx="7848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In a binary system, each star controls a finite region of space, bounded by the </a:t>
            </a:r>
            <a:r>
              <a:rPr lang="en-US" altLang="en-US" sz="2000" b="1">
                <a:solidFill>
                  <a:srgbClr val="333399"/>
                </a:solidFill>
              </a:rPr>
              <a:t>Roche lobes</a:t>
            </a:r>
            <a:r>
              <a:rPr lang="en-US" altLang="en-US" sz="2000">
                <a:solidFill>
                  <a:srgbClr val="333399"/>
                </a:solidFill>
              </a:rPr>
              <a:t> (or Roche surfaces).</a:t>
            </a:r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AD8548A2-9486-AA47-93AA-706FDBBF3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267201"/>
            <a:ext cx="38100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 err="1">
                <a:solidFill>
                  <a:srgbClr val="FF0000"/>
                </a:solidFill>
              </a:rPr>
              <a:t>Lagrangian</a:t>
            </a:r>
            <a:r>
              <a:rPr lang="en-US" altLang="en-US" sz="2000" dirty="0">
                <a:solidFill>
                  <a:srgbClr val="FF0000"/>
                </a:solidFill>
              </a:rPr>
              <a:t> points = points of stability, where matter can remain without being pulled toward one of the stars.</a:t>
            </a:r>
          </a:p>
        </p:txBody>
      </p:sp>
      <p:sp>
        <p:nvSpPr>
          <p:cNvPr id="80901" name="Line 5">
            <a:extLst>
              <a:ext uri="{FF2B5EF4-FFF2-40B4-BE49-F238E27FC236}">
                <a16:creationId xmlns:a16="http://schemas.microsoft.com/office/drawing/2014/main" id="{DC14EF99-BAF7-CA4C-A94D-404725E3C5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3808414"/>
            <a:ext cx="1588" cy="7651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2" name="Line 6">
            <a:extLst>
              <a:ext uri="{FF2B5EF4-FFF2-40B4-BE49-F238E27FC236}">
                <a16:creationId xmlns:a16="http://schemas.microsoft.com/office/drawing/2014/main" id="{13E27605-B72F-A045-BAE3-D7128E7DD5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5414" y="4648200"/>
            <a:ext cx="307975" cy="4572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3" name="Line 7">
            <a:extLst>
              <a:ext uri="{FF2B5EF4-FFF2-40B4-BE49-F238E27FC236}">
                <a16:creationId xmlns:a16="http://schemas.microsoft.com/office/drawing/2014/main" id="{8B885121-4D8B-8147-B2D7-42D9CF34CF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61414" y="3808414"/>
            <a:ext cx="460375" cy="460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C09BAA3F-8508-AE40-997F-47086DE616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2214" y="3732214"/>
            <a:ext cx="2974975" cy="841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BE199054-EB46-EC4E-BF88-E5DE845D2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2513014"/>
            <a:ext cx="381000" cy="20605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6" name="Text Box 10">
            <a:extLst>
              <a:ext uri="{FF2B5EF4-FFF2-40B4-BE49-F238E27FC236}">
                <a16:creationId xmlns:a16="http://schemas.microsoft.com/office/drawing/2014/main" id="{8224F060-A08D-D749-A9E4-920DAA77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096001"/>
            <a:ext cx="7086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Matter can flow over from one star to another </a:t>
            </a:r>
            <a:br>
              <a:rPr lang="en-US" altLang="en-US" sz="2000">
                <a:solidFill>
                  <a:srgbClr val="333399"/>
                </a:solidFill>
              </a:rPr>
            </a:br>
            <a:r>
              <a:rPr lang="en-US" altLang="en-US" sz="2000">
                <a:solidFill>
                  <a:srgbClr val="333399"/>
                </a:solidFill>
              </a:rPr>
              <a:t>through the inner lagrange point L1.</a:t>
            </a:r>
          </a:p>
        </p:txBody>
      </p:sp>
    </p:spTree>
    <p:extLst>
      <p:ext uri="{BB962C8B-B14F-4D97-AF65-F5344CB8AC3E}">
        <p14:creationId xmlns:p14="http://schemas.microsoft.com/office/powerpoint/2010/main" val="3984285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4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0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8BCB6A34-3B9E-5E4B-8C84-4DCA2DFF7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5916" y="254000"/>
            <a:ext cx="4572000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Recycled Stellar Evolution</a:t>
            </a:r>
          </a:p>
        </p:txBody>
      </p:sp>
      <p:sp>
        <p:nvSpPr>
          <p:cNvPr id="81922" name="Text Box 2">
            <a:extLst>
              <a:ext uri="{FF2B5EF4-FFF2-40B4-BE49-F238E27FC236}">
                <a16:creationId xmlns:a16="http://schemas.microsoft.com/office/drawing/2014/main" id="{0A675DE3-50D4-C84B-BDFA-5D3E28377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16" y="2782386"/>
            <a:ext cx="4572000" cy="1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Mass transfer in a binary system can significantly alter the stars’ masses and affect their stellar evolution.</a:t>
            </a:r>
          </a:p>
        </p:txBody>
      </p:sp>
      <p:sp>
        <p:nvSpPr>
          <p:cNvPr id="81923" name="AutoShape 3">
            <a:extLst>
              <a:ext uri="{FF2B5EF4-FFF2-40B4-BE49-F238E27FC236}">
                <a16:creationId xmlns:a16="http://schemas.microsoft.com/office/drawing/2014/main" id="{2955F12A-D1B1-2C48-9738-7BAB39468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519"/>
              <a:gd name="adj2" fmla="val 70000"/>
              <a:gd name="adj3" fmla="val 16667"/>
            </a:avLst>
          </a:prstGeom>
          <a:solidFill>
            <a:srgbClr val="BBE0E3">
              <a:alpha val="25000"/>
            </a:srgbClr>
          </a:solidFill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333399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552EB23F-B7DA-F544-B6CE-4D787CD5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5401"/>
            <a:ext cx="2949575" cy="680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320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8BCB6A34-3B9E-5E4B-8C84-4DCA2DFF7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5998" y="0"/>
            <a:ext cx="4572000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Blue Stragglers</a:t>
            </a:r>
          </a:p>
        </p:txBody>
      </p:sp>
      <p:sp>
        <p:nvSpPr>
          <p:cNvPr id="81922" name="Text Box 2">
            <a:extLst>
              <a:ext uri="{FF2B5EF4-FFF2-40B4-BE49-F238E27FC236}">
                <a16:creationId xmlns:a16="http://schemas.microsoft.com/office/drawing/2014/main" id="{0A675DE3-50D4-C84B-BDFA-5D3E28377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26" y="1448765"/>
            <a:ext cx="4572000" cy="463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Mass transfer in a binary system can significantly alter the stars’ masses and affect their stellar evolution.</a:t>
            </a:r>
          </a:p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Some objects may appear to violate the expectations of stellar evolution due to their binary nature, and the transfer of mass and momentum.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148E72-F587-A645-ACC7-F4A81B04C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253" y="723899"/>
            <a:ext cx="6415751" cy="60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12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341975"/>
            <a:ext cx="10515600" cy="1325563"/>
          </a:xfrm>
        </p:spPr>
        <p:txBody>
          <a:bodyPr/>
          <a:lstStyle/>
          <a:p>
            <a:r>
              <a:rPr lang="en-US" dirty="0"/>
              <a:t>Giant Molecular Clouds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19D35-05FF-3146-9EE1-E27ECA61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4743"/>
            <a:ext cx="10515600" cy="11632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Barnard 68, 500 light years away, 0.5 light years across.  (Wiki). Can be much larger.  Range from 10</a:t>
            </a:r>
            <a:r>
              <a:rPr lang="en-US" baseline="30000" dirty="0"/>
              <a:t>3</a:t>
            </a:r>
            <a:r>
              <a:rPr lang="en-US" dirty="0"/>
              <a:t>-10</a:t>
            </a:r>
            <a:r>
              <a:rPr lang="en-US" baseline="30000" dirty="0"/>
              <a:t>7</a:t>
            </a:r>
            <a:r>
              <a:rPr lang="en-US" dirty="0"/>
              <a:t> solar masses.  Found in Galactic plane.  Reservoir for star formation if sufficiently disturbed.</a:t>
            </a:r>
          </a:p>
        </p:txBody>
      </p:sp>
      <p:pic>
        <p:nvPicPr>
          <p:cNvPr id="4098" name="Picture 2" descr="File:Barnard 68.jpg">
            <a:extLst>
              <a:ext uri="{FF2B5EF4-FFF2-40B4-BE49-F238E27FC236}">
                <a16:creationId xmlns:a16="http://schemas.microsoft.com/office/drawing/2014/main" id="{477D5DFB-13DF-1C4F-B2BD-8BAD6951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02" y="1284789"/>
            <a:ext cx="4235370" cy="42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1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Optical vs. Infrared Views, ISM gas and dust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70920"/>
            <a:ext cx="1782501" cy="4351338"/>
          </a:xfrm>
        </p:spPr>
        <p:txBody>
          <a:bodyPr/>
          <a:lstStyle/>
          <a:p>
            <a:r>
              <a:rPr lang="en-US" dirty="0"/>
              <a:t>Orion!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533B37C3-599B-4B44-8B70-100FA0FF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41" y="1070920"/>
            <a:ext cx="91821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429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515600" cy="1325563"/>
          </a:xfrm>
        </p:spPr>
        <p:txBody>
          <a:bodyPr/>
          <a:lstStyle/>
          <a:p>
            <a:r>
              <a:rPr lang="en-US" dirty="0"/>
              <a:t>HII Regions: The Orion Nebula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49" y="6081999"/>
            <a:ext cx="11694530" cy="806848"/>
          </a:xfrm>
        </p:spPr>
        <p:txBody>
          <a:bodyPr/>
          <a:lstStyle/>
          <a:p>
            <a:r>
              <a:rPr lang="en-US" dirty="0"/>
              <a:t>Left: Optical (HST)                           Right: mid-IR (Spitzer)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413A2-B935-B944-9E15-06B5A31CD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68" y="864023"/>
            <a:ext cx="4846417" cy="5217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15A3BD-553D-0747-A290-4934A19B1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173" y="864023"/>
            <a:ext cx="4987351" cy="52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6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515600" cy="1325563"/>
          </a:xfrm>
        </p:spPr>
        <p:txBody>
          <a:bodyPr/>
          <a:lstStyle/>
          <a:p>
            <a:r>
              <a:rPr lang="en-US" dirty="0"/>
              <a:t>HII Regions: Eagle Nebula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162758"/>
            <a:ext cx="5960963" cy="5411661"/>
          </a:xfrm>
        </p:spPr>
        <p:txBody>
          <a:bodyPr/>
          <a:lstStyle/>
          <a:p>
            <a:r>
              <a:rPr lang="en-US" dirty="0"/>
              <a:t>Spitzer image in mid-IR.</a:t>
            </a:r>
          </a:p>
          <a:p>
            <a:r>
              <a:rPr lang="en-US" dirty="0"/>
              <a:t>Dobson Fig. 15.1: Eagle nebula / M16</a:t>
            </a:r>
          </a:p>
          <a:p>
            <a:r>
              <a:rPr lang="en-US" dirty="0"/>
              <a:t>Blue = 4.5 </a:t>
            </a:r>
            <a:r>
              <a:rPr lang="el-GR" dirty="0"/>
              <a:t>μ</a:t>
            </a:r>
            <a:r>
              <a:rPr lang="en-US" dirty="0"/>
              <a:t>m;</a:t>
            </a:r>
          </a:p>
          <a:p>
            <a:r>
              <a:rPr lang="en-US" dirty="0"/>
              <a:t>green = 8.0 </a:t>
            </a:r>
            <a:r>
              <a:rPr lang="el-GR" dirty="0"/>
              <a:t>μ</a:t>
            </a:r>
            <a:r>
              <a:rPr lang="en-US" dirty="0"/>
              <a:t>m;</a:t>
            </a:r>
          </a:p>
          <a:p>
            <a:r>
              <a:rPr lang="en-US" dirty="0"/>
              <a:t>red = 24.0 </a:t>
            </a:r>
            <a:r>
              <a:rPr lang="el-GR" dirty="0"/>
              <a:t>μ</a:t>
            </a:r>
            <a:r>
              <a:rPr lang="en-US" dirty="0"/>
              <a:t>m. This image is 28 x 32 arcminutes, or ~16 x 18 1/2 parsecs.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E2C46-9BE0-C747-9AE6-9A6312AD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21" y="-69700"/>
            <a:ext cx="5417154" cy="67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1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515600" cy="1325563"/>
          </a:xfrm>
        </p:spPr>
        <p:txBody>
          <a:bodyPr/>
          <a:lstStyle/>
          <a:p>
            <a:r>
              <a:rPr lang="en-US" dirty="0"/>
              <a:t>HII Regions: The Eagle Nebula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04" y="6120615"/>
            <a:ext cx="11694530" cy="806848"/>
          </a:xfrm>
        </p:spPr>
        <p:txBody>
          <a:bodyPr/>
          <a:lstStyle/>
          <a:p>
            <a:r>
              <a:rPr lang="en-US" dirty="0"/>
              <a:t>HST images.  Left: Optical emission lines.  Right: near-IR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75B18-F4C1-564D-B961-8AEDD9B8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04" y="864023"/>
            <a:ext cx="5063019" cy="5276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FED44-B7C6-F843-8B16-371CC92D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987" y="864023"/>
            <a:ext cx="5607031" cy="525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96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44311</TotalTime>
  <Words>2075</Words>
  <Application>Microsoft Macintosh PowerPoint</Application>
  <PresentationFormat>Widescreen</PresentationFormat>
  <Paragraphs>319</Paragraphs>
  <Slides>45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 Unicode MS</vt:lpstr>
      <vt:lpstr>Arial</vt:lpstr>
      <vt:lpstr>Calibri</vt:lpstr>
      <vt:lpstr>Calibri Light</vt:lpstr>
      <vt:lpstr>Symbol</vt:lpstr>
      <vt:lpstr>Tahoma</vt:lpstr>
      <vt:lpstr>Times New Roman</vt:lpstr>
      <vt:lpstr>Office Theme</vt:lpstr>
      <vt:lpstr>ASTR 2320  General Astronomy II</vt:lpstr>
      <vt:lpstr>Stellar Evolution</vt:lpstr>
      <vt:lpstr>The Interstellar Medium (ISM)</vt:lpstr>
      <vt:lpstr>Interstellar Absorption Lines</vt:lpstr>
      <vt:lpstr>Giant Molecular Clouds</vt:lpstr>
      <vt:lpstr>Optical vs. Infrared Views, ISM gas and dust</vt:lpstr>
      <vt:lpstr>HII Regions: The Orion Nebula</vt:lpstr>
      <vt:lpstr>HII Regions: Eagle Nebula</vt:lpstr>
      <vt:lpstr>HII Regions: The Eagle Nebula</vt:lpstr>
      <vt:lpstr>What determines if a cloud collapses into stars?</vt:lpstr>
      <vt:lpstr>Collapse starts, Protostars form…</vt:lpstr>
      <vt:lpstr>Protostar Images</vt:lpstr>
      <vt:lpstr>Motion of Herbig-Haro 34 in Orion</vt:lpstr>
      <vt:lpstr>Protostar Images</vt:lpstr>
      <vt:lpstr>Protostar Images</vt:lpstr>
      <vt:lpstr>Protostar types</vt:lpstr>
      <vt:lpstr>Protostar Evolutionary Tracks on HR Diagram</vt:lpstr>
      <vt:lpstr>Zero Age Main Sequence</vt:lpstr>
      <vt:lpstr>Initial Mass Function</vt:lpstr>
      <vt:lpstr>Hydrostatic Equilibrium</vt:lpstr>
      <vt:lpstr>Hydrostatic Equilibrium (II)</vt:lpstr>
      <vt:lpstr>Stellar Models</vt:lpstr>
      <vt:lpstr>Modelling Stellar Interiors</vt:lpstr>
      <vt:lpstr>Evolution on the Main Sequence</vt:lpstr>
      <vt:lpstr>PowerPoint Presentation</vt:lpstr>
      <vt:lpstr>Lifetime on Main Sequence</vt:lpstr>
      <vt:lpstr>Post Main Sequence</vt:lpstr>
      <vt:lpstr>Post Main Sequence Evolution – solar type stars</vt:lpstr>
      <vt:lpstr>Evolution off the Main Sequence: Expansion into a Red Giant</vt:lpstr>
      <vt:lpstr>Expansion onto the Giant Branch</vt:lpstr>
      <vt:lpstr>Post Main Sequence Evolution – solar type stars</vt:lpstr>
      <vt:lpstr>Degenerate Matter</vt:lpstr>
      <vt:lpstr>Post Main Sequence Evolution – solar type stars</vt:lpstr>
      <vt:lpstr>Sunlike Stars</vt:lpstr>
      <vt:lpstr>Red Giant Evolution</vt:lpstr>
      <vt:lpstr>Post Main Sequence Evolution – low mass stars</vt:lpstr>
      <vt:lpstr>Red Dwarfs</vt:lpstr>
      <vt:lpstr>Post Main Sequence Evolution – High mass stars</vt:lpstr>
      <vt:lpstr>Late Stage Structure of High Mass Stars</vt:lpstr>
      <vt:lpstr>Late Stage Structure of High Mass Stars</vt:lpstr>
      <vt:lpstr>Type II Supernova in M51 in 2011</vt:lpstr>
      <vt:lpstr>Instability Strip and Variable Stars</vt:lpstr>
      <vt:lpstr>Mass Transfer in Binary Stars</vt:lpstr>
      <vt:lpstr>Recycled Stellar Evolution</vt:lpstr>
      <vt:lpstr>Blue Stragglers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398</cp:revision>
  <dcterms:created xsi:type="dcterms:W3CDTF">2019-01-24T05:30:55Z</dcterms:created>
  <dcterms:modified xsi:type="dcterms:W3CDTF">2021-02-22T10:38:59Z</dcterms:modified>
</cp:coreProperties>
</file>