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2" r:id="rId7"/>
    <p:sldId id="261" r:id="rId8"/>
    <p:sldId id="311" r:id="rId9"/>
    <p:sldId id="312" r:id="rId10"/>
    <p:sldId id="314" r:id="rId11"/>
    <p:sldId id="315" r:id="rId12"/>
    <p:sldId id="316" r:id="rId13"/>
    <p:sldId id="321" r:id="rId14"/>
    <p:sldId id="322" r:id="rId15"/>
    <p:sldId id="362" r:id="rId16"/>
    <p:sldId id="323" r:id="rId17"/>
    <p:sldId id="360" r:id="rId18"/>
    <p:sldId id="361"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p:restoredTop sz="94643"/>
  </p:normalViewPr>
  <p:slideViewPr>
    <p:cSldViewPr snapToGrid="0" snapToObjects="1">
      <p:cViewPr varScale="1">
        <p:scale>
          <a:sx n="117" d="100"/>
          <a:sy n="117" d="100"/>
        </p:scale>
        <p:origin x="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2E0CF-981D-D94E-AC76-20DA332E29C8}" type="datetimeFigureOut">
              <a:rPr lang="en-US" smtClean="0"/>
              <a:t>3/26/23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9F0F6-C826-584F-B656-BAE1C0A06F79}" type="slidenum">
              <a:rPr lang="en-US" smtClean="0"/>
              <a:t>‹#›</a:t>
            </a:fld>
            <a:endParaRPr lang="en-US"/>
          </a:p>
        </p:txBody>
      </p:sp>
    </p:spTree>
    <p:extLst>
      <p:ext uri="{BB962C8B-B14F-4D97-AF65-F5344CB8AC3E}">
        <p14:creationId xmlns:p14="http://schemas.microsoft.com/office/powerpoint/2010/main" val="51163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EF0A65A-1E3A-7E4F-AE04-82C46F468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AE3A36A-3BCE-3743-9941-8754209C1C88}" type="slidenum">
              <a:rPr lang="en-US" altLang="en-US" sz="1200"/>
              <a:pPr eaLnBrk="1" hangingPunct="1"/>
              <a:t>8</a:t>
            </a:fld>
            <a:endParaRPr lang="en-US" altLang="en-US" sz="1200"/>
          </a:p>
        </p:txBody>
      </p:sp>
      <p:sp>
        <p:nvSpPr>
          <p:cNvPr id="40962" name="Rectangle 2">
            <a:extLst>
              <a:ext uri="{FF2B5EF4-FFF2-40B4-BE49-F238E27FC236}">
                <a16:creationId xmlns:a16="http://schemas.microsoft.com/office/drawing/2014/main" id="{16EFD52B-102B-224F-8D71-CB5CF912F1A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C1CA40CA-0036-CE43-91F6-5B8D4817E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942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AF72465-F94D-0A45-9CA1-E2B4D74CD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7CFA75-BCED-2C44-95A5-FF94F07ADE74}" type="slidenum">
              <a:rPr lang="en-US" altLang="en-US" sz="1200"/>
              <a:pPr eaLnBrk="1" hangingPunct="1"/>
              <a:t>17</a:t>
            </a:fld>
            <a:endParaRPr lang="en-US" altLang="en-US" sz="1200"/>
          </a:p>
        </p:txBody>
      </p:sp>
      <p:sp>
        <p:nvSpPr>
          <p:cNvPr id="59395" name="Text Box 1">
            <a:extLst>
              <a:ext uri="{FF2B5EF4-FFF2-40B4-BE49-F238E27FC236}">
                <a16:creationId xmlns:a16="http://schemas.microsoft.com/office/drawing/2014/main" id="{B9CAA8BD-E1FB-F34F-A95A-B1A9EB4D963F}"/>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396" name="Text Box 2">
            <a:extLst>
              <a:ext uri="{FF2B5EF4-FFF2-40B4-BE49-F238E27FC236}">
                <a16:creationId xmlns:a16="http://schemas.microsoft.com/office/drawing/2014/main" id="{F7E05D34-B4DD-864E-AC66-ED8382061B07}"/>
              </a:ext>
            </a:extLst>
          </p:cNvPr>
          <p:cNvSpPr>
            <a:spLocks noGrp="1"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5152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F2B8BE3-A9F5-034B-95E0-A68CAFCC1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00C06C-A33A-C249-94D2-61CE4FDF937A}" type="slidenum">
              <a:rPr lang="en-US" altLang="en-US" sz="1200"/>
              <a:pPr eaLnBrk="1" hangingPunct="1"/>
              <a:t>18</a:t>
            </a:fld>
            <a:endParaRPr lang="en-US" altLang="en-US" sz="1200"/>
          </a:p>
        </p:txBody>
      </p:sp>
      <p:sp>
        <p:nvSpPr>
          <p:cNvPr id="61443" name="Text Box 1">
            <a:extLst>
              <a:ext uri="{FF2B5EF4-FFF2-40B4-BE49-F238E27FC236}">
                <a16:creationId xmlns:a16="http://schemas.microsoft.com/office/drawing/2014/main" id="{D3248D3D-21F7-4847-BB98-C3A19C4B66C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1444" name="Text Box 2">
            <a:extLst>
              <a:ext uri="{FF2B5EF4-FFF2-40B4-BE49-F238E27FC236}">
                <a16:creationId xmlns:a16="http://schemas.microsoft.com/office/drawing/2014/main" id="{E801CEAE-AB91-8041-A310-E6A9AB727D7E}"/>
              </a:ext>
            </a:extLst>
          </p:cNvPr>
          <p:cNvSpPr>
            <a:spLocks noGrp="1"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1199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8CD478E-ECFA-A046-9F3B-5CF05A87D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E8863A-6C8E-224D-815E-99DD6830B5F0}" type="slidenum">
              <a:rPr lang="en-US" altLang="en-US" sz="1200"/>
              <a:pPr eaLnBrk="1" hangingPunct="1"/>
              <a:t>19</a:t>
            </a:fld>
            <a:endParaRPr lang="en-US" altLang="en-US" sz="1200"/>
          </a:p>
        </p:txBody>
      </p:sp>
      <p:sp>
        <p:nvSpPr>
          <p:cNvPr id="63490" name="Rectangle 2">
            <a:extLst>
              <a:ext uri="{FF2B5EF4-FFF2-40B4-BE49-F238E27FC236}">
                <a16:creationId xmlns:a16="http://schemas.microsoft.com/office/drawing/2014/main" id="{0735A52E-BBF6-D442-BAF6-434E51D1BD19}"/>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FE4ADCAD-2061-B74F-94F5-1B94438EB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939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D649EBD5-AF5D-C847-B202-0C9FF7B56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8472875-61EB-AF4A-83DC-C5DB2D9E2BA9}" type="slidenum">
              <a:rPr lang="en-US" altLang="en-US" sz="1200"/>
              <a:pPr eaLnBrk="1" hangingPunct="1"/>
              <a:t>9</a:t>
            </a:fld>
            <a:endParaRPr lang="en-US" altLang="en-US" sz="1200"/>
          </a:p>
        </p:txBody>
      </p:sp>
      <p:sp>
        <p:nvSpPr>
          <p:cNvPr id="43010" name="Rectangle 2">
            <a:extLst>
              <a:ext uri="{FF2B5EF4-FFF2-40B4-BE49-F238E27FC236}">
                <a16:creationId xmlns:a16="http://schemas.microsoft.com/office/drawing/2014/main" id="{FA3A0F96-F7AB-3740-A54C-9BA2D4340638}"/>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8B2DD19-5415-0B41-8EDA-EC7237C2E3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793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05589E86-AF50-EF4A-9B17-DD70B748D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A30B31-0CDE-7B4B-B8A8-52D533CA6497}" type="slidenum">
              <a:rPr lang="en-US" altLang="en-US" sz="1200"/>
              <a:pPr eaLnBrk="1" hangingPunct="1"/>
              <a:t>10</a:t>
            </a:fld>
            <a:endParaRPr lang="en-US" altLang="en-US" sz="1200"/>
          </a:p>
        </p:txBody>
      </p:sp>
      <p:sp>
        <p:nvSpPr>
          <p:cNvPr id="45058" name="Rectangle 2">
            <a:extLst>
              <a:ext uri="{FF2B5EF4-FFF2-40B4-BE49-F238E27FC236}">
                <a16:creationId xmlns:a16="http://schemas.microsoft.com/office/drawing/2014/main" id="{8EBD00A6-25D0-5E40-9435-75EA5201F67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6C40F6D-344D-924A-A74F-9C77A233E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8587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5057C3B2-2D4A-EA48-9E30-64EC15AD1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CAB859-4E3A-EA4A-B9D0-C766076B51A7}" type="slidenum">
              <a:rPr lang="en-US" altLang="en-US" sz="1200"/>
              <a:pPr eaLnBrk="1" hangingPunct="1"/>
              <a:t>11</a:t>
            </a:fld>
            <a:endParaRPr lang="en-US" altLang="en-US" sz="1200"/>
          </a:p>
        </p:txBody>
      </p:sp>
      <p:sp>
        <p:nvSpPr>
          <p:cNvPr id="47106" name="Rectangle 2">
            <a:extLst>
              <a:ext uri="{FF2B5EF4-FFF2-40B4-BE49-F238E27FC236}">
                <a16:creationId xmlns:a16="http://schemas.microsoft.com/office/drawing/2014/main" id="{3C27FFAA-F7B1-8342-AB3E-3FB60488366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6D608A4-AEAA-6A4B-92E0-06412B158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114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4C5D2336-11B0-1848-BE10-05FFAB9640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260F033-33E8-0845-8101-4A2F0B73F1FD}" type="slidenum">
              <a:rPr lang="en-US" altLang="en-US" sz="1200"/>
              <a:pPr eaLnBrk="1" hangingPunct="1"/>
              <a:t>12</a:t>
            </a:fld>
            <a:endParaRPr lang="en-US" altLang="en-US" sz="1200"/>
          </a:p>
        </p:txBody>
      </p:sp>
      <p:sp>
        <p:nvSpPr>
          <p:cNvPr id="49154" name="Rectangle 2">
            <a:extLst>
              <a:ext uri="{FF2B5EF4-FFF2-40B4-BE49-F238E27FC236}">
                <a16:creationId xmlns:a16="http://schemas.microsoft.com/office/drawing/2014/main" id="{866B22DD-853B-3144-9841-E96B3D0A982D}"/>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D4D47A5-69DE-4F43-8140-DF862982B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060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A0C520D-ED3D-1B4F-B779-BB029B620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9A4C78-B588-6D45-8C0A-66B630E0FE55}" type="slidenum">
              <a:rPr lang="en-US" altLang="en-US" sz="1200"/>
              <a:pPr eaLnBrk="1" hangingPunct="1"/>
              <a:t>13</a:t>
            </a:fld>
            <a:endParaRPr lang="en-US" altLang="en-US" sz="1200"/>
          </a:p>
        </p:txBody>
      </p:sp>
      <p:sp>
        <p:nvSpPr>
          <p:cNvPr id="51202" name="Rectangle 2">
            <a:extLst>
              <a:ext uri="{FF2B5EF4-FFF2-40B4-BE49-F238E27FC236}">
                <a16:creationId xmlns:a16="http://schemas.microsoft.com/office/drawing/2014/main" id="{3F48B5CF-C339-C241-AE42-7718DFA84036}"/>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7D16E32D-2589-FE4D-87B8-4C08B1BA8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513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C2E11E4C-DDCF-AF4C-A080-467ECCADA9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DE59E1-0DB2-E34D-85E7-77ED203DBE54}" type="slidenum">
              <a:rPr lang="en-US" altLang="en-US" sz="1200"/>
              <a:pPr eaLnBrk="1" hangingPunct="1"/>
              <a:t>14</a:t>
            </a:fld>
            <a:endParaRPr lang="en-US" altLang="en-US" sz="1200"/>
          </a:p>
        </p:txBody>
      </p:sp>
      <p:sp>
        <p:nvSpPr>
          <p:cNvPr id="53250" name="Rectangle 2">
            <a:extLst>
              <a:ext uri="{FF2B5EF4-FFF2-40B4-BE49-F238E27FC236}">
                <a16:creationId xmlns:a16="http://schemas.microsoft.com/office/drawing/2014/main" id="{B57F6BFB-E253-AD41-815E-9C890DD60DC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9C18171-B6AE-EB42-9DAC-ABC39173EE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26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BCEF7DB-1698-DA44-85CB-12013FD97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410459-CB6A-6B4C-B1CD-A00E9FED9EE4}" type="slidenum">
              <a:rPr lang="en-US" altLang="en-US" sz="1200"/>
              <a:pPr eaLnBrk="1" hangingPunct="1"/>
              <a:t>15</a:t>
            </a:fld>
            <a:endParaRPr lang="en-US" altLang="en-US" sz="1200"/>
          </a:p>
        </p:txBody>
      </p:sp>
      <p:sp>
        <p:nvSpPr>
          <p:cNvPr id="55299" name="Text Box 1">
            <a:extLst>
              <a:ext uri="{FF2B5EF4-FFF2-40B4-BE49-F238E27FC236}">
                <a16:creationId xmlns:a16="http://schemas.microsoft.com/office/drawing/2014/main" id="{C7427B8D-BE8F-7641-B2CD-C3FD47FAF75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5300" name="Text Box 2">
            <a:extLst>
              <a:ext uri="{FF2B5EF4-FFF2-40B4-BE49-F238E27FC236}">
                <a16:creationId xmlns:a16="http://schemas.microsoft.com/office/drawing/2014/main" id="{E7662050-4712-8344-9974-F10EFF2935C7}"/>
              </a:ext>
            </a:extLst>
          </p:cNvPr>
          <p:cNvSpPr>
            <a:spLocks noGrp="1"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892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947CE0D0-F496-5144-80B6-DDEC46298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EFD23E-38D6-2E46-B5A2-77CC49621B12}" type="slidenum">
              <a:rPr lang="en-US" altLang="en-US" sz="1200"/>
              <a:pPr eaLnBrk="1" hangingPunct="1"/>
              <a:t>16</a:t>
            </a:fld>
            <a:endParaRPr lang="en-US" altLang="en-US" sz="1200"/>
          </a:p>
        </p:txBody>
      </p:sp>
      <p:sp>
        <p:nvSpPr>
          <p:cNvPr id="57346" name="Rectangle 2">
            <a:extLst>
              <a:ext uri="{FF2B5EF4-FFF2-40B4-BE49-F238E27FC236}">
                <a16:creationId xmlns:a16="http://schemas.microsoft.com/office/drawing/2014/main" id="{59C87373-9E9B-BD45-A319-8AD97C251A01}"/>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CA308BCF-6FB9-724C-BF74-4C776D4C1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8545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0C38-1A25-724A-A53E-80629D222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17B7B-2815-7A4C-BE17-D686F5B04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90231-733C-044A-BF6C-D3EB9B05DCA5}"/>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5" name="Footer Placeholder 4">
            <a:extLst>
              <a:ext uri="{FF2B5EF4-FFF2-40B4-BE49-F238E27FC236}">
                <a16:creationId xmlns:a16="http://schemas.microsoft.com/office/drawing/2014/main" id="{0C3D78B6-972D-A147-84C9-574653131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3E6B2-F7C3-7E46-8AE7-BDAD36F5FE0B}"/>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0189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1908-426C-6446-8100-0BA337A2EB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09888-B9D5-774F-B599-E9B0E48076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4F4E7-78E2-9349-8EC4-D6E4C6512C36}"/>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5" name="Footer Placeholder 4">
            <a:extLst>
              <a:ext uri="{FF2B5EF4-FFF2-40B4-BE49-F238E27FC236}">
                <a16:creationId xmlns:a16="http://schemas.microsoft.com/office/drawing/2014/main" id="{0862D3FF-75F1-D84F-9586-5BD0AA811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29B4A-3FA0-B04F-9BA9-6836F19859A5}"/>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1865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472A4-6DF6-0840-8740-3ECF010BE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41A63-5490-A841-8B21-D3AE983E2F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A0E7B-16A9-F94F-85C2-4412DA40CC4F}"/>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5" name="Footer Placeholder 4">
            <a:extLst>
              <a:ext uri="{FF2B5EF4-FFF2-40B4-BE49-F238E27FC236}">
                <a16:creationId xmlns:a16="http://schemas.microsoft.com/office/drawing/2014/main" id="{B9316A3D-3A30-4148-BE31-32CBAE679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89C6E-FCFA-EA43-83D8-030CA604A106}"/>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71050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4289"/>
            <a:ext cx="10970684" cy="1311275"/>
          </a:xfrm>
        </p:spPr>
        <p:txBody>
          <a:bodyPr/>
          <a:lstStyle/>
          <a:p>
            <a:r>
              <a:rPr lang="en-US"/>
              <a:t>Click to edit Master title style</a:t>
            </a:r>
          </a:p>
        </p:txBody>
      </p:sp>
      <p:sp>
        <p:nvSpPr>
          <p:cNvPr id="3" name="Text Placeholder 2"/>
          <p:cNvSpPr>
            <a:spLocks noGrp="1"/>
          </p:cNvSpPr>
          <p:nvPr>
            <p:ph type="body" sz="half" idx="1"/>
          </p:nvPr>
        </p:nvSpPr>
        <p:spPr>
          <a:xfrm>
            <a:off x="609601" y="1295400"/>
            <a:ext cx="5382684"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484" y="1295400"/>
            <a:ext cx="53848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484" y="3786189"/>
            <a:ext cx="5384800" cy="233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D86514-36B7-C542-85F2-2B05BF79DEC5}"/>
              </a:ext>
            </a:extLst>
          </p:cNvPr>
          <p:cNvSpPr>
            <a:spLocks noGrp="1"/>
          </p:cNvSpPr>
          <p:nvPr>
            <p:ph type="dt" idx="10"/>
          </p:nvPr>
        </p:nvSpPr>
        <p:spPr>
          <a:xfrm>
            <a:off x="609601" y="6477000"/>
            <a:ext cx="2842684" cy="30480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68418D69-92F3-9947-BC67-F687ACC6C4E7}"/>
              </a:ext>
            </a:extLst>
          </p:cNvPr>
          <p:cNvSpPr>
            <a:spLocks noGrp="1"/>
          </p:cNvSpPr>
          <p:nvPr>
            <p:ph type="ftr" idx="11"/>
          </p:nvPr>
        </p:nvSpPr>
        <p:spPr>
          <a:xfrm>
            <a:off x="4165601" y="6477000"/>
            <a:ext cx="3858684" cy="3048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96955A95-95B6-4A43-8302-C3FD78DB62CD}"/>
              </a:ext>
            </a:extLst>
          </p:cNvPr>
          <p:cNvSpPr>
            <a:spLocks noGrp="1"/>
          </p:cNvSpPr>
          <p:nvPr>
            <p:ph type="sldNum" idx="12"/>
          </p:nvPr>
        </p:nvSpPr>
        <p:spPr>
          <a:xfrm>
            <a:off x="8737601" y="6477000"/>
            <a:ext cx="2842684" cy="304800"/>
          </a:xfrm>
        </p:spPr>
        <p:txBody>
          <a:bodyPr/>
          <a:lstStyle>
            <a:lvl1pPr>
              <a:defRPr/>
            </a:lvl1pPr>
          </a:lstStyle>
          <a:p>
            <a:fld id="{52C62EBC-D009-B345-AA77-07FF164675EF}" type="slidenum">
              <a:rPr lang="en-US" altLang="en-US"/>
              <a:pPr/>
              <a:t>‹#›</a:t>
            </a:fld>
            <a:endParaRPr lang="en-US" altLang="en-US"/>
          </a:p>
        </p:txBody>
      </p:sp>
    </p:spTree>
    <p:extLst>
      <p:ext uri="{BB962C8B-B14F-4D97-AF65-F5344CB8AC3E}">
        <p14:creationId xmlns:p14="http://schemas.microsoft.com/office/powerpoint/2010/main" val="426012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4289"/>
            <a:ext cx="10970684" cy="1311275"/>
          </a:xfrm>
        </p:spPr>
        <p:txBody>
          <a:bodyPr/>
          <a:lstStyle/>
          <a:p>
            <a:r>
              <a:rPr lang="en-US"/>
              <a:t>Click to edit Master title style</a:t>
            </a:r>
          </a:p>
        </p:txBody>
      </p:sp>
      <p:sp>
        <p:nvSpPr>
          <p:cNvPr id="3" name="Text Placeholder 2"/>
          <p:cNvSpPr>
            <a:spLocks noGrp="1"/>
          </p:cNvSpPr>
          <p:nvPr>
            <p:ph type="body" sz="half" idx="1"/>
          </p:nvPr>
        </p:nvSpPr>
        <p:spPr>
          <a:xfrm>
            <a:off x="609601" y="1295400"/>
            <a:ext cx="5382684"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295400"/>
            <a:ext cx="5384800" cy="482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22BAC-F654-1044-9888-13869DD9C6D4}"/>
              </a:ext>
            </a:extLst>
          </p:cNvPr>
          <p:cNvSpPr>
            <a:spLocks noGrp="1"/>
          </p:cNvSpPr>
          <p:nvPr>
            <p:ph type="dt" idx="10"/>
          </p:nvPr>
        </p:nvSpPr>
        <p:spPr>
          <a:xfrm>
            <a:off x="609601" y="6477000"/>
            <a:ext cx="2842684" cy="3048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98C2477-FD4C-0044-A69E-7808F8440669}"/>
              </a:ext>
            </a:extLst>
          </p:cNvPr>
          <p:cNvSpPr>
            <a:spLocks noGrp="1"/>
          </p:cNvSpPr>
          <p:nvPr>
            <p:ph type="ftr" idx="11"/>
          </p:nvPr>
        </p:nvSpPr>
        <p:spPr>
          <a:xfrm>
            <a:off x="4165601" y="6477000"/>
            <a:ext cx="3858684" cy="3048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68058D6-C145-C242-8946-F8144EF9B1D1}"/>
              </a:ext>
            </a:extLst>
          </p:cNvPr>
          <p:cNvSpPr>
            <a:spLocks noGrp="1"/>
          </p:cNvSpPr>
          <p:nvPr>
            <p:ph type="sldNum" idx="12"/>
          </p:nvPr>
        </p:nvSpPr>
        <p:spPr>
          <a:xfrm>
            <a:off x="8737601" y="6477000"/>
            <a:ext cx="2842684" cy="304800"/>
          </a:xfrm>
        </p:spPr>
        <p:txBody>
          <a:bodyPr/>
          <a:lstStyle>
            <a:lvl1pPr>
              <a:defRPr/>
            </a:lvl1pPr>
          </a:lstStyle>
          <a:p>
            <a:fld id="{209FEC6D-42F2-5D40-94B8-E11FE6549CFC}" type="slidenum">
              <a:rPr lang="en-US" altLang="en-US"/>
              <a:pPr/>
              <a:t>‹#›</a:t>
            </a:fld>
            <a:endParaRPr lang="en-US" altLang="en-US"/>
          </a:p>
        </p:txBody>
      </p:sp>
    </p:spTree>
    <p:extLst>
      <p:ext uri="{BB962C8B-B14F-4D97-AF65-F5344CB8AC3E}">
        <p14:creationId xmlns:p14="http://schemas.microsoft.com/office/powerpoint/2010/main" val="139734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2F0-7355-AC4B-9B53-D598D16B3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89ED4-DE70-C24C-9172-73277DCAD8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64B79-0E62-A14F-83C2-9DE228930940}"/>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5" name="Footer Placeholder 4">
            <a:extLst>
              <a:ext uri="{FF2B5EF4-FFF2-40B4-BE49-F238E27FC236}">
                <a16:creationId xmlns:a16="http://schemas.microsoft.com/office/drawing/2014/main" id="{D84EBDBE-4BF5-0543-91B2-EB6A6287A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F8860-E25F-D347-A9F1-4DF75A68256F}"/>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1131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AC99-4881-3E41-BD42-D46EA7A87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29C3D-B3D3-5241-8219-3A57960DE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F2DB3A-9650-2F47-B093-83DC8D994F46}"/>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5" name="Footer Placeholder 4">
            <a:extLst>
              <a:ext uri="{FF2B5EF4-FFF2-40B4-BE49-F238E27FC236}">
                <a16:creationId xmlns:a16="http://schemas.microsoft.com/office/drawing/2014/main" id="{F4388F60-21C3-A542-B3E6-7FFA74D68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6624F-FB92-AD4E-AD62-664CE5EF9CDD}"/>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8437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5DFC-0681-5D45-A45B-1FD6980B9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E2ABD-6ED5-5246-A6FC-ABA024B92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4542B-E058-D044-BF64-F343F3E477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5A3CA-2A99-804F-89CA-7B52A32CD04A}"/>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6" name="Footer Placeholder 5">
            <a:extLst>
              <a:ext uri="{FF2B5EF4-FFF2-40B4-BE49-F238E27FC236}">
                <a16:creationId xmlns:a16="http://schemas.microsoft.com/office/drawing/2014/main" id="{55F5F816-5631-8B40-A1E7-CC00BAAE4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55544-B3DC-794E-9A8C-C7F617A376A2}"/>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62445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CB2C-C632-4C4A-89CA-80DFE07AEF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D7A13-AABA-D243-94B5-260B87F86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8E9984-104C-8944-8F10-01F276D02F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802B5F-DFCB-6C47-996C-18FC9962B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FCBB05-DC86-D04D-8B16-6B31EA38C2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BA5D41-F27F-0146-89A8-078CFE2376FC}"/>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8" name="Footer Placeholder 7">
            <a:extLst>
              <a:ext uri="{FF2B5EF4-FFF2-40B4-BE49-F238E27FC236}">
                <a16:creationId xmlns:a16="http://schemas.microsoft.com/office/drawing/2014/main" id="{25F650A8-F929-7943-AA7E-D9A50BA948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E58B67-D719-CE44-8DFE-08D331412826}"/>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964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131B-2B5A-7A47-A3C4-614CB8C95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22C5C-431F-994F-A258-1B6F984BD72D}"/>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4" name="Footer Placeholder 3">
            <a:extLst>
              <a:ext uri="{FF2B5EF4-FFF2-40B4-BE49-F238E27FC236}">
                <a16:creationId xmlns:a16="http://schemas.microsoft.com/office/drawing/2014/main" id="{B55D0DB4-5A1C-904D-9527-B4D034458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FF4D77-541D-EC4C-98E0-47C2C32479B3}"/>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16863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4EE43-9E3A-D743-852E-EA074C0A25E6}"/>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3" name="Footer Placeholder 2">
            <a:extLst>
              <a:ext uri="{FF2B5EF4-FFF2-40B4-BE49-F238E27FC236}">
                <a16:creationId xmlns:a16="http://schemas.microsoft.com/office/drawing/2014/main" id="{07C98922-DCAA-D447-8DD7-05639AF14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94263-D04C-6749-A666-9B1C004D5AC0}"/>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63421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398B-A67D-D740-ABB1-450290BB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C652C-933D-074C-BAC5-F13B5321E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234CD-1A3B-8248-8DB1-147DC67C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CA7939-4BA1-654D-B3AC-F79DBD70EDC2}"/>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6" name="Footer Placeholder 5">
            <a:extLst>
              <a:ext uri="{FF2B5EF4-FFF2-40B4-BE49-F238E27FC236}">
                <a16:creationId xmlns:a16="http://schemas.microsoft.com/office/drawing/2014/main" id="{D7C5493F-9478-2F48-BF11-238AB428A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3E500-5DEF-AF4A-A9B1-E99A88CF1567}"/>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50003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44FC-E835-684A-A907-EFB0B4369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4394B-921A-7045-9761-3DBB74671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26B95F-F2A6-2541-8C77-41A51B2F5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C765E7-8089-8745-BB75-8C4D0BA9677A}"/>
              </a:ext>
            </a:extLst>
          </p:cNvPr>
          <p:cNvSpPr>
            <a:spLocks noGrp="1"/>
          </p:cNvSpPr>
          <p:nvPr>
            <p:ph type="dt" sz="half" idx="10"/>
          </p:nvPr>
        </p:nvSpPr>
        <p:spPr/>
        <p:txBody>
          <a:bodyPr/>
          <a:lstStyle/>
          <a:p>
            <a:fld id="{987FE95E-A2B1-3D46-9D6B-4D7F2E3229F8}" type="datetimeFigureOut">
              <a:rPr lang="en-US" smtClean="0"/>
              <a:t>3/26/23</a:t>
            </a:fld>
            <a:endParaRPr lang="en-US"/>
          </a:p>
        </p:txBody>
      </p:sp>
      <p:sp>
        <p:nvSpPr>
          <p:cNvPr id="6" name="Footer Placeholder 5">
            <a:extLst>
              <a:ext uri="{FF2B5EF4-FFF2-40B4-BE49-F238E27FC236}">
                <a16:creationId xmlns:a16="http://schemas.microsoft.com/office/drawing/2014/main" id="{1C219C68-BC06-B446-94CB-2AD4BE505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2EF2C-3060-944E-B34D-E1EE00D52BBE}"/>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3174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FD8C9-3532-1047-A444-D25C86360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6E1DE2-8A57-8E45-8FD2-7774DDA88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5A01D-9D98-0F4B-844E-595A1FF4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E95E-A2B1-3D46-9D6B-4D7F2E3229F8}" type="datetimeFigureOut">
              <a:rPr lang="en-US" smtClean="0"/>
              <a:t>3/26/23</a:t>
            </a:fld>
            <a:endParaRPr lang="en-US"/>
          </a:p>
        </p:txBody>
      </p:sp>
      <p:sp>
        <p:nvSpPr>
          <p:cNvPr id="5" name="Footer Placeholder 4">
            <a:extLst>
              <a:ext uri="{FF2B5EF4-FFF2-40B4-BE49-F238E27FC236}">
                <a16:creationId xmlns:a16="http://schemas.microsoft.com/office/drawing/2014/main" id="{2BBAB5C9-D8FB-E345-8E90-6D3D722B57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74B95-218E-564B-9B26-0EB27C5A5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6D8BF-A8F4-AC4D-9E25-44A60E6878B6}" type="slidenum">
              <a:rPr lang="en-US" smtClean="0"/>
              <a:t>‹#›</a:t>
            </a:fld>
            <a:endParaRPr lang="en-US"/>
          </a:p>
        </p:txBody>
      </p:sp>
    </p:spTree>
    <p:extLst>
      <p:ext uri="{BB962C8B-B14F-4D97-AF65-F5344CB8AC3E}">
        <p14:creationId xmlns:p14="http://schemas.microsoft.com/office/powerpoint/2010/main" val="218219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mRtGUCLjQ3w"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heritage.stsci.edu/gallery/gallery_category.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ed.ipac.caltech.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5BA5-0802-2D4F-9032-84011D15189C}"/>
              </a:ext>
            </a:extLst>
          </p:cNvPr>
          <p:cNvSpPr>
            <a:spLocks noGrp="1"/>
          </p:cNvSpPr>
          <p:nvPr>
            <p:ph type="ctrTitle"/>
          </p:nvPr>
        </p:nvSpPr>
        <p:spPr>
          <a:xfrm>
            <a:off x="-869951" y="0"/>
            <a:ext cx="9144000" cy="2387600"/>
          </a:xfrm>
        </p:spPr>
        <p:txBody>
          <a:bodyPr/>
          <a:lstStyle/>
          <a:p>
            <a:r>
              <a:rPr lang="en-US" dirty="0"/>
              <a:t>ASTR 2320 </a:t>
            </a:r>
            <a:br>
              <a:rPr lang="en-US" dirty="0"/>
            </a:br>
            <a:r>
              <a:rPr lang="en-US" dirty="0"/>
              <a:t>General Astronomy II</a:t>
            </a:r>
          </a:p>
        </p:txBody>
      </p:sp>
      <p:sp>
        <p:nvSpPr>
          <p:cNvPr id="3" name="Subtitle 2">
            <a:extLst>
              <a:ext uri="{FF2B5EF4-FFF2-40B4-BE49-F238E27FC236}">
                <a16:creationId xmlns:a16="http://schemas.microsoft.com/office/drawing/2014/main" id="{4558EFC3-643F-214A-BA99-9B8DCE37DA00}"/>
              </a:ext>
            </a:extLst>
          </p:cNvPr>
          <p:cNvSpPr>
            <a:spLocks noGrp="1"/>
          </p:cNvSpPr>
          <p:nvPr>
            <p:ph type="subTitle" idx="1"/>
          </p:nvPr>
        </p:nvSpPr>
        <p:spPr>
          <a:xfrm>
            <a:off x="-998538" y="3001963"/>
            <a:ext cx="9144000" cy="1655762"/>
          </a:xfrm>
        </p:spPr>
        <p:txBody>
          <a:bodyPr>
            <a:normAutofit lnSpcReduction="10000"/>
          </a:bodyPr>
          <a:lstStyle/>
          <a:p>
            <a:r>
              <a:rPr lang="en-US" dirty="0"/>
              <a:t>Professor Mike Brotherton</a:t>
            </a:r>
          </a:p>
          <a:p>
            <a:r>
              <a:rPr lang="en-US" dirty="0"/>
              <a:t>Dobson Chapter 19, </a:t>
            </a:r>
            <a:r>
              <a:rPr lang="en-US" dirty="0" err="1"/>
              <a:t>Ryden</a:t>
            </a:r>
            <a:r>
              <a:rPr lang="en-US" dirty="0"/>
              <a:t> and Peterson Chapter 20</a:t>
            </a:r>
          </a:p>
          <a:p>
            <a:r>
              <a:rPr lang="en-US" dirty="0"/>
              <a:t>Galaxies</a:t>
            </a:r>
          </a:p>
          <a:p>
            <a:r>
              <a:rPr lang="en-US" dirty="0"/>
              <a:t>“My God, they’re full of stars!” (But more dark matter.)</a:t>
            </a:r>
          </a:p>
          <a:p>
            <a:endParaRPr lang="en-US" dirty="0"/>
          </a:p>
        </p:txBody>
      </p:sp>
      <p:pic>
        <p:nvPicPr>
          <p:cNvPr id="1028" name="Picture 4" descr="Explainer: a beginner's guide to the galaxy">
            <a:extLst>
              <a:ext uri="{FF2B5EF4-FFF2-40B4-BE49-F238E27FC236}">
                <a16:creationId xmlns:a16="http://schemas.microsoft.com/office/drawing/2014/main" id="{6A4E4A41-7052-D24B-A842-1237D4D7C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6" y="0"/>
            <a:ext cx="5072063"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1305">
            <a:extLst>
              <a:ext uri="{FF2B5EF4-FFF2-40B4-BE49-F238E27FC236}">
                <a16:creationId xmlns:a16="http://schemas.microsoft.com/office/drawing/2014/main" id="{2DF6786B-1187-4540-A5A9-503417691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1"/>
            <a:ext cx="55499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3">
            <a:extLst>
              <a:ext uri="{FF2B5EF4-FFF2-40B4-BE49-F238E27FC236}">
                <a16:creationId xmlns:a16="http://schemas.microsoft.com/office/drawing/2014/main" id="{8B972EE5-F253-3941-8EBB-EC157BB476BE}"/>
              </a:ext>
            </a:extLst>
          </p:cNvPr>
          <p:cNvSpPr>
            <a:spLocks noGrp="1" noChangeArrowheads="1"/>
          </p:cNvSpPr>
          <p:nvPr>
            <p:ph type="title"/>
          </p:nvPr>
        </p:nvSpPr>
        <p:spPr>
          <a:xfrm>
            <a:off x="2209800" y="152400"/>
            <a:ext cx="8077200" cy="1371600"/>
          </a:xfrm>
        </p:spPr>
        <p:txBody>
          <a:bodyPr/>
          <a:lstStyle/>
          <a:p>
            <a:pPr eaLnBrk="1" hangingPunct="1"/>
            <a:r>
              <a:rPr lang="en-US" altLang="en-US" sz="3600">
                <a:solidFill>
                  <a:schemeClr val="accent2"/>
                </a:solidFill>
                <a:ea typeface="ＭＳ Ｐゴシック" panose="020B0600070205080204" pitchFamily="34" charset="-128"/>
              </a:rPr>
              <a:t>Distance Measurements to Other Galaxies (II): The Hubble Law</a:t>
            </a:r>
          </a:p>
        </p:txBody>
      </p:sp>
      <p:sp>
        <p:nvSpPr>
          <p:cNvPr id="172036" name="Text Box 4">
            <a:extLst>
              <a:ext uri="{FF2B5EF4-FFF2-40B4-BE49-F238E27FC236}">
                <a16:creationId xmlns:a16="http://schemas.microsoft.com/office/drawing/2014/main" id="{DAAF9C17-F2A7-D04F-A102-48D60C13A986}"/>
              </a:ext>
            </a:extLst>
          </p:cNvPr>
          <p:cNvSpPr txBox="1">
            <a:spLocks noChangeArrowheads="1"/>
          </p:cNvSpPr>
          <p:nvPr/>
        </p:nvSpPr>
        <p:spPr bwMode="auto">
          <a:xfrm>
            <a:off x="7162800" y="1905001"/>
            <a:ext cx="3352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accent2"/>
                </a:solidFill>
              </a:rPr>
              <a:t>E. Hubble (1913):</a:t>
            </a:r>
          </a:p>
          <a:p>
            <a:pPr algn="ctr" eaLnBrk="1" hangingPunct="1">
              <a:spcBef>
                <a:spcPct val="50000"/>
              </a:spcBef>
            </a:pPr>
            <a:r>
              <a:rPr lang="en-US" altLang="en-US" sz="1800">
                <a:solidFill>
                  <a:schemeClr val="accent2"/>
                </a:solidFill>
              </a:rPr>
              <a:t>Distant galaxies are moving away from our Milky Way, with a recession velocity, </a:t>
            </a:r>
            <a:r>
              <a:rPr lang="en-US" altLang="en-US" sz="1800" i="1">
                <a:solidFill>
                  <a:schemeClr val="accent2"/>
                </a:solidFill>
              </a:rPr>
              <a:t>v</a:t>
            </a:r>
            <a:r>
              <a:rPr lang="en-US" altLang="en-US" sz="1800" i="1" baseline="-25000">
                <a:solidFill>
                  <a:schemeClr val="accent2"/>
                </a:solidFill>
              </a:rPr>
              <a:t>r</a:t>
            </a:r>
            <a:r>
              <a:rPr lang="en-US" altLang="en-US" sz="1800">
                <a:solidFill>
                  <a:schemeClr val="accent2"/>
                </a:solidFill>
              </a:rPr>
              <a:t>, proportional to their distance </a:t>
            </a:r>
            <a:r>
              <a:rPr lang="en-US" altLang="en-US" sz="1800" i="1">
                <a:solidFill>
                  <a:schemeClr val="accent2"/>
                </a:solidFill>
              </a:rPr>
              <a:t>d</a:t>
            </a:r>
            <a:r>
              <a:rPr lang="en-US" altLang="en-US" sz="1800">
                <a:solidFill>
                  <a:schemeClr val="accent2"/>
                </a:solidFill>
              </a:rPr>
              <a:t>:</a:t>
            </a:r>
          </a:p>
        </p:txBody>
      </p:sp>
      <p:sp>
        <p:nvSpPr>
          <p:cNvPr id="172037" name="Text Box 5">
            <a:extLst>
              <a:ext uri="{FF2B5EF4-FFF2-40B4-BE49-F238E27FC236}">
                <a16:creationId xmlns:a16="http://schemas.microsoft.com/office/drawing/2014/main" id="{B609DFB3-B1EF-794A-8B17-A06E438D6E4D}"/>
              </a:ext>
            </a:extLst>
          </p:cNvPr>
          <p:cNvSpPr txBox="1">
            <a:spLocks noChangeArrowheads="1"/>
          </p:cNvSpPr>
          <p:nvPr/>
        </p:nvSpPr>
        <p:spPr bwMode="auto">
          <a:xfrm>
            <a:off x="8077200" y="3886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chemeClr val="accent2"/>
                </a:solidFill>
              </a:rPr>
              <a:t>v</a:t>
            </a:r>
            <a:r>
              <a:rPr lang="en-US" altLang="en-US" baseline="-25000">
                <a:solidFill>
                  <a:schemeClr val="accent2"/>
                </a:solidFill>
              </a:rPr>
              <a:t>r</a:t>
            </a:r>
            <a:r>
              <a:rPr lang="en-US" altLang="en-US">
                <a:solidFill>
                  <a:schemeClr val="accent2"/>
                </a:solidFill>
              </a:rPr>
              <a:t> = H</a:t>
            </a:r>
            <a:r>
              <a:rPr lang="en-US" altLang="en-US" baseline="-25000">
                <a:solidFill>
                  <a:schemeClr val="accent2"/>
                </a:solidFill>
              </a:rPr>
              <a:t>0</a:t>
            </a:r>
            <a:r>
              <a:rPr lang="en-US" altLang="en-US">
                <a:solidFill>
                  <a:schemeClr val="accent2"/>
                </a:solidFill>
              </a:rPr>
              <a:t>*d</a:t>
            </a:r>
          </a:p>
        </p:txBody>
      </p:sp>
      <p:sp>
        <p:nvSpPr>
          <p:cNvPr id="172038" name="Rectangle 6">
            <a:extLst>
              <a:ext uri="{FF2B5EF4-FFF2-40B4-BE49-F238E27FC236}">
                <a16:creationId xmlns:a16="http://schemas.microsoft.com/office/drawing/2014/main" id="{57D48B02-2177-AB45-B830-9559A19C0355}"/>
              </a:ext>
            </a:extLst>
          </p:cNvPr>
          <p:cNvSpPr>
            <a:spLocks noChangeArrowheads="1"/>
          </p:cNvSpPr>
          <p:nvPr/>
        </p:nvSpPr>
        <p:spPr bwMode="auto">
          <a:xfrm>
            <a:off x="8001000" y="3886200"/>
            <a:ext cx="1524000" cy="457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72039" name="Rectangle 7">
            <a:extLst>
              <a:ext uri="{FF2B5EF4-FFF2-40B4-BE49-F238E27FC236}">
                <a16:creationId xmlns:a16="http://schemas.microsoft.com/office/drawing/2014/main" id="{CCF01336-A557-5D4B-A7EE-09307978AFB8}"/>
              </a:ext>
            </a:extLst>
          </p:cNvPr>
          <p:cNvSpPr>
            <a:spLocks noChangeArrowheads="1"/>
          </p:cNvSpPr>
          <p:nvPr/>
        </p:nvSpPr>
        <p:spPr bwMode="auto">
          <a:xfrm>
            <a:off x="7924800" y="3810000"/>
            <a:ext cx="1676400" cy="609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72040" name="Text Box 8">
            <a:extLst>
              <a:ext uri="{FF2B5EF4-FFF2-40B4-BE49-F238E27FC236}">
                <a16:creationId xmlns:a16="http://schemas.microsoft.com/office/drawing/2014/main" id="{F339BF90-812F-2649-B5C7-3467933D43DF}"/>
              </a:ext>
            </a:extLst>
          </p:cNvPr>
          <p:cNvSpPr txBox="1">
            <a:spLocks noChangeArrowheads="1"/>
          </p:cNvSpPr>
          <p:nvPr/>
        </p:nvSpPr>
        <p:spPr bwMode="auto">
          <a:xfrm>
            <a:off x="7467600" y="47244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accent2"/>
                </a:solidFill>
              </a:rPr>
              <a:t>H</a:t>
            </a:r>
            <a:r>
              <a:rPr lang="en-US" altLang="en-US" sz="1800" baseline="-25000">
                <a:solidFill>
                  <a:schemeClr val="accent2"/>
                </a:solidFill>
              </a:rPr>
              <a:t>0</a:t>
            </a:r>
            <a:r>
              <a:rPr lang="en-US" altLang="en-US" sz="1800">
                <a:solidFill>
                  <a:schemeClr val="accent2"/>
                </a:solidFill>
              </a:rPr>
              <a:t> </a:t>
            </a:r>
            <a:r>
              <a:rPr lang="en-US" altLang="en-US" sz="1800">
                <a:solidFill>
                  <a:schemeClr val="accent2"/>
                </a:solidFill>
                <a:cs typeface="Arial" panose="020B0604020202020204" pitchFamily="34" charset="0"/>
              </a:rPr>
              <a:t>≈ 70 km/s/Mpc is the Hubble constant.</a:t>
            </a:r>
          </a:p>
        </p:txBody>
      </p:sp>
      <p:sp>
        <p:nvSpPr>
          <p:cNvPr id="172041" name="Text Box 9">
            <a:extLst>
              <a:ext uri="{FF2B5EF4-FFF2-40B4-BE49-F238E27FC236}">
                <a16:creationId xmlns:a16="http://schemas.microsoft.com/office/drawing/2014/main" id="{EAA4EB43-44A6-584C-9367-2F8823E73864}"/>
              </a:ext>
            </a:extLst>
          </p:cNvPr>
          <p:cNvSpPr txBox="1">
            <a:spLocks noChangeArrowheads="1"/>
          </p:cNvSpPr>
          <p:nvPr/>
        </p:nvSpPr>
        <p:spPr bwMode="auto">
          <a:xfrm>
            <a:off x="7239000" y="5486401"/>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cs typeface="Arial" panose="020B0604020202020204" pitchFamily="34" charset="0"/>
              </a:rPr>
              <a:t>=&gt; Measure v</a:t>
            </a:r>
            <a:r>
              <a:rPr lang="en-US" altLang="en-US" baseline="-25000">
                <a:solidFill>
                  <a:schemeClr val="accent2"/>
                </a:solidFill>
                <a:cs typeface="Arial" panose="020B0604020202020204" pitchFamily="34" charset="0"/>
              </a:rPr>
              <a:t>r</a:t>
            </a:r>
            <a:r>
              <a:rPr lang="en-US" altLang="en-US">
                <a:solidFill>
                  <a:schemeClr val="accent2"/>
                </a:solidFill>
                <a:cs typeface="Arial" panose="020B0604020202020204" pitchFamily="34" charset="0"/>
              </a:rPr>
              <a:t> through the Doppler effect </a:t>
            </a:r>
            <a:r>
              <a:rPr lang="en-US" altLang="en-US">
                <a:solidFill>
                  <a:schemeClr val="accent2"/>
                </a:solidFill>
                <a:cs typeface="Arial" panose="020B0604020202020204" pitchFamily="34" charset="0"/>
                <a:sym typeface="Symbol" pitchFamily="2" charset="2"/>
              </a:rPr>
              <a:t></a:t>
            </a:r>
            <a:r>
              <a:rPr lang="en-US" altLang="en-US">
                <a:solidFill>
                  <a:schemeClr val="accent2"/>
                </a:solidFill>
                <a:cs typeface="Arial" panose="020B0604020202020204" pitchFamily="34" charset="0"/>
              </a:rPr>
              <a:t> infer the distance.</a:t>
            </a:r>
          </a:p>
        </p:txBody>
      </p:sp>
      <p:sp>
        <p:nvSpPr>
          <p:cNvPr id="44041" name="FlagCount" hidden="1">
            <a:extLst>
              <a:ext uri="{FF2B5EF4-FFF2-40B4-BE49-F238E27FC236}">
                <a16:creationId xmlns:a16="http://schemas.microsoft.com/office/drawing/2014/main" id="{F9B32E97-6D0D-3F4C-A23F-0E3D2243B5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188745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slide(fromBottom)">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72037"/>
                                        </p:tgtEl>
                                        <p:attrNameLst>
                                          <p:attrName>style.visibility</p:attrName>
                                        </p:attrNameLst>
                                      </p:cBhvr>
                                      <p:to>
                                        <p:strVal val="visible"/>
                                      </p:to>
                                    </p:set>
                                    <p:anim calcmode="lin" valueType="num">
                                      <p:cBhvr>
                                        <p:cTn id="12" dur="1000" fill="hold"/>
                                        <p:tgtEl>
                                          <p:spTgt spid="172037"/>
                                        </p:tgtEl>
                                        <p:attrNameLst>
                                          <p:attrName>ppt_w</p:attrName>
                                        </p:attrNameLst>
                                      </p:cBhvr>
                                      <p:tavLst>
                                        <p:tav tm="0">
                                          <p:val>
                                            <p:fltVal val="0"/>
                                          </p:val>
                                        </p:tav>
                                        <p:tav tm="100000">
                                          <p:val>
                                            <p:strVal val="#ppt_w"/>
                                          </p:val>
                                        </p:tav>
                                      </p:tavLst>
                                    </p:anim>
                                    <p:anim calcmode="lin" valueType="num">
                                      <p:cBhvr>
                                        <p:cTn id="13" dur="1000" fill="hold"/>
                                        <p:tgtEl>
                                          <p:spTgt spid="172037"/>
                                        </p:tgtEl>
                                        <p:attrNameLst>
                                          <p:attrName>ppt_h</p:attrName>
                                        </p:attrNameLst>
                                      </p:cBhvr>
                                      <p:tavLst>
                                        <p:tav tm="0">
                                          <p:val>
                                            <p:fltVal val="0"/>
                                          </p:val>
                                        </p:tav>
                                        <p:tav tm="100000">
                                          <p:val>
                                            <p:strVal val="#ppt_h"/>
                                          </p:val>
                                        </p:tav>
                                      </p:tavLst>
                                    </p:anim>
                                    <p:anim calcmode="lin" valueType="num">
                                      <p:cBhvr>
                                        <p:cTn id="14" dur="1000" fill="hold"/>
                                        <p:tgtEl>
                                          <p:spTgt spid="17203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72037"/>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1000" fill="hold"/>
                                        <p:tgtEl>
                                          <p:spTgt spid="172038"/>
                                        </p:tgtEl>
                                        <p:attrNameLst>
                                          <p:attrName>ppt_w</p:attrName>
                                        </p:attrNameLst>
                                      </p:cBhvr>
                                      <p:tavLst>
                                        <p:tav tm="0">
                                          <p:val>
                                            <p:fltVal val="0"/>
                                          </p:val>
                                        </p:tav>
                                        <p:tav tm="100000">
                                          <p:val>
                                            <p:strVal val="#ppt_w"/>
                                          </p:val>
                                        </p:tav>
                                      </p:tavLst>
                                    </p:anim>
                                    <p:anim calcmode="lin" valueType="num">
                                      <p:cBhvr>
                                        <p:cTn id="19" dur="1000" fill="hold"/>
                                        <p:tgtEl>
                                          <p:spTgt spid="172038"/>
                                        </p:tgtEl>
                                        <p:attrNameLst>
                                          <p:attrName>ppt_h</p:attrName>
                                        </p:attrNameLst>
                                      </p:cBhvr>
                                      <p:tavLst>
                                        <p:tav tm="0">
                                          <p:val>
                                            <p:fltVal val="0"/>
                                          </p:val>
                                        </p:tav>
                                        <p:tav tm="100000">
                                          <p:val>
                                            <p:strVal val="#ppt_h"/>
                                          </p:val>
                                        </p:tav>
                                      </p:tavLst>
                                    </p:anim>
                                    <p:anim calcmode="lin" valueType="num">
                                      <p:cBhvr>
                                        <p:cTn id="20" dur="1000" fill="hold"/>
                                        <p:tgtEl>
                                          <p:spTgt spid="17203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2038"/>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72039"/>
                                        </p:tgtEl>
                                        <p:attrNameLst>
                                          <p:attrName>style.visibility</p:attrName>
                                        </p:attrNameLst>
                                      </p:cBhvr>
                                      <p:to>
                                        <p:strVal val="visible"/>
                                      </p:to>
                                    </p:set>
                                    <p:anim calcmode="lin" valueType="num">
                                      <p:cBhvr>
                                        <p:cTn id="24" dur="1000" fill="hold"/>
                                        <p:tgtEl>
                                          <p:spTgt spid="172039"/>
                                        </p:tgtEl>
                                        <p:attrNameLst>
                                          <p:attrName>ppt_w</p:attrName>
                                        </p:attrNameLst>
                                      </p:cBhvr>
                                      <p:tavLst>
                                        <p:tav tm="0">
                                          <p:val>
                                            <p:fltVal val="0"/>
                                          </p:val>
                                        </p:tav>
                                        <p:tav tm="100000">
                                          <p:val>
                                            <p:strVal val="#ppt_w"/>
                                          </p:val>
                                        </p:tav>
                                      </p:tavLst>
                                    </p:anim>
                                    <p:anim calcmode="lin" valueType="num">
                                      <p:cBhvr>
                                        <p:cTn id="25" dur="1000" fill="hold"/>
                                        <p:tgtEl>
                                          <p:spTgt spid="172039"/>
                                        </p:tgtEl>
                                        <p:attrNameLst>
                                          <p:attrName>ppt_h</p:attrName>
                                        </p:attrNameLst>
                                      </p:cBhvr>
                                      <p:tavLst>
                                        <p:tav tm="0">
                                          <p:val>
                                            <p:fltVal val="0"/>
                                          </p:val>
                                        </p:tav>
                                        <p:tav tm="100000">
                                          <p:val>
                                            <p:strVal val="#ppt_h"/>
                                          </p:val>
                                        </p:tav>
                                      </p:tavLst>
                                    </p:anim>
                                    <p:anim calcmode="lin" valueType="num">
                                      <p:cBhvr>
                                        <p:cTn id="26" dur="1000" fill="hold"/>
                                        <p:tgtEl>
                                          <p:spTgt spid="1720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720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2040"/>
                                        </p:tgtEl>
                                        <p:attrNameLst>
                                          <p:attrName>style.visibility</p:attrName>
                                        </p:attrNameLst>
                                      </p:cBhvr>
                                      <p:to>
                                        <p:strVal val="visible"/>
                                      </p:to>
                                    </p:set>
                                    <p:animEffect transition="in" filter="slide(fromBottom)">
                                      <p:cBhvr>
                                        <p:cTn id="32" dur="500"/>
                                        <p:tgtEl>
                                          <p:spTgt spid="1720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2041"/>
                                        </p:tgtEl>
                                        <p:attrNameLst>
                                          <p:attrName>style.visibility</p:attrName>
                                        </p:attrNameLst>
                                      </p:cBhvr>
                                      <p:to>
                                        <p:strVal val="visible"/>
                                      </p:to>
                                    </p:set>
                                    <p:animEffect transition="in" filter="slide(fromBottom)">
                                      <p:cBhvr>
                                        <p:cTn id="37"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P spid="172038" grpId="0" animBg="1"/>
      <p:bldP spid="172039" grpId="0" animBg="1"/>
      <p:bldP spid="172040" grpId="0"/>
      <p:bldP spid="1720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seyfert_sextet">
            <a:extLst>
              <a:ext uri="{FF2B5EF4-FFF2-40B4-BE49-F238E27FC236}">
                <a16:creationId xmlns:a16="http://schemas.microsoft.com/office/drawing/2014/main" id="{F80D586E-09E6-B54D-8020-B2CAEDBA96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47900" y="-228600"/>
            <a:ext cx="7772400" cy="7278688"/>
          </a:xfrm>
          <a:noFill/>
        </p:spPr>
      </p:pic>
      <p:sp>
        <p:nvSpPr>
          <p:cNvPr id="46082" name="Rectangle 3">
            <a:extLst>
              <a:ext uri="{FF2B5EF4-FFF2-40B4-BE49-F238E27FC236}">
                <a16:creationId xmlns:a16="http://schemas.microsoft.com/office/drawing/2014/main" id="{7C00FA6E-221C-D645-BB9E-2B5A2A0C4E38}"/>
              </a:ext>
            </a:extLst>
          </p:cNvPr>
          <p:cNvSpPr>
            <a:spLocks noGrp="1" noChangeArrowheads="1"/>
          </p:cNvSpPr>
          <p:nvPr>
            <p:ph type="title"/>
          </p:nvPr>
        </p:nvSpPr>
        <p:spPr>
          <a:xfrm>
            <a:off x="2209800" y="76201"/>
            <a:ext cx="7848600" cy="1020763"/>
          </a:xfrm>
        </p:spPr>
        <p:txBody>
          <a:bodyPr/>
          <a:lstStyle/>
          <a:p>
            <a:pPr eaLnBrk="1" hangingPunct="1"/>
            <a:r>
              <a:rPr lang="en-US" altLang="en-US" sz="3600">
                <a:solidFill>
                  <a:schemeClr val="bg1"/>
                </a:solidFill>
                <a:ea typeface="ＭＳ Ｐゴシック" panose="020B0600070205080204" pitchFamily="34" charset="-128"/>
              </a:rPr>
              <a:t>The Extragalactic Distance Scale</a:t>
            </a:r>
          </a:p>
        </p:txBody>
      </p:sp>
      <p:sp>
        <p:nvSpPr>
          <p:cNvPr id="174084" name="Text Box 4">
            <a:extLst>
              <a:ext uri="{FF2B5EF4-FFF2-40B4-BE49-F238E27FC236}">
                <a16:creationId xmlns:a16="http://schemas.microsoft.com/office/drawing/2014/main" id="{A5F994E2-A6A7-4443-8909-5B61BC2F8ED5}"/>
              </a:ext>
            </a:extLst>
          </p:cNvPr>
          <p:cNvSpPr txBox="1">
            <a:spLocks noChangeArrowheads="1"/>
          </p:cNvSpPr>
          <p:nvPr/>
        </p:nvSpPr>
        <p:spPr bwMode="auto">
          <a:xfrm>
            <a:off x="2819400" y="1295401"/>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Many galaxies are typically millions or billions of parsecs from our galaxy.  </a:t>
            </a:r>
            <a:endParaRPr lang="en-US" altLang="en-US" sz="1800">
              <a:solidFill>
                <a:schemeClr val="bg1"/>
              </a:solidFill>
              <a:cs typeface="Arial" panose="020B0604020202020204" pitchFamily="34" charset="0"/>
            </a:endParaRPr>
          </a:p>
        </p:txBody>
      </p:sp>
      <p:sp>
        <p:nvSpPr>
          <p:cNvPr id="174085" name="Text Box 5">
            <a:extLst>
              <a:ext uri="{FF2B5EF4-FFF2-40B4-BE49-F238E27FC236}">
                <a16:creationId xmlns:a16="http://schemas.microsoft.com/office/drawing/2014/main" id="{107D4109-4959-2F49-96F6-094472CA36DA}"/>
              </a:ext>
            </a:extLst>
          </p:cNvPr>
          <p:cNvSpPr txBox="1">
            <a:spLocks noChangeArrowheads="1"/>
          </p:cNvSpPr>
          <p:nvPr/>
        </p:nvSpPr>
        <p:spPr bwMode="auto">
          <a:xfrm>
            <a:off x="2324100" y="2486025"/>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Typical distance units:</a:t>
            </a:r>
          </a:p>
          <a:p>
            <a:pPr algn="ctr" eaLnBrk="1" hangingPunct="1">
              <a:spcBef>
                <a:spcPct val="50000"/>
              </a:spcBef>
            </a:pPr>
            <a:r>
              <a:rPr lang="en-US" altLang="en-US">
                <a:solidFill>
                  <a:schemeClr val="bg1"/>
                </a:solidFill>
              </a:rPr>
              <a:t>Mpc = megaparsec = 1 million parsecs</a:t>
            </a:r>
          </a:p>
          <a:p>
            <a:pPr algn="ctr" eaLnBrk="1" hangingPunct="1">
              <a:spcBef>
                <a:spcPct val="50000"/>
              </a:spcBef>
            </a:pPr>
            <a:r>
              <a:rPr lang="en-US" altLang="en-US">
                <a:solidFill>
                  <a:schemeClr val="bg1"/>
                </a:solidFill>
              </a:rPr>
              <a:t>Gpc = gigaparsec = 1 billion parsecs</a:t>
            </a:r>
            <a:endParaRPr lang="en-US" altLang="en-US" sz="1800">
              <a:solidFill>
                <a:schemeClr val="bg1"/>
              </a:solidFill>
              <a:cs typeface="Arial" panose="020B0604020202020204" pitchFamily="34" charset="0"/>
            </a:endParaRPr>
          </a:p>
        </p:txBody>
      </p:sp>
      <p:sp>
        <p:nvSpPr>
          <p:cNvPr id="174086" name="Text Box 6">
            <a:extLst>
              <a:ext uri="{FF2B5EF4-FFF2-40B4-BE49-F238E27FC236}">
                <a16:creationId xmlns:a16="http://schemas.microsoft.com/office/drawing/2014/main" id="{A9B69164-40B3-4D49-A61F-906D3C32E647}"/>
              </a:ext>
            </a:extLst>
          </p:cNvPr>
          <p:cNvSpPr txBox="1">
            <a:spLocks noChangeArrowheads="1"/>
          </p:cNvSpPr>
          <p:nvPr/>
        </p:nvSpPr>
        <p:spPr bwMode="auto">
          <a:xfrm>
            <a:off x="3314700" y="4375151"/>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Distances of Mpc or even Gpc </a:t>
            </a:r>
            <a:r>
              <a:rPr lang="en-US" altLang="en-US">
                <a:solidFill>
                  <a:schemeClr val="bg1"/>
                </a:solidFill>
                <a:sym typeface="Wingdings" pitchFamily="2" charset="2"/>
              </a:rPr>
              <a:t></a:t>
            </a:r>
            <a:r>
              <a:rPr lang="en-US" altLang="en-US">
                <a:solidFill>
                  <a:schemeClr val="bg1"/>
                </a:solidFill>
              </a:rPr>
              <a:t> The light we see has left the galaxy millions or billions of years ago!!</a:t>
            </a:r>
            <a:endParaRPr lang="en-US" altLang="en-US" sz="1800">
              <a:solidFill>
                <a:schemeClr val="bg1"/>
              </a:solidFill>
              <a:cs typeface="Arial" panose="020B0604020202020204" pitchFamily="34" charset="0"/>
            </a:endParaRPr>
          </a:p>
        </p:txBody>
      </p:sp>
      <p:sp>
        <p:nvSpPr>
          <p:cNvPr id="174087" name="Text Box 7">
            <a:extLst>
              <a:ext uri="{FF2B5EF4-FFF2-40B4-BE49-F238E27FC236}">
                <a16:creationId xmlns:a16="http://schemas.microsoft.com/office/drawing/2014/main" id="{51FC0C71-313D-4E4D-A2D2-7CD3867547D0}"/>
              </a:ext>
            </a:extLst>
          </p:cNvPr>
          <p:cNvSpPr txBox="1">
            <a:spLocks noChangeArrowheads="1"/>
          </p:cNvSpPr>
          <p:nvPr/>
        </p:nvSpPr>
        <p:spPr bwMode="auto">
          <a:xfrm>
            <a:off x="2514600" y="5943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sym typeface="Wingdings" pitchFamily="2" charset="2"/>
              </a:rPr>
              <a:t></a:t>
            </a:r>
            <a:r>
              <a:rPr lang="en-US" altLang="en-US">
                <a:solidFill>
                  <a:schemeClr val="bg1"/>
                </a:solidFill>
              </a:rPr>
              <a:t> </a:t>
            </a:r>
            <a:r>
              <a:rPr lang="ja-JP" altLang="en-US">
                <a:solidFill>
                  <a:schemeClr val="bg1"/>
                </a:solidFill>
              </a:rPr>
              <a:t>“</a:t>
            </a:r>
            <a:r>
              <a:rPr lang="en-US" altLang="ja-JP">
                <a:solidFill>
                  <a:schemeClr val="bg1"/>
                </a:solidFill>
              </a:rPr>
              <a:t>Look-back times</a:t>
            </a:r>
            <a:r>
              <a:rPr lang="ja-JP" altLang="en-US">
                <a:solidFill>
                  <a:schemeClr val="bg1"/>
                </a:solidFill>
              </a:rPr>
              <a:t>”</a:t>
            </a:r>
            <a:r>
              <a:rPr lang="en-US" altLang="ja-JP">
                <a:solidFill>
                  <a:schemeClr val="bg1"/>
                </a:solidFill>
              </a:rPr>
              <a:t> of millions or billions of years</a:t>
            </a:r>
            <a:endParaRPr lang="en-US" altLang="en-US" sz="1800">
              <a:solidFill>
                <a:schemeClr val="bg1"/>
              </a:solidFill>
              <a:cs typeface="Arial" panose="020B0604020202020204" pitchFamily="34" charset="0"/>
            </a:endParaRPr>
          </a:p>
        </p:txBody>
      </p:sp>
      <p:sp>
        <p:nvSpPr>
          <p:cNvPr id="46087" name="FlagCount" hidden="1">
            <a:extLst>
              <a:ext uri="{FF2B5EF4-FFF2-40B4-BE49-F238E27FC236}">
                <a16:creationId xmlns:a16="http://schemas.microsoft.com/office/drawing/2014/main" id="{4F5E07B2-3E87-B04A-96EB-A780C019A1E7}"/>
              </a:ext>
            </a:extLst>
          </p:cNvPr>
          <p:cNvSpPr>
            <a:spLocks noChangeArrowheads="1"/>
          </p:cNvSpPr>
          <p:nvPr/>
        </p:nvSpPr>
        <p:spPr bwMode="auto">
          <a:xfrm>
            <a:off x="59436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solidFill>
                  <a:schemeClr val="bg1"/>
                </a:solidFill>
              </a:rPr>
              <a:t>0</a:t>
            </a:r>
          </a:p>
        </p:txBody>
      </p:sp>
    </p:spTree>
    <p:extLst>
      <p:ext uri="{BB962C8B-B14F-4D97-AF65-F5344CB8AC3E}">
        <p14:creationId xmlns:p14="http://schemas.microsoft.com/office/powerpoint/2010/main" val="166223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slide(fromBottom)">
                                      <p:cBhvr>
                                        <p:cTn id="7" dur="500"/>
                                        <p:tgtEl>
                                          <p:spTgt spid="174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085"/>
                                        </p:tgtEl>
                                        <p:attrNameLst>
                                          <p:attrName>style.visibility</p:attrName>
                                        </p:attrNameLst>
                                      </p:cBhvr>
                                      <p:to>
                                        <p:strVal val="visible"/>
                                      </p:to>
                                    </p:set>
                                    <p:animEffect transition="in" filter="slide(fromBottom)">
                                      <p:cBhvr>
                                        <p:cTn id="12" dur="500"/>
                                        <p:tgtEl>
                                          <p:spTgt spid="174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086"/>
                                        </p:tgtEl>
                                        <p:attrNameLst>
                                          <p:attrName>style.visibility</p:attrName>
                                        </p:attrNameLst>
                                      </p:cBhvr>
                                      <p:to>
                                        <p:strVal val="visible"/>
                                      </p:to>
                                    </p:set>
                                    <p:animEffect transition="in" filter="slide(fromBottom)">
                                      <p:cBhvr>
                                        <p:cTn id="17" dur="500"/>
                                        <p:tgtEl>
                                          <p:spTgt spid="174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087"/>
                                        </p:tgtEl>
                                        <p:attrNameLst>
                                          <p:attrName>style.visibility</p:attrName>
                                        </p:attrNameLst>
                                      </p:cBhvr>
                                      <p:to>
                                        <p:strVal val="visible"/>
                                      </p:to>
                                    </p:set>
                                    <p:animEffect transition="in" filter="slide(fromBottom)">
                                      <p:cBhvr>
                                        <p:cTn id="22" dur="5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P spid="1740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06">
            <a:extLst>
              <a:ext uri="{FF2B5EF4-FFF2-40B4-BE49-F238E27FC236}">
                <a16:creationId xmlns:a16="http://schemas.microsoft.com/office/drawing/2014/main" id="{7CC5BA53-3364-3943-9C24-89D74516CF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143000"/>
            <a:ext cx="5338763" cy="5410200"/>
          </a:xfrm>
          <a:noFill/>
        </p:spPr>
      </p:pic>
      <p:sp>
        <p:nvSpPr>
          <p:cNvPr id="48130" name="Rectangle 3">
            <a:extLst>
              <a:ext uri="{FF2B5EF4-FFF2-40B4-BE49-F238E27FC236}">
                <a16:creationId xmlns:a16="http://schemas.microsoft.com/office/drawing/2014/main" id="{C0A11E09-662D-AC45-87EB-0E161B659B66}"/>
              </a:ext>
            </a:extLst>
          </p:cNvPr>
          <p:cNvSpPr>
            <a:spLocks noGrp="1" noChangeArrowheads="1"/>
          </p:cNvSpPr>
          <p:nvPr>
            <p:ph type="title"/>
          </p:nvPr>
        </p:nvSpPr>
        <p:spPr>
          <a:xfrm>
            <a:off x="2362200" y="76201"/>
            <a:ext cx="8229600" cy="792163"/>
          </a:xfrm>
        </p:spPr>
        <p:txBody>
          <a:bodyPr/>
          <a:lstStyle/>
          <a:p>
            <a:pPr eaLnBrk="1" hangingPunct="1"/>
            <a:r>
              <a:rPr lang="en-US" altLang="en-US">
                <a:solidFill>
                  <a:schemeClr val="accent2"/>
                </a:solidFill>
                <a:ea typeface="ＭＳ Ｐゴシック" panose="020B0600070205080204" pitchFamily="34" charset="-128"/>
              </a:rPr>
              <a:t>Galaxy Sizes and Luminosities</a:t>
            </a:r>
          </a:p>
        </p:txBody>
      </p:sp>
      <p:sp>
        <p:nvSpPr>
          <p:cNvPr id="176132" name="Text Box 4">
            <a:extLst>
              <a:ext uri="{FF2B5EF4-FFF2-40B4-BE49-F238E27FC236}">
                <a16:creationId xmlns:a16="http://schemas.microsoft.com/office/drawing/2014/main" id="{E61FC666-4FC8-0640-9CD8-2389F5C21D68}"/>
              </a:ext>
            </a:extLst>
          </p:cNvPr>
          <p:cNvSpPr txBox="1">
            <a:spLocks noChangeArrowheads="1"/>
          </p:cNvSpPr>
          <p:nvPr/>
        </p:nvSpPr>
        <p:spPr bwMode="auto">
          <a:xfrm>
            <a:off x="7620000" y="1371601"/>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Vastly different sizes and luminosities:</a:t>
            </a:r>
          </a:p>
        </p:txBody>
      </p:sp>
      <p:sp>
        <p:nvSpPr>
          <p:cNvPr id="176133" name="Text Box 5">
            <a:extLst>
              <a:ext uri="{FF2B5EF4-FFF2-40B4-BE49-F238E27FC236}">
                <a16:creationId xmlns:a16="http://schemas.microsoft.com/office/drawing/2014/main" id="{8D1125DC-BAD1-434A-B165-F68F8844923C}"/>
              </a:ext>
            </a:extLst>
          </p:cNvPr>
          <p:cNvSpPr txBox="1">
            <a:spLocks noChangeArrowheads="1"/>
          </p:cNvSpPr>
          <p:nvPr/>
        </p:nvSpPr>
        <p:spPr bwMode="auto">
          <a:xfrm>
            <a:off x="7696200" y="2514600"/>
            <a:ext cx="2819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From small, low-luminosity irregular galaxies (much smaller and less luminous than the Milky Way) to giant ellipticals and large spirals, a few times the Milky Way</a:t>
            </a:r>
            <a:r>
              <a:rPr lang="ja-JP" altLang="en-US">
                <a:solidFill>
                  <a:schemeClr val="accent2"/>
                </a:solidFill>
              </a:rPr>
              <a:t>’</a:t>
            </a:r>
            <a:r>
              <a:rPr lang="en-US" altLang="ja-JP">
                <a:solidFill>
                  <a:schemeClr val="accent2"/>
                </a:solidFill>
              </a:rPr>
              <a:t>s size and luminosity</a:t>
            </a:r>
            <a:endParaRPr lang="en-US" altLang="en-US">
              <a:solidFill>
                <a:schemeClr val="accent2"/>
              </a:solidFill>
            </a:endParaRPr>
          </a:p>
        </p:txBody>
      </p:sp>
      <p:sp>
        <p:nvSpPr>
          <p:cNvPr id="48133" name="FlagCount" hidden="1">
            <a:extLst>
              <a:ext uri="{FF2B5EF4-FFF2-40B4-BE49-F238E27FC236}">
                <a16:creationId xmlns:a16="http://schemas.microsoft.com/office/drawing/2014/main" id="{DA8DA1BF-441A-2641-9B40-623A48CCB3BE}"/>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solidFill>
                  <a:schemeClr val="accent2"/>
                </a:solidFill>
                <a:latin typeface="Tahoma" panose="020B0604030504040204" pitchFamily="34" charset="0"/>
              </a:rPr>
              <a:t>0</a:t>
            </a:r>
          </a:p>
        </p:txBody>
      </p:sp>
    </p:spTree>
    <p:extLst>
      <p:ext uri="{BB962C8B-B14F-4D97-AF65-F5344CB8AC3E}">
        <p14:creationId xmlns:p14="http://schemas.microsoft.com/office/powerpoint/2010/main" val="816311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slide(fromBottom)">
                                      <p:cBhvr>
                                        <p:cTn id="7" dur="500"/>
                                        <p:tgtEl>
                                          <p:spTgt spid="176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6133"/>
                                        </p:tgtEl>
                                        <p:attrNameLst>
                                          <p:attrName>style.visibility</p:attrName>
                                        </p:attrNameLst>
                                      </p:cBhvr>
                                      <p:to>
                                        <p:strVal val="visible"/>
                                      </p:to>
                                    </p:set>
                                    <p:animEffect transition="in" filter="slide(fromBottom)">
                                      <p:cBhvr>
                                        <p:cTn id="12" dur="5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ercules_cluster">
            <a:extLst>
              <a:ext uri="{FF2B5EF4-FFF2-40B4-BE49-F238E27FC236}">
                <a16:creationId xmlns:a16="http://schemas.microsoft.com/office/drawing/2014/main" id="{FDF06295-DC08-7144-9554-AC3349A80D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457200"/>
            <a:ext cx="9144000" cy="7464425"/>
          </a:xfrm>
          <a:noFill/>
        </p:spPr>
      </p:pic>
      <p:sp>
        <p:nvSpPr>
          <p:cNvPr id="50178" name="Rectangle 3">
            <a:extLst>
              <a:ext uri="{FF2B5EF4-FFF2-40B4-BE49-F238E27FC236}">
                <a16:creationId xmlns:a16="http://schemas.microsoft.com/office/drawing/2014/main" id="{817D24A2-AC6C-0046-8091-EA731BB69A2B}"/>
              </a:ext>
            </a:extLst>
          </p:cNvPr>
          <p:cNvSpPr>
            <a:spLocks noGrp="1" noChangeArrowheads="1"/>
          </p:cNvSpPr>
          <p:nvPr>
            <p:ph type="title"/>
          </p:nvPr>
        </p:nvSpPr>
        <p:spPr>
          <a:xfrm>
            <a:off x="2438400" y="274638"/>
            <a:ext cx="7772400" cy="944562"/>
          </a:xfrm>
        </p:spPr>
        <p:txBody>
          <a:bodyPr/>
          <a:lstStyle/>
          <a:p>
            <a:pPr eaLnBrk="1" hangingPunct="1"/>
            <a:r>
              <a:rPr lang="en-US" altLang="en-US" b="1">
                <a:solidFill>
                  <a:schemeClr val="bg1"/>
                </a:solidFill>
                <a:ea typeface="ＭＳ Ｐゴシック" panose="020B0600070205080204" pitchFamily="34" charset="-128"/>
              </a:rPr>
              <a:t>Clusters of Galaxies</a:t>
            </a:r>
          </a:p>
        </p:txBody>
      </p:sp>
      <p:sp>
        <p:nvSpPr>
          <p:cNvPr id="186372" name="Text Box 4">
            <a:extLst>
              <a:ext uri="{FF2B5EF4-FFF2-40B4-BE49-F238E27FC236}">
                <a16:creationId xmlns:a16="http://schemas.microsoft.com/office/drawing/2014/main" id="{BB9D982C-87DE-324E-A295-AD2FA38FFA2A}"/>
              </a:ext>
            </a:extLst>
          </p:cNvPr>
          <p:cNvSpPr txBox="1">
            <a:spLocks noChangeArrowheads="1"/>
          </p:cNvSpPr>
          <p:nvPr/>
        </p:nvSpPr>
        <p:spPr bwMode="auto">
          <a:xfrm>
            <a:off x="3429000" y="1143001"/>
            <a:ext cx="594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Galaxies do not generally exist in isolation, but form larger clusters of galaxies.</a:t>
            </a:r>
          </a:p>
        </p:txBody>
      </p:sp>
      <p:sp>
        <p:nvSpPr>
          <p:cNvPr id="186373" name="Text Box 5">
            <a:extLst>
              <a:ext uri="{FF2B5EF4-FFF2-40B4-BE49-F238E27FC236}">
                <a16:creationId xmlns:a16="http://schemas.microsoft.com/office/drawing/2014/main" id="{BD934702-23D9-BC46-9A5A-95F0D6BC664A}"/>
              </a:ext>
            </a:extLst>
          </p:cNvPr>
          <p:cNvSpPr txBox="1">
            <a:spLocks noChangeArrowheads="1"/>
          </p:cNvSpPr>
          <p:nvPr/>
        </p:nvSpPr>
        <p:spPr bwMode="auto">
          <a:xfrm>
            <a:off x="2514600" y="3352800"/>
            <a:ext cx="403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u="sng">
                <a:solidFill>
                  <a:schemeClr val="bg1"/>
                </a:solidFill>
              </a:rPr>
              <a:t>Rich clusters:</a:t>
            </a:r>
            <a:r>
              <a:rPr lang="en-US" altLang="en-US">
                <a:solidFill>
                  <a:schemeClr val="bg1"/>
                </a:solidFill>
              </a:rPr>
              <a:t> </a:t>
            </a:r>
          </a:p>
          <a:p>
            <a:pPr algn="ctr" eaLnBrk="1" hangingPunct="1">
              <a:spcBef>
                <a:spcPct val="50000"/>
              </a:spcBef>
            </a:pPr>
            <a:r>
              <a:rPr lang="en-US" altLang="en-US">
                <a:solidFill>
                  <a:schemeClr val="bg1"/>
                </a:solidFill>
              </a:rPr>
              <a:t>1,000 or more galaxies, diameter of ~ 3 Mpc, condensed around a large, central galaxy</a:t>
            </a:r>
          </a:p>
        </p:txBody>
      </p:sp>
      <p:sp>
        <p:nvSpPr>
          <p:cNvPr id="186374" name="Text Box 6">
            <a:extLst>
              <a:ext uri="{FF2B5EF4-FFF2-40B4-BE49-F238E27FC236}">
                <a16:creationId xmlns:a16="http://schemas.microsoft.com/office/drawing/2014/main" id="{65315CA1-172C-0549-BB78-50977494534D}"/>
              </a:ext>
            </a:extLst>
          </p:cNvPr>
          <p:cNvSpPr txBox="1">
            <a:spLocks noChangeArrowheads="1"/>
          </p:cNvSpPr>
          <p:nvPr/>
        </p:nvSpPr>
        <p:spPr bwMode="auto">
          <a:xfrm>
            <a:off x="6705600" y="3352800"/>
            <a:ext cx="3733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u="sng">
                <a:solidFill>
                  <a:schemeClr val="bg1"/>
                </a:solidFill>
              </a:rPr>
              <a:t>Poor clusters:</a:t>
            </a:r>
            <a:r>
              <a:rPr lang="en-US" altLang="en-US">
                <a:solidFill>
                  <a:schemeClr val="bg1"/>
                </a:solidFill>
              </a:rPr>
              <a:t> </a:t>
            </a:r>
          </a:p>
          <a:p>
            <a:pPr algn="ctr" eaLnBrk="1" hangingPunct="1">
              <a:spcBef>
                <a:spcPct val="50000"/>
              </a:spcBef>
            </a:pPr>
            <a:r>
              <a:rPr lang="en-US" altLang="en-US">
                <a:solidFill>
                  <a:schemeClr val="bg1"/>
                </a:solidFill>
              </a:rPr>
              <a:t>Less than 1,000 galaxies (often just a few), diameter of a few Mpc, generally not condensed towards the center</a:t>
            </a:r>
          </a:p>
        </p:txBody>
      </p:sp>
      <p:sp>
        <p:nvSpPr>
          <p:cNvPr id="50182" name="FlagCount" hidden="1">
            <a:extLst>
              <a:ext uri="{FF2B5EF4-FFF2-40B4-BE49-F238E27FC236}">
                <a16:creationId xmlns:a16="http://schemas.microsoft.com/office/drawing/2014/main" id="{45BCE037-73F1-934E-ACFC-089DB1B5930E}"/>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solidFill>
                  <a:schemeClr val="bg1"/>
                </a:solidFill>
                <a:latin typeface="Tahoma" panose="020B0604030504040204" pitchFamily="34" charset="0"/>
              </a:rPr>
              <a:t>0</a:t>
            </a:r>
          </a:p>
        </p:txBody>
      </p:sp>
    </p:spTree>
    <p:extLst>
      <p:ext uri="{BB962C8B-B14F-4D97-AF65-F5344CB8AC3E}">
        <p14:creationId xmlns:p14="http://schemas.microsoft.com/office/powerpoint/2010/main" val="810184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Effect transition="in" filter="slide(fromBottom)">
                                      <p:cBhvr>
                                        <p:cTn id="12" dur="500"/>
                                        <p:tgtEl>
                                          <p:spTgt spid="186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6374"/>
                                        </p:tgtEl>
                                        <p:attrNameLst>
                                          <p:attrName>style.visibility</p:attrName>
                                        </p:attrNameLst>
                                      </p:cBhvr>
                                      <p:to>
                                        <p:strVal val="visible"/>
                                      </p:to>
                                    </p:set>
                                    <p:animEffect transition="in" filter="slide(fromBottom)">
                                      <p:cBhvr>
                                        <p:cTn id="1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P spid="186373" grpId="0"/>
      <p:bldP spid="1863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1307a">
            <a:extLst>
              <a:ext uri="{FF2B5EF4-FFF2-40B4-BE49-F238E27FC236}">
                <a16:creationId xmlns:a16="http://schemas.microsoft.com/office/drawing/2014/main" id="{3D8700B2-6BD7-684C-B226-D53F677D5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17750"/>
            <a:ext cx="41148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3" descr="1307b">
            <a:extLst>
              <a:ext uri="{FF2B5EF4-FFF2-40B4-BE49-F238E27FC236}">
                <a16:creationId xmlns:a16="http://schemas.microsoft.com/office/drawing/2014/main" id="{876C5479-1EB1-F64E-B420-B5B1F66E6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98714"/>
            <a:ext cx="39624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a:extLst>
              <a:ext uri="{FF2B5EF4-FFF2-40B4-BE49-F238E27FC236}">
                <a16:creationId xmlns:a16="http://schemas.microsoft.com/office/drawing/2014/main" id="{36372F61-9A20-044F-B911-3AFD1122AF80}"/>
              </a:ext>
            </a:extLst>
          </p:cNvPr>
          <p:cNvSpPr>
            <a:spLocks noGrp="1" noChangeArrowheads="1"/>
          </p:cNvSpPr>
          <p:nvPr>
            <p:ph type="title"/>
          </p:nvPr>
        </p:nvSpPr>
        <p:spPr>
          <a:xfrm>
            <a:off x="1981200" y="-30163"/>
            <a:ext cx="8229600" cy="868363"/>
          </a:xfrm>
        </p:spPr>
        <p:txBody>
          <a:bodyPr/>
          <a:lstStyle/>
          <a:p>
            <a:pPr eaLnBrk="1" hangingPunct="1"/>
            <a:r>
              <a:rPr lang="en-US" altLang="en-US">
                <a:solidFill>
                  <a:schemeClr val="accent2"/>
                </a:solidFill>
                <a:ea typeface="ＭＳ Ｐゴシック" panose="020B0600070205080204" pitchFamily="34" charset="-128"/>
              </a:rPr>
              <a:t>Hot Gas in Clusters of Galaxies</a:t>
            </a:r>
          </a:p>
        </p:txBody>
      </p:sp>
      <p:sp>
        <p:nvSpPr>
          <p:cNvPr id="188421" name="Text Box 5">
            <a:extLst>
              <a:ext uri="{FF2B5EF4-FFF2-40B4-BE49-F238E27FC236}">
                <a16:creationId xmlns:a16="http://schemas.microsoft.com/office/drawing/2014/main" id="{37480C5A-4888-FA42-84D2-B7722B1C792D}"/>
              </a:ext>
            </a:extLst>
          </p:cNvPr>
          <p:cNvSpPr txBox="1">
            <a:spLocks noChangeArrowheads="1"/>
          </p:cNvSpPr>
          <p:nvPr/>
        </p:nvSpPr>
        <p:spPr bwMode="auto">
          <a:xfrm>
            <a:off x="4648200" y="6308726"/>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accent2"/>
                </a:solidFill>
              </a:rPr>
              <a:t>Coma Cluster of Galaxies</a:t>
            </a:r>
          </a:p>
        </p:txBody>
      </p:sp>
      <p:sp>
        <p:nvSpPr>
          <p:cNvPr id="188422" name="Text Box 6">
            <a:extLst>
              <a:ext uri="{FF2B5EF4-FFF2-40B4-BE49-F238E27FC236}">
                <a16:creationId xmlns:a16="http://schemas.microsoft.com/office/drawing/2014/main" id="{028BD87A-4A9E-FC4E-85EB-DCA421D73810}"/>
              </a:ext>
            </a:extLst>
          </p:cNvPr>
          <p:cNvSpPr txBox="1">
            <a:spLocks noChangeArrowheads="1"/>
          </p:cNvSpPr>
          <p:nvPr/>
        </p:nvSpPr>
        <p:spPr bwMode="auto">
          <a:xfrm>
            <a:off x="1981200" y="56388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Visible light</a:t>
            </a:r>
          </a:p>
        </p:txBody>
      </p:sp>
      <p:sp>
        <p:nvSpPr>
          <p:cNvPr id="188423" name="Text Box 7">
            <a:extLst>
              <a:ext uri="{FF2B5EF4-FFF2-40B4-BE49-F238E27FC236}">
                <a16:creationId xmlns:a16="http://schemas.microsoft.com/office/drawing/2014/main" id="{A0F8EA42-B5C5-F144-AD88-0F4902139BF6}"/>
              </a:ext>
            </a:extLst>
          </p:cNvPr>
          <p:cNvSpPr txBox="1">
            <a:spLocks noChangeArrowheads="1"/>
          </p:cNvSpPr>
          <p:nvPr/>
        </p:nvSpPr>
        <p:spPr bwMode="auto">
          <a:xfrm>
            <a:off x="9296400" y="5775326"/>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X rays</a:t>
            </a:r>
          </a:p>
        </p:txBody>
      </p:sp>
      <p:sp>
        <p:nvSpPr>
          <p:cNvPr id="188424" name="Text Box 8">
            <a:extLst>
              <a:ext uri="{FF2B5EF4-FFF2-40B4-BE49-F238E27FC236}">
                <a16:creationId xmlns:a16="http://schemas.microsoft.com/office/drawing/2014/main" id="{342BE3D9-2496-4E4F-A49F-4403B474CD88}"/>
              </a:ext>
            </a:extLst>
          </p:cNvPr>
          <p:cNvSpPr txBox="1">
            <a:spLocks noChangeArrowheads="1"/>
          </p:cNvSpPr>
          <p:nvPr/>
        </p:nvSpPr>
        <p:spPr bwMode="auto">
          <a:xfrm>
            <a:off x="2971800" y="701676"/>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Space between galaxies is not empty, but filled with hot gas (observable in X rays)</a:t>
            </a:r>
          </a:p>
        </p:txBody>
      </p:sp>
      <p:sp>
        <p:nvSpPr>
          <p:cNvPr id="188425" name="Text Box 9">
            <a:extLst>
              <a:ext uri="{FF2B5EF4-FFF2-40B4-BE49-F238E27FC236}">
                <a16:creationId xmlns:a16="http://schemas.microsoft.com/office/drawing/2014/main" id="{F036E954-FD34-964A-B165-3F760718040D}"/>
              </a:ext>
            </a:extLst>
          </p:cNvPr>
          <p:cNvSpPr txBox="1">
            <a:spLocks noChangeArrowheads="1"/>
          </p:cNvSpPr>
          <p:nvPr/>
        </p:nvSpPr>
        <p:spPr bwMode="auto">
          <a:xfrm>
            <a:off x="3048000" y="1539876"/>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That this gas remains gravitationally bound, provides further evidence for dark matter.</a:t>
            </a:r>
          </a:p>
        </p:txBody>
      </p:sp>
      <p:sp>
        <p:nvSpPr>
          <p:cNvPr id="188426" name="Line 10">
            <a:extLst>
              <a:ext uri="{FF2B5EF4-FFF2-40B4-BE49-F238E27FC236}">
                <a16:creationId xmlns:a16="http://schemas.microsoft.com/office/drawing/2014/main" id="{157D6211-BD4A-0440-AB52-37E870C69973}"/>
              </a:ext>
            </a:extLst>
          </p:cNvPr>
          <p:cNvSpPr>
            <a:spLocks noChangeShapeType="1"/>
          </p:cNvSpPr>
          <p:nvPr/>
        </p:nvSpPr>
        <p:spPr bwMode="auto">
          <a:xfrm flipH="1" flipV="1">
            <a:off x="6019800" y="2438400"/>
            <a:ext cx="2362200" cy="1600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27" name="Line 11">
            <a:extLst>
              <a:ext uri="{FF2B5EF4-FFF2-40B4-BE49-F238E27FC236}">
                <a16:creationId xmlns:a16="http://schemas.microsoft.com/office/drawing/2014/main" id="{A634B142-4D0B-8644-B27D-F4A0F2414E19}"/>
              </a:ext>
            </a:extLst>
          </p:cNvPr>
          <p:cNvSpPr>
            <a:spLocks noChangeShapeType="1"/>
          </p:cNvSpPr>
          <p:nvPr/>
        </p:nvSpPr>
        <p:spPr bwMode="auto">
          <a:xfrm flipH="1">
            <a:off x="6019800" y="4572000"/>
            <a:ext cx="2362200" cy="1600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FlagCount" hidden="1">
            <a:extLst>
              <a:ext uri="{FF2B5EF4-FFF2-40B4-BE49-F238E27FC236}">
                <a16:creationId xmlns:a16="http://schemas.microsoft.com/office/drawing/2014/main" id="{40CE0E8F-E57F-5C43-AC49-2DB80047F190}"/>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2928299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8424"/>
                                        </p:tgtEl>
                                        <p:attrNameLst>
                                          <p:attrName>style.visibility</p:attrName>
                                        </p:attrNameLst>
                                      </p:cBhvr>
                                      <p:to>
                                        <p:strVal val="visible"/>
                                      </p:to>
                                    </p:set>
                                    <p:animEffect transition="in" filter="slide(fromBottom)">
                                      <p:cBhvr>
                                        <p:cTn id="7" dur="500"/>
                                        <p:tgtEl>
                                          <p:spTgt spid="188424"/>
                                        </p:tgtEl>
                                      </p:cBhvr>
                                    </p:animEffect>
                                  </p:childTnLst>
                                </p:cTn>
                              </p:par>
                              <p:par>
                                <p:cTn id="8" presetID="2" presetClass="entr" presetSubtype="8" fill="hold" nodeType="withEffect">
                                  <p:stCondLst>
                                    <p:cond delay="0"/>
                                  </p:stCondLst>
                                  <p:childTnLst>
                                    <p:set>
                                      <p:cBhvr>
                                        <p:cTn id="9" dur="1" fill="hold">
                                          <p:stCondLst>
                                            <p:cond delay="0"/>
                                          </p:stCondLst>
                                        </p:cTn>
                                        <p:tgtEl>
                                          <p:spTgt spid="188422">
                                            <p:txEl>
                                              <p:pRg st="0" end="0"/>
                                            </p:txEl>
                                          </p:spTgt>
                                        </p:tgtEl>
                                        <p:attrNameLst>
                                          <p:attrName>style.visibility</p:attrName>
                                        </p:attrNameLst>
                                      </p:cBhvr>
                                      <p:to>
                                        <p:strVal val="visible"/>
                                      </p:to>
                                    </p:set>
                                    <p:anim calcmode="lin" valueType="num">
                                      <p:cBhvr additive="base">
                                        <p:cTn id="10" dur="500" fill="hold"/>
                                        <p:tgtEl>
                                          <p:spTgt spid="188422">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88422">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88423">
                                            <p:txEl>
                                              <p:pRg st="0" end="0"/>
                                            </p:txEl>
                                          </p:spTgt>
                                        </p:tgtEl>
                                        <p:attrNameLst>
                                          <p:attrName>style.visibility</p:attrName>
                                        </p:attrNameLst>
                                      </p:cBhvr>
                                      <p:to>
                                        <p:strVal val="visible"/>
                                      </p:to>
                                    </p:set>
                                    <p:anim calcmode="lin" valueType="num">
                                      <p:cBhvr additive="base">
                                        <p:cTn id="14" dur="500" fill="hold"/>
                                        <p:tgtEl>
                                          <p:spTgt spid="18842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8423">
                                            <p:txEl>
                                              <p:pRg st="0" end="0"/>
                                            </p:txEl>
                                          </p:spTgt>
                                        </p:tgtEl>
                                        <p:attrNameLst>
                                          <p:attrName>ppt_y</p:attrName>
                                        </p:attrNameLst>
                                      </p:cBhvr>
                                      <p:tavLst>
                                        <p:tav tm="0">
                                          <p:val>
                                            <p:strVal val="#ppt_y"/>
                                          </p:val>
                                        </p:tav>
                                        <p:tav tm="100000">
                                          <p:val>
                                            <p:strVal val="#ppt_y"/>
                                          </p:val>
                                        </p:tav>
                                      </p:tavLst>
                                    </p:anim>
                                  </p:childTnLst>
                                </p:cTn>
                              </p:par>
                              <p:par>
                                <p:cTn id="16" presetID="12" presetClass="entr" presetSubtype="4" fill="hold" grpId="0" nodeType="withEffect">
                                  <p:stCondLst>
                                    <p:cond delay="0"/>
                                  </p:stCondLst>
                                  <p:childTnLst>
                                    <p:set>
                                      <p:cBhvr>
                                        <p:cTn id="17" dur="1" fill="hold">
                                          <p:stCondLst>
                                            <p:cond delay="0"/>
                                          </p:stCondLst>
                                        </p:cTn>
                                        <p:tgtEl>
                                          <p:spTgt spid="188421"/>
                                        </p:tgtEl>
                                        <p:attrNameLst>
                                          <p:attrName>style.visibility</p:attrName>
                                        </p:attrNameLst>
                                      </p:cBhvr>
                                      <p:to>
                                        <p:strVal val="visible"/>
                                      </p:to>
                                    </p:set>
                                    <p:animEffect transition="in" filter="slide(fromBottom)">
                                      <p:cBhvr>
                                        <p:cTn id="18" dur="500"/>
                                        <p:tgtEl>
                                          <p:spTgt spid="1884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8425"/>
                                        </p:tgtEl>
                                        <p:attrNameLst>
                                          <p:attrName>style.visibility</p:attrName>
                                        </p:attrNameLst>
                                      </p:cBhvr>
                                      <p:to>
                                        <p:strVal val="visible"/>
                                      </p:to>
                                    </p:set>
                                    <p:animEffect transition="in" filter="slide(fromBottom)">
                                      <p:cBhvr>
                                        <p:cTn id="23" dur="500"/>
                                        <p:tgtEl>
                                          <p:spTgt spid="1884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188426"/>
                                        </p:tgtEl>
                                        <p:attrNameLst>
                                          <p:attrName>style.visibility</p:attrName>
                                        </p:attrNameLst>
                                      </p:cBhvr>
                                      <p:to>
                                        <p:strVal val="visible"/>
                                      </p:to>
                                    </p:set>
                                    <p:anim calcmode="lin" valueType="num">
                                      <p:cBhvr additive="base">
                                        <p:cTn id="28" dur="500" fill="hold"/>
                                        <p:tgtEl>
                                          <p:spTgt spid="188426"/>
                                        </p:tgtEl>
                                        <p:attrNameLst>
                                          <p:attrName>ppt_x</p:attrName>
                                        </p:attrNameLst>
                                      </p:cBhvr>
                                      <p:tavLst>
                                        <p:tav tm="0">
                                          <p:val>
                                            <p:strVal val="1+#ppt_w/2"/>
                                          </p:val>
                                        </p:tav>
                                        <p:tav tm="100000">
                                          <p:val>
                                            <p:strVal val="#ppt_x"/>
                                          </p:val>
                                        </p:tav>
                                      </p:tavLst>
                                    </p:anim>
                                    <p:anim calcmode="lin" valueType="num">
                                      <p:cBhvr additive="base">
                                        <p:cTn id="29" dur="500" fill="hold"/>
                                        <p:tgtEl>
                                          <p:spTgt spid="18842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88427"/>
                                        </p:tgtEl>
                                        <p:attrNameLst>
                                          <p:attrName>style.visibility</p:attrName>
                                        </p:attrNameLst>
                                      </p:cBhvr>
                                      <p:to>
                                        <p:strVal val="visible"/>
                                      </p:to>
                                    </p:set>
                                    <p:anim calcmode="lin" valueType="num">
                                      <p:cBhvr additive="base">
                                        <p:cTn id="32" dur="500" fill="hold"/>
                                        <p:tgtEl>
                                          <p:spTgt spid="188427"/>
                                        </p:tgtEl>
                                        <p:attrNameLst>
                                          <p:attrName>ppt_x</p:attrName>
                                        </p:attrNameLst>
                                      </p:cBhvr>
                                      <p:tavLst>
                                        <p:tav tm="0">
                                          <p:val>
                                            <p:strVal val="1+#ppt_w/2"/>
                                          </p:val>
                                        </p:tav>
                                        <p:tav tm="100000">
                                          <p:val>
                                            <p:strVal val="#ppt_x"/>
                                          </p:val>
                                        </p:tav>
                                      </p:tavLst>
                                    </p:anim>
                                    <p:anim calcmode="lin" valueType="num">
                                      <p:cBhvr additive="base">
                                        <p:cTn id="33" dur="500" fill="hold"/>
                                        <p:tgtEl>
                                          <p:spTgt spid="188427"/>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188418"/>
                                        </p:tgtEl>
                                        <p:attrNameLst>
                                          <p:attrName>style.visibility</p:attrName>
                                        </p:attrNameLst>
                                      </p:cBhvr>
                                      <p:to>
                                        <p:strVal val="visible"/>
                                      </p:to>
                                    </p:set>
                                    <p:anim calcmode="lin" valueType="num">
                                      <p:cBhvr additive="base">
                                        <p:cTn id="38" dur="500" fill="hold"/>
                                        <p:tgtEl>
                                          <p:spTgt spid="188418"/>
                                        </p:tgtEl>
                                        <p:attrNameLst>
                                          <p:attrName>ppt_x</p:attrName>
                                        </p:attrNameLst>
                                      </p:cBhvr>
                                      <p:tavLst>
                                        <p:tav tm="0">
                                          <p:val>
                                            <p:strVal val="0-#ppt_w/2"/>
                                          </p:val>
                                        </p:tav>
                                        <p:tav tm="100000">
                                          <p:val>
                                            <p:strVal val="#ppt_x"/>
                                          </p:val>
                                        </p:tav>
                                      </p:tavLst>
                                    </p:anim>
                                    <p:anim calcmode="lin" valueType="num">
                                      <p:cBhvr additive="base">
                                        <p:cTn id="39" dur="500" fill="hold"/>
                                        <p:tgtEl>
                                          <p:spTgt spid="18841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188419"/>
                                        </p:tgtEl>
                                        <p:attrNameLst>
                                          <p:attrName>style.visibility</p:attrName>
                                        </p:attrNameLst>
                                      </p:cBhvr>
                                      <p:to>
                                        <p:strVal val="visible"/>
                                      </p:to>
                                    </p:set>
                                    <p:anim calcmode="lin" valueType="num">
                                      <p:cBhvr additive="base">
                                        <p:cTn id="44" dur="500" fill="hold"/>
                                        <p:tgtEl>
                                          <p:spTgt spid="188419"/>
                                        </p:tgtEl>
                                        <p:attrNameLst>
                                          <p:attrName>ppt_x</p:attrName>
                                        </p:attrNameLst>
                                      </p:cBhvr>
                                      <p:tavLst>
                                        <p:tav tm="0">
                                          <p:val>
                                            <p:strVal val="1+#ppt_w/2"/>
                                          </p:val>
                                        </p:tav>
                                        <p:tav tm="100000">
                                          <p:val>
                                            <p:strVal val="#ppt_x"/>
                                          </p:val>
                                        </p:tav>
                                      </p:tavLst>
                                    </p:anim>
                                    <p:anim calcmode="lin" valueType="num">
                                      <p:cBhvr additive="base">
                                        <p:cTn id="45" dur="500" fill="hold"/>
                                        <p:tgtEl>
                                          <p:spTgt spid="188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P spid="188424" grpId="0"/>
      <p:bldP spid="1884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a:extLst>
              <a:ext uri="{FF2B5EF4-FFF2-40B4-BE49-F238E27FC236}">
                <a16:creationId xmlns:a16="http://schemas.microsoft.com/office/drawing/2014/main" id="{03F370A8-C4B6-8540-B90F-032A67C5D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74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2" name="Rectangle 2">
            <a:extLst>
              <a:ext uri="{FF2B5EF4-FFF2-40B4-BE49-F238E27FC236}">
                <a16:creationId xmlns:a16="http://schemas.microsoft.com/office/drawing/2014/main" id="{23A86E1F-A17A-844E-913E-FFCB29D2444C}"/>
              </a:ext>
            </a:extLst>
          </p:cNvPr>
          <p:cNvSpPr>
            <a:spLocks noGrp="1" noChangeArrowheads="1"/>
          </p:cNvSpPr>
          <p:nvPr>
            <p:ph type="title" idx="4294967295"/>
          </p:nvPr>
        </p:nvSpPr>
        <p:spPr>
          <a:xfrm>
            <a:off x="1981200" y="274638"/>
            <a:ext cx="8229600" cy="79216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chemeClr val="accent6">
                    <a:lumMod val="20000"/>
                    <a:lumOff val="80000"/>
                  </a:schemeClr>
                </a:solidFill>
                <a:ea typeface="+mj-ea"/>
                <a:cs typeface="+mj-cs"/>
              </a:rPr>
              <a:t>The Father of Dark Matter</a:t>
            </a:r>
          </a:p>
        </p:txBody>
      </p:sp>
      <p:sp>
        <p:nvSpPr>
          <p:cNvPr id="54275" name="Rectangle 3">
            <a:extLst>
              <a:ext uri="{FF2B5EF4-FFF2-40B4-BE49-F238E27FC236}">
                <a16:creationId xmlns:a16="http://schemas.microsoft.com/office/drawing/2014/main" id="{D239069C-1E82-BE42-92BA-159B10620F26}"/>
              </a:ext>
            </a:extLst>
          </p:cNvPr>
          <p:cNvSpPr>
            <a:spLocks noGrp="1" noChangeArrowheads="1"/>
          </p:cNvSpPr>
          <p:nvPr>
            <p:ph type="body" idx="4294967295"/>
          </p:nvPr>
        </p:nvSpPr>
        <p:spPr>
          <a:xfrm>
            <a:off x="1524000" y="4495800"/>
            <a:ext cx="7620000" cy="2362200"/>
          </a:xfrm>
        </p:spPr>
        <p:txBody>
          <a:bodyPr/>
          <a:lstStyle/>
          <a:p>
            <a:pPr marL="341313" indent="-341313">
              <a:spcBef>
                <a:spcPts val="7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solidFill>
                  <a:srgbClr val="A3A3E0"/>
                </a:solidFill>
                <a:ea typeface="ＭＳ Ｐゴシック" panose="020B0600070205080204" pitchFamily="34" charset="-128"/>
              </a:rPr>
              <a:t>In 1933, Fritz Zwicky checked out the Coma Cluster.  The galaxies were flying around too fast (as measured by the Doppler effect) for their visible mass to keep them together, so he proposed dark matter was present.</a:t>
            </a:r>
          </a:p>
        </p:txBody>
      </p:sp>
      <p:pic>
        <p:nvPicPr>
          <p:cNvPr id="54276" name="Picture 4">
            <a:extLst>
              <a:ext uri="{FF2B5EF4-FFF2-40B4-BE49-F238E27FC236}">
                <a16:creationId xmlns:a16="http://schemas.microsoft.com/office/drawing/2014/main" id="{1B2B7C59-75FC-F847-BA48-ECEBF3B30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219200"/>
            <a:ext cx="22336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11173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a:extLst>
              <a:ext uri="{FF2B5EF4-FFF2-40B4-BE49-F238E27FC236}">
                <a16:creationId xmlns:a16="http://schemas.microsoft.com/office/drawing/2014/main" id="{88A16E59-8AC5-DA4B-9D0F-5187EDC259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685800"/>
            <a:ext cx="8763000" cy="4471988"/>
          </a:xfrm>
          <a:noFill/>
        </p:spPr>
      </p:pic>
      <p:sp>
        <p:nvSpPr>
          <p:cNvPr id="56322" name="Rectangle 3">
            <a:extLst>
              <a:ext uri="{FF2B5EF4-FFF2-40B4-BE49-F238E27FC236}">
                <a16:creationId xmlns:a16="http://schemas.microsoft.com/office/drawing/2014/main" id="{FF34384D-E2DF-4749-A796-2E2710FBC135}"/>
              </a:ext>
            </a:extLst>
          </p:cNvPr>
          <p:cNvSpPr>
            <a:spLocks noGrp="1" noChangeArrowheads="1"/>
          </p:cNvSpPr>
          <p:nvPr>
            <p:ph type="title"/>
          </p:nvPr>
        </p:nvSpPr>
        <p:spPr>
          <a:xfrm>
            <a:off x="1981200" y="0"/>
            <a:ext cx="8229600" cy="685800"/>
          </a:xfrm>
        </p:spPr>
        <p:txBody>
          <a:bodyPr>
            <a:normAutofit fontScale="90000"/>
          </a:bodyPr>
          <a:lstStyle/>
          <a:p>
            <a:pPr eaLnBrk="1" hangingPunct="1"/>
            <a:r>
              <a:rPr lang="en-US" altLang="en-US">
                <a:solidFill>
                  <a:schemeClr val="accent2"/>
                </a:solidFill>
                <a:ea typeface="ＭＳ Ｐゴシック" panose="020B0600070205080204" pitchFamily="34" charset="-128"/>
              </a:rPr>
              <a:t>Gravitational Lensing</a:t>
            </a:r>
          </a:p>
        </p:txBody>
      </p:sp>
      <p:sp>
        <p:nvSpPr>
          <p:cNvPr id="190468" name="Text Box 4">
            <a:extLst>
              <a:ext uri="{FF2B5EF4-FFF2-40B4-BE49-F238E27FC236}">
                <a16:creationId xmlns:a16="http://schemas.microsoft.com/office/drawing/2014/main" id="{20262BB3-D661-154A-A176-759C5A783A4C}"/>
              </a:ext>
            </a:extLst>
          </p:cNvPr>
          <p:cNvSpPr txBox="1">
            <a:spLocks noChangeArrowheads="1"/>
          </p:cNvSpPr>
          <p:nvPr/>
        </p:nvSpPr>
        <p:spPr bwMode="auto">
          <a:xfrm>
            <a:off x="3581400" y="5334001"/>
            <a:ext cx="594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a:solidFill>
                  <a:schemeClr val="accent2"/>
                </a:solidFill>
              </a:rPr>
              <a:t>The huge mass of gas in a cluster of galaxies can bend the light from a more distant galaxy.</a:t>
            </a:r>
          </a:p>
        </p:txBody>
      </p:sp>
      <p:sp>
        <p:nvSpPr>
          <p:cNvPr id="190469" name="Text Box 5">
            <a:extLst>
              <a:ext uri="{FF2B5EF4-FFF2-40B4-BE49-F238E27FC236}">
                <a16:creationId xmlns:a16="http://schemas.microsoft.com/office/drawing/2014/main" id="{87CE22DE-C312-B643-8B4B-B4E8677B14DC}"/>
              </a:ext>
            </a:extLst>
          </p:cNvPr>
          <p:cNvSpPr txBox="1">
            <a:spLocks noChangeArrowheads="1"/>
          </p:cNvSpPr>
          <p:nvPr/>
        </p:nvSpPr>
        <p:spPr bwMode="auto">
          <a:xfrm>
            <a:off x="3429000" y="6019801"/>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a:solidFill>
                  <a:schemeClr val="accent2"/>
                </a:solidFill>
              </a:rPr>
              <a:t>Image of the galaxy is strongly distorted into arcs.  Also consistent with large amounts of dark matter.</a:t>
            </a:r>
          </a:p>
        </p:txBody>
      </p:sp>
      <p:sp>
        <p:nvSpPr>
          <p:cNvPr id="190470" name="Line 6">
            <a:extLst>
              <a:ext uri="{FF2B5EF4-FFF2-40B4-BE49-F238E27FC236}">
                <a16:creationId xmlns:a16="http://schemas.microsoft.com/office/drawing/2014/main" id="{E0B26823-3F44-3E4C-A91A-43D5A6DAC547}"/>
              </a:ext>
            </a:extLst>
          </p:cNvPr>
          <p:cNvSpPr>
            <a:spLocks noChangeShapeType="1"/>
          </p:cNvSpPr>
          <p:nvPr/>
        </p:nvSpPr>
        <p:spPr bwMode="auto">
          <a:xfrm>
            <a:off x="9372600" y="6324600"/>
            <a:ext cx="5334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1" name="Line 7">
            <a:extLst>
              <a:ext uri="{FF2B5EF4-FFF2-40B4-BE49-F238E27FC236}">
                <a16:creationId xmlns:a16="http://schemas.microsoft.com/office/drawing/2014/main" id="{D775DFB8-5CED-164A-AA27-82EE63534ADF}"/>
              </a:ext>
            </a:extLst>
          </p:cNvPr>
          <p:cNvSpPr>
            <a:spLocks noChangeShapeType="1"/>
          </p:cNvSpPr>
          <p:nvPr/>
        </p:nvSpPr>
        <p:spPr bwMode="auto">
          <a:xfrm flipV="1">
            <a:off x="9906000" y="3886200"/>
            <a:ext cx="0" cy="2438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2" name="Line 8">
            <a:extLst>
              <a:ext uri="{FF2B5EF4-FFF2-40B4-BE49-F238E27FC236}">
                <a16:creationId xmlns:a16="http://schemas.microsoft.com/office/drawing/2014/main" id="{CD18A414-AB9E-D34E-BBC0-DD6B3AE4749B}"/>
              </a:ext>
            </a:extLst>
          </p:cNvPr>
          <p:cNvSpPr>
            <a:spLocks noChangeShapeType="1"/>
          </p:cNvSpPr>
          <p:nvPr/>
        </p:nvSpPr>
        <p:spPr bwMode="auto">
          <a:xfrm flipH="1" flipV="1">
            <a:off x="5334000" y="2590800"/>
            <a:ext cx="4572000" cy="12954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473" name="Line 9">
            <a:extLst>
              <a:ext uri="{FF2B5EF4-FFF2-40B4-BE49-F238E27FC236}">
                <a16:creationId xmlns:a16="http://schemas.microsoft.com/office/drawing/2014/main" id="{5DDD8022-F677-9240-B8E5-629018AEA505}"/>
              </a:ext>
            </a:extLst>
          </p:cNvPr>
          <p:cNvSpPr>
            <a:spLocks noChangeShapeType="1"/>
          </p:cNvSpPr>
          <p:nvPr/>
        </p:nvSpPr>
        <p:spPr bwMode="auto">
          <a:xfrm flipH="1">
            <a:off x="4038600" y="3886200"/>
            <a:ext cx="5867400" cy="6858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FlagCount" hidden="1">
            <a:extLst>
              <a:ext uri="{FF2B5EF4-FFF2-40B4-BE49-F238E27FC236}">
                <a16:creationId xmlns:a16="http://schemas.microsoft.com/office/drawing/2014/main" id="{8BC2188A-2DD0-694A-8140-6FC798006D1B}"/>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206592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slide(fromBottom)">
                                      <p:cBhvr>
                                        <p:cTn id="7" dur="500"/>
                                        <p:tgtEl>
                                          <p:spTgt spid="190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0469"/>
                                        </p:tgtEl>
                                        <p:attrNameLst>
                                          <p:attrName>style.visibility</p:attrName>
                                        </p:attrNameLst>
                                      </p:cBhvr>
                                      <p:to>
                                        <p:strVal val="visible"/>
                                      </p:to>
                                    </p:set>
                                    <p:animEffect transition="in" filter="slide(fromBottom)">
                                      <p:cBhvr>
                                        <p:cTn id="12" dur="500"/>
                                        <p:tgtEl>
                                          <p:spTgt spid="190469"/>
                                        </p:tgtEl>
                                      </p:cBhvr>
                                    </p:animEffect>
                                  </p:childTnLst>
                                </p:cTn>
                              </p:par>
                            </p:childTnLst>
                          </p:cTn>
                        </p:par>
                        <p:par>
                          <p:cTn id="13" fill="hold" nodeType="afterGroup">
                            <p:stCondLst>
                              <p:cond delay="500"/>
                            </p:stCondLst>
                            <p:childTnLst>
                              <p:par>
                                <p:cTn id="14" presetID="12" presetClass="entr" presetSubtype="8" fill="hold" nodeType="afterEffect">
                                  <p:stCondLst>
                                    <p:cond delay="0"/>
                                  </p:stCondLst>
                                  <p:childTnLst>
                                    <p:set>
                                      <p:cBhvr>
                                        <p:cTn id="15" dur="1" fill="hold">
                                          <p:stCondLst>
                                            <p:cond delay="0"/>
                                          </p:stCondLst>
                                        </p:cTn>
                                        <p:tgtEl>
                                          <p:spTgt spid="190470"/>
                                        </p:tgtEl>
                                        <p:attrNameLst>
                                          <p:attrName>style.visibility</p:attrName>
                                        </p:attrNameLst>
                                      </p:cBhvr>
                                      <p:to>
                                        <p:strVal val="visible"/>
                                      </p:to>
                                    </p:set>
                                    <p:animEffect transition="in" filter="slide(fromLeft)">
                                      <p:cBhvr>
                                        <p:cTn id="16" dur="500"/>
                                        <p:tgtEl>
                                          <p:spTgt spid="190470"/>
                                        </p:tgtEl>
                                      </p:cBhvr>
                                    </p:animEffect>
                                  </p:childTnLst>
                                </p:cTn>
                              </p:par>
                            </p:childTnLst>
                          </p:cTn>
                        </p:par>
                        <p:par>
                          <p:cTn id="17" fill="hold" nodeType="afterGroup">
                            <p:stCondLst>
                              <p:cond delay="1000"/>
                            </p:stCondLst>
                            <p:childTnLst>
                              <p:par>
                                <p:cTn id="18" presetID="12" presetClass="entr" presetSubtype="4" fill="hold" nodeType="afterEffect">
                                  <p:stCondLst>
                                    <p:cond delay="0"/>
                                  </p:stCondLst>
                                  <p:childTnLst>
                                    <p:set>
                                      <p:cBhvr>
                                        <p:cTn id="19" dur="1" fill="hold">
                                          <p:stCondLst>
                                            <p:cond delay="0"/>
                                          </p:stCondLst>
                                        </p:cTn>
                                        <p:tgtEl>
                                          <p:spTgt spid="190471"/>
                                        </p:tgtEl>
                                        <p:attrNameLst>
                                          <p:attrName>style.visibility</p:attrName>
                                        </p:attrNameLst>
                                      </p:cBhvr>
                                      <p:to>
                                        <p:strVal val="visible"/>
                                      </p:to>
                                    </p:set>
                                    <p:animEffect transition="in" filter="slide(fromBottom)">
                                      <p:cBhvr>
                                        <p:cTn id="20" dur="500"/>
                                        <p:tgtEl>
                                          <p:spTgt spid="190471"/>
                                        </p:tgtEl>
                                      </p:cBhvr>
                                    </p:animEffect>
                                  </p:childTnLst>
                                </p:cTn>
                              </p:par>
                            </p:childTnLst>
                          </p:cTn>
                        </p:par>
                        <p:par>
                          <p:cTn id="21" fill="hold" nodeType="afterGroup">
                            <p:stCondLst>
                              <p:cond delay="1500"/>
                            </p:stCondLst>
                            <p:childTnLst>
                              <p:par>
                                <p:cTn id="22" presetID="12" presetClass="entr" presetSubtype="2" fill="hold" nodeType="afterEffect">
                                  <p:stCondLst>
                                    <p:cond delay="0"/>
                                  </p:stCondLst>
                                  <p:childTnLst>
                                    <p:set>
                                      <p:cBhvr>
                                        <p:cTn id="23" dur="1" fill="hold">
                                          <p:stCondLst>
                                            <p:cond delay="0"/>
                                          </p:stCondLst>
                                        </p:cTn>
                                        <p:tgtEl>
                                          <p:spTgt spid="190472"/>
                                        </p:tgtEl>
                                        <p:attrNameLst>
                                          <p:attrName>style.visibility</p:attrName>
                                        </p:attrNameLst>
                                      </p:cBhvr>
                                      <p:to>
                                        <p:strVal val="visible"/>
                                      </p:to>
                                    </p:set>
                                    <p:animEffect transition="in" filter="slide(fromRight)">
                                      <p:cBhvr>
                                        <p:cTn id="24" dur="500"/>
                                        <p:tgtEl>
                                          <p:spTgt spid="190472"/>
                                        </p:tgtEl>
                                      </p:cBhvr>
                                    </p:animEffect>
                                  </p:childTnLst>
                                </p:cTn>
                              </p:par>
                              <p:par>
                                <p:cTn id="25" presetID="12" presetClass="entr" presetSubtype="2" fill="hold" nodeType="withEffect">
                                  <p:stCondLst>
                                    <p:cond delay="0"/>
                                  </p:stCondLst>
                                  <p:childTnLst>
                                    <p:set>
                                      <p:cBhvr>
                                        <p:cTn id="26" dur="1" fill="hold">
                                          <p:stCondLst>
                                            <p:cond delay="0"/>
                                          </p:stCondLst>
                                        </p:cTn>
                                        <p:tgtEl>
                                          <p:spTgt spid="190473"/>
                                        </p:tgtEl>
                                        <p:attrNameLst>
                                          <p:attrName>style.visibility</p:attrName>
                                        </p:attrNameLst>
                                      </p:cBhvr>
                                      <p:to>
                                        <p:strVal val="visible"/>
                                      </p:to>
                                    </p:set>
                                    <p:animEffect transition="in" filter="slide(fromRight)">
                                      <p:cBhvr>
                                        <p:cTn id="27" dur="500"/>
                                        <p:tgtEl>
                                          <p:spTgt spid="190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p:bldP spid="1904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BA8D746A-0756-2B40-B4D4-DCB55D53113F}"/>
              </a:ext>
            </a:extLst>
          </p:cNvPr>
          <p:cNvSpPr>
            <a:spLocks noGrp="1" noChangeArrowheads="1"/>
          </p:cNvSpPr>
          <p:nvPr>
            <p:ph type="title" idx="4294967295"/>
          </p:nvPr>
        </p:nvSpPr>
        <p:spPr>
          <a:xfrm>
            <a:off x="1981200" y="1"/>
            <a:ext cx="8229600" cy="7921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ea typeface="ＭＳ Ｐゴシック" panose="020B0600070205080204" pitchFamily="34" charset="-128"/>
              </a:rPr>
              <a:t>The Bullet Cluster</a:t>
            </a:r>
          </a:p>
        </p:txBody>
      </p:sp>
      <p:sp>
        <p:nvSpPr>
          <p:cNvPr id="58370" name="Rectangle 2">
            <a:extLst>
              <a:ext uri="{FF2B5EF4-FFF2-40B4-BE49-F238E27FC236}">
                <a16:creationId xmlns:a16="http://schemas.microsoft.com/office/drawing/2014/main" id="{0B716C22-5397-4C48-B26A-3D44084FDD52}"/>
              </a:ext>
            </a:extLst>
          </p:cNvPr>
          <p:cNvSpPr>
            <a:spLocks noGrp="1" noChangeArrowheads="1"/>
          </p:cNvSpPr>
          <p:nvPr>
            <p:ph type="body" idx="4294967295"/>
          </p:nvPr>
        </p:nvSpPr>
        <p:spPr>
          <a:xfrm>
            <a:off x="1981200" y="838201"/>
            <a:ext cx="8229600" cy="5059363"/>
          </a:xfrm>
        </p:spPr>
        <p:txBody>
          <a:bodyPr/>
          <a:lstStyle/>
          <a:p>
            <a:pPr marL="341313" indent="-341313">
              <a:spcBef>
                <a:spcPts val="7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ea typeface="ＭＳ Ｐゴシック" panose="020B0600070205080204" pitchFamily="34" charset="-128"/>
              </a:rPr>
              <a:t>Given what we know about gravitational lensing (tracing the total mass in blue), hot X-ray gas in (the dominant baryonic mass, red), we can show that dark matter exists in at least one system:</a:t>
            </a:r>
          </a:p>
        </p:txBody>
      </p:sp>
      <p:pic>
        <p:nvPicPr>
          <p:cNvPr id="58371" name="Picture 3">
            <a:extLst>
              <a:ext uri="{FF2B5EF4-FFF2-40B4-BE49-F238E27FC236}">
                <a16:creationId xmlns:a16="http://schemas.microsoft.com/office/drawing/2014/main" id="{725E9368-B161-F84D-90F9-F5EA26997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0"/>
            <a:ext cx="56388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72" name="Text Box 4">
            <a:extLst>
              <a:ext uri="{FF2B5EF4-FFF2-40B4-BE49-F238E27FC236}">
                <a16:creationId xmlns:a16="http://schemas.microsoft.com/office/drawing/2014/main" id="{50C55508-79F8-334A-97D9-D8E113791A90}"/>
              </a:ext>
            </a:extLst>
          </p:cNvPr>
          <p:cNvSpPr txBox="1">
            <a:spLocks noChangeArrowheads="1"/>
          </p:cNvSpPr>
          <p:nvPr/>
        </p:nvSpPr>
        <p:spPr bwMode="auto">
          <a:xfrm>
            <a:off x="8915400" y="3124201"/>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25"/>
              </a:spcBef>
            </a:pPr>
            <a:r>
              <a:rPr lang="en-US" altLang="en-US" sz="1800">
                <a:solidFill>
                  <a:srgbClr val="FFFFFF"/>
                </a:solidFill>
              </a:rPr>
              <a:t>Images from Clowe et al. 2006 and the Chandra press release</a:t>
            </a:r>
          </a:p>
        </p:txBody>
      </p:sp>
    </p:spTree>
    <p:extLst>
      <p:ext uri="{BB962C8B-B14F-4D97-AF65-F5344CB8AC3E}">
        <p14:creationId xmlns:p14="http://schemas.microsoft.com/office/powerpoint/2010/main" val="808955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7D39AFEC-2E64-A94E-9DCF-7F6B10CB7E41}"/>
              </a:ext>
            </a:extLst>
          </p:cNvPr>
          <p:cNvSpPr>
            <a:spLocks noGrp="1" noChangeArrowheads="1"/>
          </p:cNvSpPr>
          <p:nvPr>
            <p:ph type="title" idx="4294967295"/>
          </p:nvPr>
        </p:nvSpPr>
        <p:spPr>
          <a:xfrm>
            <a:off x="1981200" y="274638"/>
            <a:ext cx="8229600" cy="79216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ea typeface="ＭＳ Ｐゴシック" panose="020B0600070205080204" pitchFamily="34" charset="-128"/>
              </a:rPr>
              <a:t>The Bullet Cluster</a:t>
            </a:r>
          </a:p>
        </p:txBody>
      </p:sp>
      <p:sp>
        <p:nvSpPr>
          <p:cNvPr id="60418" name="Rectangle 2">
            <a:extLst>
              <a:ext uri="{FF2B5EF4-FFF2-40B4-BE49-F238E27FC236}">
                <a16:creationId xmlns:a16="http://schemas.microsoft.com/office/drawing/2014/main" id="{0C3CDE68-F0A6-0C48-9BCD-2E90BE2CF55D}"/>
              </a:ext>
            </a:extLst>
          </p:cNvPr>
          <p:cNvSpPr>
            <a:spLocks noGrp="1" noChangeArrowheads="1"/>
          </p:cNvSpPr>
          <p:nvPr>
            <p:ph type="body" idx="4294967295"/>
          </p:nvPr>
        </p:nvSpPr>
        <p:spPr>
          <a:xfrm>
            <a:off x="1981200" y="1295401"/>
            <a:ext cx="4038600" cy="4830763"/>
          </a:xfrm>
        </p:spPr>
        <p:txBody>
          <a:bodyPr/>
          <a:lstStyle/>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rPr>
              <a:t>Lensing of background galaxies seen in the optical images lets the mass distribution be mapped.</a:t>
            </a:r>
          </a:p>
          <a:p>
            <a:pPr marL="341313" indent="-341313">
              <a:spcBef>
                <a:spcPts val="500"/>
              </a:spcBef>
              <a:buClr>
                <a:srgbClr val="2A99EC"/>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ＭＳ Ｐゴシック" panose="020B0600070205080204" pitchFamily="34" charset="-128"/>
            </a:endParaRP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rPr>
              <a:t>The X-rays trace the hot gas, the dominant source of baryons in this cluster merger.</a:t>
            </a:r>
          </a:p>
          <a:p>
            <a:pPr marL="341313" indent="-341313">
              <a:spcBef>
                <a:spcPts val="500"/>
              </a:spcBef>
              <a:buClr>
                <a:srgbClr val="2A99EC"/>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ＭＳ Ｐゴシック" panose="020B0600070205080204" pitchFamily="34" charset="-128"/>
            </a:endParaRP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rPr>
              <a:t>They don’</a:t>
            </a:r>
            <a:r>
              <a:rPr lang="en-US" altLang="ja-JP" sz="2000" dirty="0">
                <a:ea typeface="ＭＳ Ｐゴシック" panose="020B0600070205080204" pitchFamily="34" charset="-128"/>
              </a:rPr>
              <a:t>t line up!  Why?  Dark Matter seems to not interact with itself the way diffuse gas does during a cluster collision.</a:t>
            </a: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ea typeface="ＭＳ Ｐゴシック" panose="020B0600070205080204" pitchFamily="34" charset="-128"/>
            </a:endParaRPr>
          </a:p>
          <a:p>
            <a:pPr marL="341313" indent="-341313">
              <a:spcBef>
                <a:spcPts val="500"/>
              </a:spcBef>
              <a:buClr>
                <a:srgbClr val="2A99EC"/>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a:ea typeface="ＭＳ Ｐゴシック" panose="020B0600070205080204" pitchFamily="34" charset="-128"/>
                <a:hlinkClick r:id="rId3"/>
              </a:rPr>
              <a:t>Video</a:t>
            </a:r>
            <a:endParaRPr lang="en-US" altLang="en-US" sz="2000" dirty="0">
              <a:ea typeface="ＭＳ Ｐゴシック" panose="020B0600070205080204" pitchFamily="34" charset="-128"/>
            </a:endParaRPr>
          </a:p>
        </p:txBody>
      </p:sp>
      <p:pic>
        <p:nvPicPr>
          <p:cNvPr id="60419" name="Picture 3">
            <a:extLst>
              <a:ext uri="{FF2B5EF4-FFF2-40B4-BE49-F238E27FC236}">
                <a16:creationId xmlns:a16="http://schemas.microsoft.com/office/drawing/2014/main" id="{B6E41A79-C9DF-7745-851F-0982C7991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38100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0420" name="Picture 4">
            <a:extLst>
              <a:ext uri="{FF2B5EF4-FFF2-40B4-BE49-F238E27FC236}">
                <a16:creationId xmlns:a16="http://schemas.microsoft.com/office/drawing/2014/main" id="{6255CA5E-0872-6240-A28E-E0721546B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962400"/>
            <a:ext cx="38100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25259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9907D079-1EFA-3749-B2E7-15DCB3DA50C0}"/>
              </a:ext>
            </a:extLst>
          </p:cNvPr>
          <p:cNvSpPr>
            <a:spLocks noGrp="1" noChangeArrowheads="1"/>
          </p:cNvSpPr>
          <p:nvPr>
            <p:ph type="title"/>
          </p:nvPr>
        </p:nvSpPr>
        <p:spPr>
          <a:xfrm>
            <a:off x="2133600" y="0"/>
            <a:ext cx="8229600" cy="1417638"/>
          </a:xfrm>
        </p:spPr>
        <p:txBody>
          <a:bodyPr/>
          <a:lstStyle/>
          <a:p>
            <a:pPr eaLnBrk="1" hangingPunct="1"/>
            <a:r>
              <a:rPr lang="en-US" altLang="en-US" sz="4000" b="1">
                <a:solidFill>
                  <a:schemeClr val="accent2"/>
                </a:solidFill>
                <a:ea typeface="ＭＳ Ｐゴシック" panose="020B0600070205080204" pitchFamily="34" charset="-128"/>
              </a:rPr>
              <a:t>Our Galaxy Cluster: </a:t>
            </a:r>
            <a:br>
              <a:rPr lang="en-US" altLang="en-US" sz="4000" b="1">
                <a:solidFill>
                  <a:schemeClr val="accent2"/>
                </a:solidFill>
                <a:ea typeface="ＭＳ Ｐゴシック" panose="020B0600070205080204" pitchFamily="34" charset="-128"/>
              </a:rPr>
            </a:br>
            <a:r>
              <a:rPr lang="en-US" altLang="en-US" sz="4000" b="1">
                <a:solidFill>
                  <a:schemeClr val="accent2"/>
                </a:solidFill>
                <a:ea typeface="ＭＳ Ｐゴシック" panose="020B0600070205080204" pitchFamily="34" charset="-128"/>
              </a:rPr>
              <a:t>The Local Group</a:t>
            </a:r>
          </a:p>
        </p:txBody>
      </p:sp>
      <p:sp>
        <p:nvSpPr>
          <p:cNvPr id="192515" name="Text Box 3">
            <a:extLst>
              <a:ext uri="{FF2B5EF4-FFF2-40B4-BE49-F238E27FC236}">
                <a16:creationId xmlns:a16="http://schemas.microsoft.com/office/drawing/2014/main" id="{C5C36285-12AF-114C-B69D-36F8895FB991}"/>
              </a:ext>
            </a:extLst>
          </p:cNvPr>
          <p:cNvSpPr txBox="1">
            <a:spLocks noChangeArrowheads="1"/>
          </p:cNvSpPr>
          <p:nvPr/>
        </p:nvSpPr>
        <p:spPr bwMode="auto">
          <a:xfrm>
            <a:off x="2590800" y="2133601"/>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Milky Way</a:t>
            </a:r>
          </a:p>
        </p:txBody>
      </p:sp>
      <p:sp>
        <p:nvSpPr>
          <p:cNvPr id="192516" name="Text Box 4">
            <a:extLst>
              <a:ext uri="{FF2B5EF4-FFF2-40B4-BE49-F238E27FC236}">
                <a16:creationId xmlns:a16="http://schemas.microsoft.com/office/drawing/2014/main" id="{4A2966A3-BE8E-AF49-AEEF-23811702B8E8}"/>
              </a:ext>
            </a:extLst>
          </p:cNvPr>
          <p:cNvSpPr txBox="1">
            <a:spLocks noChangeArrowheads="1"/>
          </p:cNvSpPr>
          <p:nvPr/>
        </p:nvSpPr>
        <p:spPr bwMode="auto">
          <a:xfrm>
            <a:off x="7848600" y="2209801"/>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Andromeda Galaxy</a:t>
            </a:r>
          </a:p>
        </p:txBody>
      </p:sp>
      <p:sp>
        <p:nvSpPr>
          <p:cNvPr id="192517" name="Text Box 5">
            <a:extLst>
              <a:ext uri="{FF2B5EF4-FFF2-40B4-BE49-F238E27FC236}">
                <a16:creationId xmlns:a16="http://schemas.microsoft.com/office/drawing/2014/main" id="{DA253B18-11A7-FB41-94CD-7956763D9015}"/>
              </a:ext>
            </a:extLst>
          </p:cNvPr>
          <p:cNvSpPr txBox="1">
            <a:spLocks noChangeArrowheads="1"/>
          </p:cNvSpPr>
          <p:nvPr/>
        </p:nvSpPr>
        <p:spPr bwMode="auto">
          <a:xfrm>
            <a:off x="2667000" y="5334001"/>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Small Magellanic Cloud</a:t>
            </a:r>
          </a:p>
        </p:txBody>
      </p:sp>
      <p:sp>
        <p:nvSpPr>
          <p:cNvPr id="192518" name="Text Box 6">
            <a:extLst>
              <a:ext uri="{FF2B5EF4-FFF2-40B4-BE49-F238E27FC236}">
                <a16:creationId xmlns:a16="http://schemas.microsoft.com/office/drawing/2014/main" id="{1146FED0-9269-604A-9768-D324CA39B198}"/>
              </a:ext>
            </a:extLst>
          </p:cNvPr>
          <p:cNvSpPr txBox="1">
            <a:spLocks noChangeArrowheads="1"/>
          </p:cNvSpPr>
          <p:nvPr/>
        </p:nvSpPr>
        <p:spPr bwMode="auto">
          <a:xfrm>
            <a:off x="4495800" y="5943601"/>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solidFill>
                  <a:schemeClr val="bg1"/>
                </a:solidFill>
              </a:rPr>
              <a:t>Large Magellanic Cloud</a:t>
            </a:r>
          </a:p>
        </p:txBody>
      </p:sp>
      <p:sp>
        <p:nvSpPr>
          <p:cNvPr id="192519" name="Line 7">
            <a:extLst>
              <a:ext uri="{FF2B5EF4-FFF2-40B4-BE49-F238E27FC236}">
                <a16:creationId xmlns:a16="http://schemas.microsoft.com/office/drawing/2014/main" id="{C0FDD8E0-2757-DA4C-A9BC-5E44FAFC243E}"/>
              </a:ext>
            </a:extLst>
          </p:cNvPr>
          <p:cNvSpPr>
            <a:spLocks noChangeShapeType="1"/>
          </p:cNvSpPr>
          <p:nvPr/>
        </p:nvSpPr>
        <p:spPr bwMode="auto">
          <a:xfrm>
            <a:off x="3276600" y="2514600"/>
            <a:ext cx="2514600" cy="1600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0" name="Line 8">
            <a:extLst>
              <a:ext uri="{FF2B5EF4-FFF2-40B4-BE49-F238E27FC236}">
                <a16:creationId xmlns:a16="http://schemas.microsoft.com/office/drawing/2014/main" id="{E82F0A7D-F219-8E48-8ABC-D48D315367C7}"/>
              </a:ext>
            </a:extLst>
          </p:cNvPr>
          <p:cNvSpPr>
            <a:spLocks noChangeShapeType="1"/>
          </p:cNvSpPr>
          <p:nvPr/>
        </p:nvSpPr>
        <p:spPr bwMode="auto">
          <a:xfrm flipV="1">
            <a:off x="4343400" y="4495800"/>
            <a:ext cx="99060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1" name="Line 9">
            <a:extLst>
              <a:ext uri="{FF2B5EF4-FFF2-40B4-BE49-F238E27FC236}">
                <a16:creationId xmlns:a16="http://schemas.microsoft.com/office/drawing/2014/main" id="{5EEFC6CA-9C3F-C846-8A5D-E9FC40F34B85}"/>
              </a:ext>
            </a:extLst>
          </p:cNvPr>
          <p:cNvSpPr>
            <a:spLocks noChangeShapeType="1"/>
          </p:cNvSpPr>
          <p:nvPr/>
        </p:nvSpPr>
        <p:spPr bwMode="auto">
          <a:xfrm flipH="1" flipV="1">
            <a:off x="5638800" y="4572000"/>
            <a:ext cx="152400" cy="14478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2" name="Line 10">
            <a:extLst>
              <a:ext uri="{FF2B5EF4-FFF2-40B4-BE49-F238E27FC236}">
                <a16:creationId xmlns:a16="http://schemas.microsoft.com/office/drawing/2014/main" id="{69F8BD7B-DF11-EB48-BBEF-0C808C1398D2}"/>
              </a:ext>
            </a:extLst>
          </p:cNvPr>
          <p:cNvSpPr>
            <a:spLocks noChangeShapeType="1"/>
          </p:cNvSpPr>
          <p:nvPr/>
        </p:nvSpPr>
        <p:spPr bwMode="auto">
          <a:xfrm flipH="1">
            <a:off x="8991600" y="2590800"/>
            <a:ext cx="304800" cy="18288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4" name="FlagCount" hidden="1">
            <a:extLst>
              <a:ext uri="{FF2B5EF4-FFF2-40B4-BE49-F238E27FC236}">
                <a16:creationId xmlns:a16="http://schemas.microsoft.com/office/drawing/2014/main" id="{2715E40B-80A4-ED43-A5C7-4FA599261666}"/>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pic>
        <p:nvPicPr>
          <p:cNvPr id="62475" name="Picture 12" descr="1309a">
            <a:extLst>
              <a:ext uri="{FF2B5EF4-FFF2-40B4-BE49-F238E27FC236}">
                <a16:creationId xmlns:a16="http://schemas.microsoft.com/office/drawing/2014/main" id="{F0D7E139-AB71-3844-A384-F1BB76FEA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00200"/>
            <a:ext cx="8150225"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1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slide(fromBottom)">
                                      <p:cBhvr>
                                        <p:cTn id="7" dur="500"/>
                                        <p:tgtEl>
                                          <p:spTgt spid="192515"/>
                                        </p:tgtEl>
                                      </p:cBhvr>
                                    </p:animEffect>
                                  </p:childTnLst>
                                </p:cTn>
                              </p:par>
                              <p:par>
                                <p:cTn id="8" presetID="12" presetClass="entr" presetSubtype="8" fill="hold" nodeType="withEffect">
                                  <p:stCondLst>
                                    <p:cond delay="0"/>
                                  </p:stCondLst>
                                  <p:childTnLst>
                                    <p:set>
                                      <p:cBhvr>
                                        <p:cTn id="9" dur="1" fill="hold">
                                          <p:stCondLst>
                                            <p:cond delay="0"/>
                                          </p:stCondLst>
                                        </p:cTn>
                                        <p:tgtEl>
                                          <p:spTgt spid="192519"/>
                                        </p:tgtEl>
                                        <p:attrNameLst>
                                          <p:attrName>style.visibility</p:attrName>
                                        </p:attrNameLst>
                                      </p:cBhvr>
                                      <p:to>
                                        <p:strVal val="visible"/>
                                      </p:to>
                                    </p:set>
                                    <p:animEffect transition="in" filter="slide(fromLeft)">
                                      <p:cBhvr>
                                        <p:cTn id="10" dur="500"/>
                                        <p:tgtEl>
                                          <p:spTgt spid="1925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2517"/>
                                        </p:tgtEl>
                                        <p:attrNameLst>
                                          <p:attrName>style.visibility</p:attrName>
                                        </p:attrNameLst>
                                      </p:cBhvr>
                                      <p:to>
                                        <p:strVal val="visible"/>
                                      </p:to>
                                    </p:set>
                                    <p:animEffect transition="in" filter="slide(fromBottom)">
                                      <p:cBhvr>
                                        <p:cTn id="15" dur="500"/>
                                        <p:tgtEl>
                                          <p:spTgt spid="192517"/>
                                        </p:tgtEl>
                                      </p:cBhvr>
                                    </p:animEffect>
                                  </p:childTnLst>
                                </p:cTn>
                              </p:par>
                              <p:par>
                                <p:cTn id="16" presetID="12" presetClass="entr" presetSubtype="8" fill="hold" nodeType="withEffect">
                                  <p:stCondLst>
                                    <p:cond delay="0"/>
                                  </p:stCondLst>
                                  <p:childTnLst>
                                    <p:set>
                                      <p:cBhvr>
                                        <p:cTn id="17" dur="1" fill="hold">
                                          <p:stCondLst>
                                            <p:cond delay="0"/>
                                          </p:stCondLst>
                                        </p:cTn>
                                        <p:tgtEl>
                                          <p:spTgt spid="192520"/>
                                        </p:tgtEl>
                                        <p:attrNameLst>
                                          <p:attrName>style.visibility</p:attrName>
                                        </p:attrNameLst>
                                      </p:cBhvr>
                                      <p:to>
                                        <p:strVal val="visible"/>
                                      </p:to>
                                    </p:set>
                                    <p:animEffect transition="in" filter="slide(fromLeft)">
                                      <p:cBhvr>
                                        <p:cTn id="18" dur="500"/>
                                        <p:tgtEl>
                                          <p:spTgt spid="1925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92518"/>
                                        </p:tgtEl>
                                        <p:attrNameLst>
                                          <p:attrName>style.visibility</p:attrName>
                                        </p:attrNameLst>
                                      </p:cBhvr>
                                      <p:to>
                                        <p:strVal val="visible"/>
                                      </p:to>
                                    </p:set>
                                    <p:animEffect transition="in" filter="slide(fromBottom)">
                                      <p:cBhvr>
                                        <p:cTn id="23" dur="500"/>
                                        <p:tgtEl>
                                          <p:spTgt spid="192518"/>
                                        </p:tgtEl>
                                      </p:cBhvr>
                                    </p:animEffect>
                                  </p:childTnLst>
                                </p:cTn>
                              </p:par>
                              <p:par>
                                <p:cTn id="24" presetID="12" presetClass="entr" presetSubtype="4" fill="hold" nodeType="withEffect">
                                  <p:stCondLst>
                                    <p:cond delay="0"/>
                                  </p:stCondLst>
                                  <p:childTnLst>
                                    <p:set>
                                      <p:cBhvr>
                                        <p:cTn id="25" dur="1" fill="hold">
                                          <p:stCondLst>
                                            <p:cond delay="0"/>
                                          </p:stCondLst>
                                        </p:cTn>
                                        <p:tgtEl>
                                          <p:spTgt spid="192521"/>
                                        </p:tgtEl>
                                        <p:attrNameLst>
                                          <p:attrName>style.visibility</p:attrName>
                                        </p:attrNameLst>
                                      </p:cBhvr>
                                      <p:to>
                                        <p:strVal val="visible"/>
                                      </p:to>
                                    </p:set>
                                    <p:animEffect transition="in" filter="slide(fromBottom)">
                                      <p:cBhvr>
                                        <p:cTn id="26" dur="500"/>
                                        <p:tgtEl>
                                          <p:spTgt spid="1925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92516"/>
                                        </p:tgtEl>
                                        <p:attrNameLst>
                                          <p:attrName>style.visibility</p:attrName>
                                        </p:attrNameLst>
                                      </p:cBhvr>
                                      <p:to>
                                        <p:strVal val="visible"/>
                                      </p:to>
                                    </p:set>
                                    <p:animEffect transition="in" filter="slide(fromBottom)">
                                      <p:cBhvr>
                                        <p:cTn id="31" dur="500"/>
                                        <p:tgtEl>
                                          <p:spTgt spid="192516"/>
                                        </p:tgtEl>
                                      </p:cBhvr>
                                    </p:animEffect>
                                  </p:childTnLst>
                                </p:cTn>
                              </p:par>
                              <p:par>
                                <p:cTn id="32" presetID="12" presetClass="entr" presetSubtype="1" fill="hold" nodeType="withEffect">
                                  <p:stCondLst>
                                    <p:cond delay="0"/>
                                  </p:stCondLst>
                                  <p:childTnLst>
                                    <p:set>
                                      <p:cBhvr>
                                        <p:cTn id="33" dur="1" fill="hold">
                                          <p:stCondLst>
                                            <p:cond delay="0"/>
                                          </p:stCondLst>
                                        </p:cTn>
                                        <p:tgtEl>
                                          <p:spTgt spid="192522"/>
                                        </p:tgtEl>
                                        <p:attrNameLst>
                                          <p:attrName>style.visibility</p:attrName>
                                        </p:attrNameLst>
                                      </p:cBhvr>
                                      <p:to>
                                        <p:strVal val="visible"/>
                                      </p:to>
                                    </p:set>
                                    <p:animEffect transition="in" filter="slide(fromTop)">
                                      <p:cBhvr>
                                        <p:cTn id="34" dur="500"/>
                                        <p:tgtEl>
                                          <p:spTgt spid="19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P spid="192516" grpId="0"/>
      <p:bldP spid="192517" grpId="0"/>
      <p:bldP spid="1925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p:txBody>
          <a:bodyPr/>
          <a:lstStyle/>
          <a:p>
            <a:r>
              <a:rPr lang="en-US" dirty="0"/>
              <a:t>Galaxies</a:t>
            </a:r>
          </a:p>
        </p:txBody>
      </p:sp>
      <p:sp>
        <p:nvSpPr>
          <p:cNvPr id="3" name="Content Placeholder 2">
            <a:extLst>
              <a:ext uri="{FF2B5EF4-FFF2-40B4-BE49-F238E27FC236}">
                <a16:creationId xmlns:a16="http://schemas.microsoft.com/office/drawing/2014/main" id="{BC520525-7F5D-FC42-B111-C66571174C5A}"/>
              </a:ext>
            </a:extLst>
          </p:cNvPr>
          <p:cNvSpPr>
            <a:spLocks noGrp="1"/>
          </p:cNvSpPr>
          <p:nvPr>
            <p:ph idx="1"/>
          </p:nvPr>
        </p:nvSpPr>
        <p:spPr/>
        <p:txBody>
          <a:bodyPr/>
          <a:lstStyle/>
          <a:p>
            <a:r>
              <a:rPr lang="en-US" dirty="0"/>
              <a:t>Hubble type &amp; characteristics of different types of nearby galaxies; introduction to galaxy clusters</a:t>
            </a:r>
          </a:p>
          <a:p>
            <a:r>
              <a:rPr lang="en-US" dirty="0"/>
              <a:t>Introduction to the expansion of the universe; </a:t>
            </a:r>
            <a:r>
              <a:rPr lang="en-US" dirty="0" err="1"/>
              <a:t>Cepheids</a:t>
            </a:r>
            <a:r>
              <a:rPr lang="en-US" dirty="0"/>
              <a:t>; the Hubble relation</a:t>
            </a:r>
          </a:p>
          <a:p>
            <a:r>
              <a:rPr lang="en-US" dirty="0"/>
              <a:t>Galaxy evolution; active galaxies; interacting galaxies</a:t>
            </a:r>
          </a:p>
          <a:p>
            <a:r>
              <a:rPr lang="en-US" dirty="0"/>
              <a:t>Large-scale structure of the universe</a:t>
            </a:r>
          </a:p>
          <a:p>
            <a:endParaRPr lang="en-US" dirty="0"/>
          </a:p>
        </p:txBody>
      </p:sp>
    </p:spTree>
    <p:extLst>
      <p:ext uri="{BB962C8B-B14F-4D97-AF65-F5344CB8AC3E}">
        <p14:creationId xmlns:p14="http://schemas.microsoft.com/office/powerpoint/2010/main" val="23132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p:txBody>
          <a:bodyPr/>
          <a:lstStyle/>
          <a:p>
            <a:r>
              <a:rPr lang="en-US" dirty="0"/>
              <a:t>Hubble Types and Galaxy Classification</a:t>
            </a:r>
          </a:p>
        </p:txBody>
      </p:sp>
      <p:pic>
        <p:nvPicPr>
          <p:cNvPr id="4" name="Content Placeholder 3">
            <a:extLst>
              <a:ext uri="{FF2B5EF4-FFF2-40B4-BE49-F238E27FC236}">
                <a16:creationId xmlns:a16="http://schemas.microsoft.com/office/drawing/2014/main" id="{BAC99C72-8FA9-6C42-BF42-1A3AA5D42CE4}"/>
              </a:ext>
            </a:extLst>
          </p:cNvPr>
          <p:cNvPicPr>
            <a:picLocks noGrp="1" noChangeAspect="1"/>
          </p:cNvPicPr>
          <p:nvPr>
            <p:ph idx="1"/>
          </p:nvPr>
        </p:nvPicPr>
        <p:blipFill>
          <a:blip r:embed="rId2"/>
          <a:stretch>
            <a:fillRect/>
          </a:stretch>
        </p:blipFill>
        <p:spPr>
          <a:xfrm>
            <a:off x="1258997" y="1371599"/>
            <a:ext cx="8984459" cy="4884509"/>
          </a:xfrm>
          <a:prstGeom prst="rect">
            <a:avLst/>
          </a:prstGeom>
        </p:spPr>
      </p:pic>
    </p:spTree>
    <p:extLst>
      <p:ext uri="{BB962C8B-B14F-4D97-AF65-F5344CB8AC3E}">
        <p14:creationId xmlns:p14="http://schemas.microsoft.com/office/powerpoint/2010/main" val="174663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a:xfrm>
            <a:off x="772885" y="212725"/>
            <a:ext cx="11168743" cy="1325563"/>
          </a:xfrm>
        </p:spPr>
        <p:txBody>
          <a:bodyPr/>
          <a:lstStyle/>
          <a:p>
            <a:r>
              <a:rPr lang="en-US" dirty="0"/>
              <a:t>Others, e.g., De </a:t>
            </a:r>
            <a:r>
              <a:rPr lang="en-US" dirty="0" err="1"/>
              <a:t>Vaucouleur’s</a:t>
            </a:r>
            <a:r>
              <a:rPr lang="en-US" dirty="0"/>
              <a:t> Scheme</a:t>
            </a:r>
          </a:p>
        </p:txBody>
      </p:sp>
      <p:pic>
        <p:nvPicPr>
          <p:cNvPr id="1028" name="Picture 4" descr="Image result for vaucouleurs galaxy classification">
            <a:extLst>
              <a:ext uri="{FF2B5EF4-FFF2-40B4-BE49-F238E27FC236}">
                <a16:creationId xmlns:a16="http://schemas.microsoft.com/office/drawing/2014/main" id="{F7D07E0C-284C-794E-9695-DD8D089064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9285" y="1326273"/>
            <a:ext cx="7053943" cy="501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8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a:xfrm>
            <a:off x="772885" y="212725"/>
            <a:ext cx="11168743" cy="1325563"/>
          </a:xfrm>
        </p:spPr>
        <p:txBody>
          <a:bodyPr/>
          <a:lstStyle/>
          <a:p>
            <a:r>
              <a:rPr lang="en-US" dirty="0"/>
              <a:t>The </a:t>
            </a:r>
            <a:r>
              <a:rPr lang="en-US" dirty="0">
                <a:hlinkClick r:id="rId2"/>
              </a:rPr>
              <a:t>Hubble Heritage Gallery</a:t>
            </a:r>
            <a:r>
              <a:rPr lang="en-US" dirty="0"/>
              <a:t>. Let’s have a look!</a:t>
            </a:r>
          </a:p>
        </p:txBody>
      </p:sp>
      <p:pic>
        <p:nvPicPr>
          <p:cNvPr id="5" name="Content Placeholder 4">
            <a:extLst>
              <a:ext uri="{FF2B5EF4-FFF2-40B4-BE49-F238E27FC236}">
                <a16:creationId xmlns:a16="http://schemas.microsoft.com/office/drawing/2014/main" id="{5624A67C-C291-604E-9FDD-808144605268}"/>
              </a:ext>
            </a:extLst>
          </p:cNvPr>
          <p:cNvPicPr>
            <a:picLocks noGrp="1" noChangeAspect="1"/>
          </p:cNvPicPr>
          <p:nvPr>
            <p:ph idx="1"/>
          </p:nvPr>
        </p:nvPicPr>
        <p:blipFill>
          <a:blip r:embed="rId3"/>
          <a:stretch>
            <a:fillRect/>
          </a:stretch>
        </p:blipFill>
        <p:spPr>
          <a:xfrm>
            <a:off x="2205490" y="1230086"/>
            <a:ext cx="7410906" cy="4549428"/>
          </a:xfrm>
          <a:prstGeom prst="rect">
            <a:avLst/>
          </a:prstGeom>
        </p:spPr>
      </p:pic>
      <p:sp>
        <p:nvSpPr>
          <p:cNvPr id="6" name="TextBox 5">
            <a:extLst>
              <a:ext uri="{FF2B5EF4-FFF2-40B4-BE49-F238E27FC236}">
                <a16:creationId xmlns:a16="http://schemas.microsoft.com/office/drawing/2014/main" id="{D6622B78-959A-5F4D-A0D1-B762CA86F6A4}"/>
              </a:ext>
            </a:extLst>
          </p:cNvPr>
          <p:cNvSpPr txBox="1"/>
          <p:nvPr/>
        </p:nvSpPr>
        <p:spPr>
          <a:xfrm>
            <a:off x="3533775" y="5867401"/>
            <a:ext cx="4754336" cy="369332"/>
          </a:xfrm>
          <a:prstGeom prst="rect">
            <a:avLst/>
          </a:prstGeom>
          <a:noFill/>
        </p:spPr>
        <p:txBody>
          <a:bodyPr wrap="square" rtlCol="0">
            <a:spAutoFit/>
          </a:bodyPr>
          <a:lstStyle/>
          <a:p>
            <a:r>
              <a:rPr lang="en-US" dirty="0"/>
              <a:t>NGC 981 (APOD, composite image, from Dodson)</a:t>
            </a:r>
          </a:p>
        </p:txBody>
      </p:sp>
    </p:spTree>
    <p:extLst>
      <p:ext uri="{BB962C8B-B14F-4D97-AF65-F5344CB8AC3E}">
        <p14:creationId xmlns:p14="http://schemas.microsoft.com/office/powerpoint/2010/main" val="34830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a:xfrm>
            <a:off x="772885" y="212725"/>
            <a:ext cx="11168743" cy="1325563"/>
          </a:xfrm>
        </p:spPr>
        <p:txBody>
          <a:bodyPr/>
          <a:lstStyle/>
          <a:p>
            <a:r>
              <a:rPr lang="en-US" dirty="0"/>
              <a:t>The NASA/IPAC Extragalactic Database (</a:t>
            </a:r>
            <a:r>
              <a:rPr lang="en-US" dirty="0">
                <a:hlinkClick r:id="rId2"/>
              </a:rPr>
              <a:t>NED</a:t>
            </a:r>
            <a:r>
              <a:rPr lang="en-US" dirty="0"/>
              <a:t>)</a:t>
            </a:r>
          </a:p>
        </p:txBody>
      </p:sp>
      <p:sp>
        <p:nvSpPr>
          <p:cNvPr id="4" name="Content Placeholder 3">
            <a:extLst>
              <a:ext uri="{FF2B5EF4-FFF2-40B4-BE49-F238E27FC236}">
                <a16:creationId xmlns:a16="http://schemas.microsoft.com/office/drawing/2014/main" id="{AD4477E8-1496-134E-81E6-0E78D18C41B1}"/>
              </a:ext>
            </a:extLst>
          </p:cNvPr>
          <p:cNvSpPr>
            <a:spLocks noGrp="1"/>
          </p:cNvSpPr>
          <p:nvPr>
            <p:ph idx="1"/>
          </p:nvPr>
        </p:nvSpPr>
        <p:spPr>
          <a:xfrm>
            <a:off x="859971" y="1411968"/>
            <a:ext cx="10515600" cy="4351338"/>
          </a:xfrm>
        </p:spPr>
        <p:txBody>
          <a:bodyPr/>
          <a:lstStyle/>
          <a:p>
            <a:r>
              <a:rPr lang="en-US" dirty="0"/>
              <a:t>It’s like SIMBAD for extragalactic objects (i.e. galaxies, quasars, etc.).</a:t>
            </a:r>
          </a:p>
          <a:p>
            <a:r>
              <a:rPr lang="en-US" dirty="0"/>
              <a:t>Compiles lots of catalogs and ancillary information about galaxies.</a:t>
            </a:r>
          </a:p>
          <a:p>
            <a:r>
              <a:rPr lang="en-US" dirty="0"/>
              <a:t>Distances!  Redshifts!  SEDs!  Spectra!  Images!  References!  Reddening!</a:t>
            </a:r>
          </a:p>
          <a:p>
            <a:r>
              <a:rPr lang="en-US" dirty="0"/>
              <a:t>Let’s take a look!</a:t>
            </a:r>
          </a:p>
        </p:txBody>
      </p:sp>
    </p:spTree>
    <p:extLst>
      <p:ext uri="{BB962C8B-B14F-4D97-AF65-F5344CB8AC3E}">
        <p14:creationId xmlns:p14="http://schemas.microsoft.com/office/powerpoint/2010/main" val="168299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A0D69D-41E3-EB4E-AE02-9FF789EB14F4}"/>
              </a:ext>
            </a:extLst>
          </p:cNvPr>
          <p:cNvPicPr>
            <a:picLocks noGrp="1" noChangeAspect="1"/>
          </p:cNvPicPr>
          <p:nvPr>
            <p:ph idx="1"/>
          </p:nvPr>
        </p:nvPicPr>
        <p:blipFill>
          <a:blip r:embed="rId2"/>
          <a:stretch>
            <a:fillRect/>
          </a:stretch>
        </p:blipFill>
        <p:spPr>
          <a:xfrm>
            <a:off x="1822842" y="1027905"/>
            <a:ext cx="8366187" cy="3890011"/>
          </a:xfrm>
          <a:prstGeom prst="rect">
            <a:avLst/>
          </a:prstGeom>
        </p:spPr>
      </p:pic>
      <p:sp>
        <p:nvSpPr>
          <p:cNvPr id="2" name="Title 1">
            <a:extLst>
              <a:ext uri="{FF2B5EF4-FFF2-40B4-BE49-F238E27FC236}">
                <a16:creationId xmlns:a16="http://schemas.microsoft.com/office/drawing/2014/main" id="{E2191057-B3E9-6746-830F-E2A0885DCC34}"/>
              </a:ext>
            </a:extLst>
          </p:cNvPr>
          <p:cNvSpPr>
            <a:spLocks noGrp="1"/>
          </p:cNvSpPr>
          <p:nvPr>
            <p:ph type="title"/>
          </p:nvPr>
        </p:nvSpPr>
        <p:spPr>
          <a:xfrm>
            <a:off x="544287" y="365125"/>
            <a:ext cx="11146970" cy="1325563"/>
          </a:xfrm>
        </p:spPr>
        <p:txBody>
          <a:bodyPr/>
          <a:lstStyle/>
          <a:p>
            <a:r>
              <a:rPr lang="en-US" dirty="0"/>
              <a:t>Galaxy azimuthally averaged radial light profiles</a:t>
            </a:r>
          </a:p>
        </p:txBody>
      </p:sp>
      <p:sp>
        <p:nvSpPr>
          <p:cNvPr id="5" name="TextBox 4">
            <a:extLst>
              <a:ext uri="{FF2B5EF4-FFF2-40B4-BE49-F238E27FC236}">
                <a16:creationId xmlns:a16="http://schemas.microsoft.com/office/drawing/2014/main" id="{929A3CA4-D076-0243-89B9-0B8325D11DED}"/>
              </a:ext>
            </a:extLst>
          </p:cNvPr>
          <p:cNvSpPr txBox="1"/>
          <p:nvPr/>
        </p:nvSpPr>
        <p:spPr>
          <a:xfrm>
            <a:off x="2242457" y="5116286"/>
            <a:ext cx="7587343" cy="830997"/>
          </a:xfrm>
          <a:prstGeom prst="rect">
            <a:avLst/>
          </a:prstGeom>
          <a:noFill/>
        </p:spPr>
        <p:txBody>
          <a:bodyPr wrap="square" rtlCol="0">
            <a:spAutoFit/>
          </a:bodyPr>
          <a:lstStyle/>
          <a:p>
            <a:r>
              <a:rPr lang="en-US" sz="2400" dirty="0">
                <a:solidFill>
                  <a:schemeClr val="accent2"/>
                </a:solidFill>
              </a:rPr>
              <a:t>Elliptical</a:t>
            </a:r>
            <a:r>
              <a:rPr lang="en-US" sz="2400" dirty="0"/>
              <a:t>:</a:t>
            </a:r>
          </a:p>
          <a:p>
            <a:r>
              <a:rPr lang="en-US" sz="2400" dirty="0">
                <a:solidFill>
                  <a:srgbClr val="0070C0"/>
                </a:solidFill>
              </a:rPr>
              <a:t>Disk</a:t>
            </a:r>
            <a:r>
              <a:rPr lang="en-US" sz="2400" dirty="0"/>
              <a:t>:</a:t>
            </a:r>
          </a:p>
        </p:txBody>
      </p:sp>
      <p:pic>
        <p:nvPicPr>
          <p:cNvPr id="7" name="Picture 6">
            <a:extLst>
              <a:ext uri="{FF2B5EF4-FFF2-40B4-BE49-F238E27FC236}">
                <a16:creationId xmlns:a16="http://schemas.microsoft.com/office/drawing/2014/main" id="{5F1CDA88-6921-164F-B307-5DD94BEB815C}"/>
              </a:ext>
            </a:extLst>
          </p:cNvPr>
          <p:cNvPicPr>
            <a:picLocks noChangeAspect="1"/>
          </p:cNvPicPr>
          <p:nvPr/>
        </p:nvPicPr>
        <p:blipFill>
          <a:blip r:embed="rId3"/>
          <a:stretch>
            <a:fillRect/>
          </a:stretch>
        </p:blipFill>
        <p:spPr>
          <a:xfrm>
            <a:off x="3565071" y="5029201"/>
            <a:ext cx="1890812" cy="464410"/>
          </a:xfrm>
          <a:prstGeom prst="rect">
            <a:avLst/>
          </a:prstGeom>
        </p:spPr>
      </p:pic>
      <p:pic>
        <p:nvPicPr>
          <p:cNvPr id="9" name="Picture 8">
            <a:extLst>
              <a:ext uri="{FF2B5EF4-FFF2-40B4-BE49-F238E27FC236}">
                <a16:creationId xmlns:a16="http://schemas.microsoft.com/office/drawing/2014/main" id="{8906EC01-512C-5C40-A1B2-3D68809903A1}"/>
              </a:ext>
            </a:extLst>
          </p:cNvPr>
          <p:cNvPicPr>
            <a:picLocks noChangeAspect="1"/>
          </p:cNvPicPr>
          <p:nvPr/>
        </p:nvPicPr>
        <p:blipFill>
          <a:blip r:embed="rId4"/>
          <a:stretch>
            <a:fillRect/>
          </a:stretch>
        </p:blipFill>
        <p:spPr>
          <a:xfrm>
            <a:off x="3565072" y="5493611"/>
            <a:ext cx="1890812" cy="392433"/>
          </a:xfrm>
          <a:prstGeom prst="rect">
            <a:avLst/>
          </a:prstGeom>
        </p:spPr>
      </p:pic>
    </p:spTree>
    <p:extLst>
      <p:ext uri="{BB962C8B-B14F-4D97-AF65-F5344CB8AC3E}">
        <p14:creationId xmlns:p14="http://schemas.microsoft.com/office/powerpoint/2010/main" val="41462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ngc300">
            <a:extLst>
              <a:ext uri="{FF2B5EF4-FFF2-40B4-BE49-F238E27FC236}">
                <a16:creationId xmlns:a16="http://schemas.microsoft.com/office/drawing/2014/main" id="{C3600A03-0D22-914B-8527-FFE92F7EB0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57150"/>
            <a:ext cx="9296400" cy="6972300"/>
          </a:xfrm>
          <a:noFill/>
        </p:spPr>
      </p:pic>
      <p:sp>
        <p:nvSpPr>
          <p:cNvPr id="39938" name="Rectangle 3">
            <a:extLst>
              <a:ext uri="{FF2B5EF4-FFF2-40B4-BE49-F238E27FC236}">
                <a16:creationId xmlns:a16="http://schemas.microsoft.com/office/drawing/2014/main" id="{21785794-8CA3-7044-B35B-FBFF7CA058A2}"/>
              </a:ext>
            </a:extLst>
          </p:cNvPr>
          <p:cNvSpPr>
            <a:spLocks noGrp="1" noChangeArrowheads="1"/>
          </p:cNvSpPr>
          <p:nvPr>
            <p:ph type="title"/>
          </p:nvPr>
        </p:nvSpPr>
        <p:spPr>
          <a:xfrm>
            <a:off x="3314700" y="0"/>
            <a:ext cx="5562600" cy="1295400"/>
          </a:xfrm>
        </p:spPr>
        <p:txBody>
          <a:bodyPr/>
          <a:lstStyle/>
          <a:p>
            <a:pPr eaLnBrk="1" hangingPunct="1"/>
            <a:r>
              <a:rPr lang="en-US" altLang="en-US" sz="3600">
                <a:solidFill>
                  <a:schemeClr val="bg1"/>
                </a:solidFill>
                <a:ea typeface="ＭＳ Ｐゴシック" panose="020B0600070205080204" pitchFamily="34" charset="-128"/>
              </a:rPr>
              <a:t>Distance Measurements to Other Galaxies (I)</a:t>
            </a:r>
          </a:p>
        </p:txBody>
      </p:sp>
      <p:sp>
        <p:nvSpPr>
          <p:cNvPr id="165892" name="Text Box 4">
            <a:extLst>
              <a:ext uri="{FF2B5EF4-FFF2-40B4-BE49-F238E27FC236}">
                <a16:creationId xmlns:a16="http://schemas.microsoft.com/office/drawing/2014/main" id="{D6AAD742-5E80-EE4C-AAC8-C190AD3DE9BA}"/>
              </a:ext>
            </a:extLst>
          </p:cNvPr>
          <p:cNvSpPr txBox="1">
            <a:spLocks noChangeArrowheads="1"/>
          </p:cNvSpPr>
          <p:nvPr/>
        </p:nvSpPr>
        <p:spPr bwMode="auto">
          <a:xfrm>
            <a:off x="2286000" y="1447800"/>
            <a:ext cx="7620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AutoNum type="alphaLcParenR"/>
            </a:pPr>
            <a:r>
              <a:rPr lang="en-US" altLang="en-US">
                <a:solidFill>
                  <a:schemeClr val="bg1"/>
                </a:solidFill>
              </a:rPr>
              <a:t>Cepheid method: Using period – Luminosity relation for classical Cepheids:</a:t>
            </a:r>
          </a:p>
          <a:p>
            <a:pPr algn="ctr" eaLnBrk="1" hangingPunct="1">
              <a:spcBef>
                <a:spcPct val="50000"/>
              </a:spcBef>
            </a:pPr>
            <a:r>
              <a:rPr lang="en-US" altLang="en-US">
                <a:solidFill>
                  <a:schemeClr val="bg1"/>
                </a:solidFill>
              </a:rPr>
              <a:t>Measure Cepheid</a:t>
            </a:r>
            <a:r>
              <a:rPr lang="ja-JP" altLang="en-US">
                <a:solidFill>
                  <a:schemeClr val="bg1"/>
                </a:solidFill>
              </a:rPr>
              <a:t>’</a:t>
            </a:r>
            <a:r>
              <a:rPr lang="en-US" altLang="ja-JP">
                <a:solidFill>
                  <a:schemeClr val="bg1"/>
                </a:solidFill>
              </a:rPr>
              <a:t>s period </a:t>
            </a:r>
            <a:r>
              <a:rPr lang="en-US" altLang="ja-JP">
                <a:solidFill>
                  <a:schemeClr val="bg1"/>
                </a:solidFill>
                <a:cs typeface="Arial" panose="020B0604020202020204" pitchFamily="34" charset="0"/>
                <a:sym typeface="Symbol" pitchFamily="2" charset="2"/>
              </a:rPr>
              <a:t></a:t>
            </a:r>
            <a:r>
              <a:rPr lang="en-US" altLang="ja-JP">
                <a:solidFill>
                  <a:schemeClr val="bg1"/>
                </a:solidFill>
                <a:cs typeface="Arial" panose="020B0604020202020204" pitchFamily="34" charset="0"/>
              </a:rPr>
              <a:t> Find its luminosity </a:t>
            </a:r>
            <a:r>
              <a:rPr lang="en-US" altLang="ja-JP">
                <a:solidFill>
                  <a:schemeClr val="bg1"/>
                </a:solidFill>
                <a:cs typeface="Arial" panose="020B0604020202020204" pitchFamily="34" charset="0"/>
                <a:sym typeface="Symbol" pitchFamily="2" charset="2"/>
              </a:rPr>
              <a:t></a:t>
            </a:r>
            <a:r>
              <a:rPr lang="en-US" altLang="ja-JP">
                <a:solidFill>
                  <a:schemeClr val="bg1"/>
                </a:solidFill>
                <a:cs typeface="Arial" panose="020B0604020202020204" pitchFamily="34" charset="0"/>
              </a:rPr>
              <a:t> Compare to apparent magnitude </a:t>
            </a:r>
            <a:r>
              <a:rPr lang="en-US" altLang="ja-JP">
                <a:solidFill>
                  <a:schemeClr val="bg1"/>
                </a:solidFill>
                <a:cs typeface="Arial" panose="020B0604020202020204" pitchFamily="34" charset="0"/>
                <a:sym typeface="Symbol" pitchFamily="2" charset="2"/>
              </a:rPr>
              <a:t></a:t>
            </a:r>
            <a:r>
              <a:rPr lang="en-US" altLang="ja-JP">
                <a:solidFill>
                  <a:schemeClr val="bg1"/>
                </a:solidFill>
                <a:cs typeface="Arial" panose="020B0604020202020204" pitchFamily="34" charset="0"/>
              </a:rPr>
              <a:t> Find its distance</a:t>
            </a:r>
            <a:endParaRPr lang="en-US" altLang="en-US">
              <a:solidFill>
                <a:schemeClr val="bg1"/>
              </a:solidFill>
              <a:cs typeface="Arial" panose="020B0604020202020204" pitchFamily="34" charset="0"/>
            </a:endParaRPr>
          </a:p>
        </p:txBody>
      </p:sp>
      <p:sp>
        <p:nvSpPr>
          <p:cNvPr id="165893" name="Text Box 5">
            <a:extLst>
              <a:ext uri="{FF2B5EF4-FFF2-40B4-BE49-F238E27FC236}">
                <a16:creationId xmlns:a16="http://schemas.microsoft.com/office/drawing/2014/main" id="{A4E274B0-C5C4-E247-845B-906307C40877}"/>
              </a:ext>
            </a:extLst>
          </p:cNvPr>
          <p:cNvSpPr txBox="1">
            <a:spLocks noChangeArrowheads="1"/>
          </p:cNvSpPr>
          <p:nvPr/>
        </p:nvSpPr>
        <p:spPr bwMode="auto">
          <a:xfrm>
            <a:off x="1981200" y="3429000"/>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b) Type Ia supernovae (collapse of an accreting white dwarf in a binary system): </a:t>
            </a:r>
          </a:p>
          <a:p>
            <a:pPr algn="ctr" eaLnBrk="1" hangingPunct="1">
              <a:spcBef>
                <a:spcPct val="50000"/>
              </a:spcBef>
            </a:pPr>
            <a:r>
              <a:rPr lang="en-US" altLang="en-US">
                <a:solidFill>
                  <a:schemeClr val="bg1"/>
                </a:solidFill>
              </a:rPr>
              <a:t>Type Ia supernovae have well known standard luminosities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Compare to apparent magnitudes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Find its distances</a:t>
            </a:r>
          </a:p>
        </p:txBody>
      </p:sp>
      <p:sp>
        <p:nvSpPr>
          <p:cNvPr id="165894" name="Text Box 6">
            <a:extLst>
              <a:ext uri="{FF2B5EF4-FFF2-40B4-BE49-F238E27FC236}">
                <a16:creationId xmlns:a16="http://schemas.microsoft.com/office/drawing/2014/main" id="{950BB9BF-594B-B745-9B22-5992CF1908B8}"/>
              </a:ext>
            </a:extLst>
          </p:cNvPr>
          <p:cNvSpPr txBox="1">
            <a:spLocks noChangeArrowheads="1"/>
          </p:cNvSpPr>
          <p:nvPr/>
        </p:nvSpPr>
        <p:spPr bwMode="auto">
          <a:xfrm>
            <a:off x="2552700" y="5334001"/>
            <a:ext cx="708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bg1"/>
                </a:solidFill>
              </a:rPr>
              <a:t>Both are </a:t>
            </a:r>
            <a:r>
              <a:rPr lang="ja-JP" altLang="en-US">
                <a:solidFill>
                  <a:schemeClr val="bg1"/>
                </a:solidFill>
              </a:rPr>
              <a:t>“</a:t>
            </a:r>
            <a:r>
              <a:rPr lang="en-US" altLang="ja-JP">
                <a:solidFill>
                  <a:schemeClr val="bg1"/>
                </a:solidFill>
              </a:rPr>
              <a:t>Standard-candle</a:t>
            </a:r>
            <a:r>
              <a:rPr lang="ja-JP" altLang="en-US">
                <a:solidFill>
                  <a:schemeClr val="bg1"/>
                </a:solidFill>
              </a:rPr>
              <a:t>”</a:t>
            </a:r>
            <a:r>
              <a:rPr lang="en-US" altLang="ja-JP">
                <a:solidFill>
                  <a:schemeClr val="bg1"/>
                </a:solidFill>
              </a:rPr>
              <a:t> methods:</a:t>
            </a:r>
          </a:p>
          <a:p>
            <a:pPr algn="ctr" eaLnBrk="1" hangingPunct="1">
              <a:spcBef>
                <a:spcPct val="50000"/>
              </a:spcBef>
            </a:pPr>
            <a:r>
              <a:rPr lang="en-US" altLang="en-US">
                <a:solidFill>
                  <a:schemeClr val="bg1"/>
                </a:solidFill>
              </a:rPr>
              <a:t>Know absolute magnitude (luminosity)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compare to apparent magnitude </a:t>
            </a:r>
            <a:r>
              <a:rPr lang="en-US" altLang="en-US">
                <a:solidFill>
                  <a:schemeClr val="bg1"/>
                </a:solidFill>
                <a:cs typeface="Arial" panose="020B0604020202020204" pitchFamily="34" charset="0"/>
                <a:sym typeface="Symbol" pitchFamily="2" charset="2"/>
              </a:rPr>
              <a:t></a:t>
            </a:r>
            <a:r>
              <a:rPr lang="en-US" altLang="en-US">
                <a:solidFill>
                  <a:schemeClr val="bg1"/>
                </a:solidFill>
                <a:cs typeface="Arial" panose="020B0604020202020204" pitchFamily="34" charset="0"/>
              </a:rPr>
              <a:t> find distance.</a:t>
            </a:r>
          </a:p>
        </p:txBody>
      </p:sp>
      <p:sp>
        <p:nvSpPr>
          <p:cNvPr id="39942" name="FlagCount" hidden="1">
            <a:extLst>
              <a:ext uri="{FF2B5EF4-FFF2-40B4-BE49-F238E27FC236}">
                <a16:creationId xmlns:a16="http://schemas.microsoft.com/office/drawing/2014/main" id="{0500B977-EA09-1B40-8ECD-ABA73E1E4532}"/>
              </a:ext>
            </a:extLst>
          </p:cNvPr>
          <p:cNvSpPr>
            <a:spLocks noChangeArrowheads="1"/>
          </p:cNvSpPr>
          <p:nvPr/>
        </p:nvSpPr>
        <p:spPr bwMode="auto">
          <a:xfrm>
            <a:off x="59055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3854650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slide(fromBottom)">
                                      <p:cBhvr>
                                        <p:cTn id="7" dur="500"/>
                                        <p:tgtEl>
                                          <p:spTgt spid="165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5893"/>
                                        </p:tgtEl>
                                        <p:attrNameLst>
                                          <p:attrName>style.visibility</p:attrName>
                                        </p:attrNameLst>
                                      </p:cBhvr>
                                      <p:to>
                                        <p:strVal val="visible"/>
                                      </p:to>
                                    </p:set>
                                    <p:animEffect transition="in" filter="slide(fromBottom)">
                                      <p:cBhvr>
                                        <p:cTn id="12" dur="500"/>
                                        <p:tgtEl>
                                          <p:spTgt spid="165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5894"/>
                                        </p:tgtEl>
                                        <p:attrNameLst>
                                          <p:attrName>style.visibility</p:attrName>
                                        </p:attrNameLst>
                                      </p:cBhvr>
                                      <p:to>
                                        <p:strVal val="visible"/>
                                      </p:to>
                                    </p:set>
                                    <p:animEffect transition="in" filter="slide(fromBottom)">
                                      <p:cBhvr>
                                        <p:cTn id="17" dur="5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P spid="165893" grpId="0"/>
      <p:bldP spid="1658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4AE598B-F8AD-1B42-BA74-1D137FFC875A}"/>
              </a:ext>
            </a:extLst>
          </p:cNvPr>
          <p:cNvSpPr>
            <a:spLocks noGrp="1" noChangeArrowheads="1"/>
          </p:cNvSpPr>
          <p:nvPr>
            <p:ph type="title"/>
          </p:nvPr>
        </p:nvSpPr>
        <p:spPr>
          <a:xfrm>
            <a:off x="1981200" y="76201"/>
            <a:ext cx="8229600" cy="868363"/>
          </a:xfrm>
        </p:spPr>
        <p:txBody>
          <a:bodyPr/>
          <a:lstStyle/>
          <a:p>
            <a:pPr eaLnBrk="1" hangingPunct="1"/>
            <a:r>
              <a:rPr lang="en-US" altLang="en-US">
                <a:solidFill>
                  <a:schemeClr val="accent2"/>
                </a:solidFill>
                <a:ea typeface="ＭＳ Ｐゴシック" panose="020B0600070205080204" pitchFamily="34" charset="-128"/>
              </a:rPr>
              <a:t>Cepheid Distance Measurement</a:t>
            </a:r>
          </a:p>
        </p:txBody>
      </p:sp>
      <p:pic>
        <p:nvPicPr>
          <p:cNvPr id="41986" name="Picture 3" descr="03">
            <a:extLst>
              <a:ext uri="{FF2B5EF4-FFF2-40B4-BE49-F238E27FC236}">
                <a16:creationId xmlns:a16="http://schemas.microsoft.com/office/drawing/2014/main" id="{C651F289-0417-2E4F-AC94-6AD802CED6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00338" y="1066800"/>
            <a:ext cx="5453062" cy="5562600"/>
          </a:xfrm>
          <a:noFill/>
        </p:spPr>
      </p:pic>
      <p:sp>
        <p:nvSpPr>
          <p:cNvPr id="167942" name="Text Box 6">
            <a:extLst>
              <a:ext uri="{FF2B5EF4-FFF2-40B4-BE49-F238E27FC236}">
                <a16:creationId xmlns:a16="http://schemas.microsoft.com/office/drawing/2014/main" id="{FE76CDAA-D587-B14C-9791-367BC2E4D087}"/>
              </a:ext>
            </a:extLst>
          </p:cNvPr>
          <p:cNvSpPr txBox="1">
            <a:spLocks noChangeArrowheads="1"/>
          </p:cNvSpPr>
          <p:nvPr/>
        </p:nvSpPr>
        <p:spPr bwMode="auto">
          <a:xfrm>
            <a:off x="8305800" y="1295400"/>
            <a:ext cx="2362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rPr>
              <a:t>Repeated brightness measurements of a Cepheid allow the determination of the period and thus the absolute magnitude.</a:t>
            </a:r>
          </a:p>
        </p:txBody>
      </p:sp>
      <p:sp>
        <p:nvSpPr>
          <p:cNvPr id="167943" name="Text Box 7">
            <a:extLst>
              <a:ext uri="{FF2B5EF4-FFF2-40B4-BE49-F238E27FC236}">
                <a16:creationId xmlns:a16="http://schemas.microsoft.com/office/drawing/2014/main" id="{1F608CB7-61E5-7F47-88F1-10D66A8115F6}"/>
              </a:ext>
            </a:extLst>
          </p:cNvPr>
          <p:cNvSpPr txBox="1">
            <a:spLocks noChangeArrowheads="1"/>
          </p:cNvSpPr>
          <p:nvPr/>
        </p:nvSpPr>
        <p:spPr bwMode="auto">
          <a:xfrm>
            <a:off x="8305800" y="5638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chemeClr val="accent2"/>
                </a:solidFill>
                <a:cs typeface="Arial" panose="020B0604020202020204" pitchFamily="34" charset="0"/>
                <a:sym typeface="Symbol" pitchFamily="2" charset="2"/>
              </a:rPr>
              <a:t></a:t>
            </a:r>
            <a:r>
              <a:rPr lang="en-US" altLang="en-US">
                <a:solidFill>
                  <a:schemeClr val="accent2"/>
                </a:solidFill>
                <a:cs typeface="Arial" panose="020B0604020202020204" pitchFamily="34" charset="0"/>
              </a:rPr>
              <a:t> distance</a:t>
            </a:r>
          </a:p>
        </p:txBody>
      </p:sp>
      <p:sp>
        <p:nvSpPr>
          <p:cNvPr id="41989" name="FlagCount" hidden="1">
            <a:extLst>
              <a:ext uri="{FF2B5EF4-FFF2-40B4-BE49-F238E27FC236}">
                <a16:creationId xmlns:a16="http://schemas.microsoft.com/office/drawing/2014/main" id="{C642DA86-9F51-624E-B8BD-0CCFE7F3C416}"/>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173813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slide(fromBottom)">
                                      <p:cBhvr>
                                        <p:cTn id="7" dur="500"/>
                                        <p:tgtEl>
                                          <p:spTgt spid="167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7943"/>
                                        </p:tgtEl>
                                        <p:attrNameLst>
                                          <p:attrName>style.visibility</p:attrName>
                                        </p:attrNameLst>
                                      </p:cBhvr>
                                      <p:to>
                                        <p:strVal val="visible"/>
                                      </p:to>
                                    </p:set>
                                    <p:animEffect transition="in" filter="slide(fromBottom)">
                                      <p:cBhvr>
                                        <p:cTn id="12" dur="5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P spid="1679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12328</TotalTime>
  <Words>831</Words>
  <Application>Microsoft Macintosh PowerPoint</Application>
  <PresentationFormat>Widescreen</PresentationFormat>
  <Paragraphs>102</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Calibri Light</vt:lpstr>
      <vt:lpstr>Symbol</vt:lpstr>
      <vt:lpstr>Tahoma</vt:lpstr>
      <vt:lpstr>Wingdings</vt:lpstr>
      <vt:lpstr>Office Theme</vt:lpstr>
      <vt:lpstr>ASTR 2320  General Astronomy II</vt:lpstr>
      <vt:lpstr>Galaxies</vt:lpstr>
      <vt:lpstr>Hubble Types and Galaxy Classification</vt:lpstr>
      <vt:lpstr>Others, e.g., De Vaucouleur’s Scheme</vt:lpstr>
      <vt:lpstr>The Hubble Heritage Gallery. Let’s have a look!</vt:lpstr>
      <vt:lpstr>The NASA/IPAC Extragalactic Database (NED)</vt:lpstr>
      <vt:lpstr>Galaxy azimuthally averaged radial light profiles</vt:lpstr>
      <vt:lpstr>Distance Measurements to Other Galaxies (I)</vt:lpstr>
      <vt:lpstr>Cepheid Distance Measurement</vt:lpstr>
      <vt:lpstr>Distance Measurements to Other Galaxies (II): The Hubble Law</vt:lpstr>
      <vt:lpstr>The Extragalactic Distance Scale</vt:lpstr>
      <vt:lpstr>Galaxy Sizes and Luminosities</vt:lpstr>
      <vt:lpstr>Clusters of Galaxies</vt:lpstr>
      <vt:lpstr>Hot Gas in Clusters of Galaxies</vt:lpstr>
      <vt:lpstr>The Father of Dark Matter</vt:lpstr>
      <vt:lpstr>Gravitational Lensing</vt:lpstr>
      <vt:lpstr>The Bullet Cluster</vt:lpstr>
      <vt:lpstr>The Bullet Cluster</vt:lpstr>
      <vt:lpstr>Our Galaxy Cluster:  The Local Group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2320  General Astronomy II</dc:title>
  <dc:creator>Microsoft Office User</dc:creator>
  <cp:lastModifiedBy>Michael S. Brotherton</cp:lastModifiedBy>
  <cp:revision>19</cp:revision>
  <dcterms:created xsi:type="dcterms:W3CDTF">2019-04-06T11:23:24Z</dcterms:created>
  <dcterms:modified xsi:type="dcterms:W3CDTF">2023-03-28T08:21:33Z</dcterms:modified>
</cp:coreProperties>
</file>