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455" r:id="rId22"/>
    <p:sldId id="276" r:id="rId23"/>
    <p:sldId id="277" r:id="rId24"/>
    <p:sldId id="456" r:id="rId25"/>
    <p:sldId id="278" r:id="rId26"/>
    <p:sldId id="454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9"/>
    <p:restoredTop sz="95994"/>
  </p:normalViewPr>
  <p:slideViewPr>
    <p:cSldViewPr snapToGrid="0" snapToObjects="1">
      <p:cViewPr varScale="1">
        <p:scale>
          <a:sx n="111" d="100"/>
          <a:sy n="111" d="100"/>
        </p:scale>
        <p:origin x="5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B1B43-66BC-654C-8A68-64D64A06F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6935ED-3C1F-5D47-95B5-8D91152CA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D0C1F-0BBB-F842-AAC7-DE852FB24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B760-CA4A-234D-871A-2E86CE0CCE67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0741A-3FC7-D44E-999D-D9F61344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AF5A9-F8F5-0C44-8503-C5B0E27E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20D-3193-D641-912A-550FE4DB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20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D6A53-109B-C84C-AA64-08C90AC1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AE9FA2-4DDF-E24D-BA5A-8CD28C93C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FA963-7692-3B47-A5F9-F5D6613BB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B760-CA4A-234D-871A-2E86CE0CCE67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E470-76B2-E84E-8629-3B5EFE2A6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35018-04C3-654D-A552-858E5CC7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20D-3193-D641-912A-550FE4DB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1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1DFE52-C169-314B-B6DF-CE54A5BC3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DED125-1315-894E-A230-D1F19AC39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A1CA2-049F-7F45-9EE5-DC13C57A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B760-CA4A-234D-871A-2E86CE0CCE67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3BC86-DC48-7C4B-B462-AA1B310ED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BE58-009A-FE4C-A94B-32DAD086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20D-3193-D641-912A-550FE4DB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8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4/8/23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2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7EA3-DD85-D640-B5FC-30B6B3F6A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76F84-E806-8E4F-9F0D-787593003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27E51-98E6-074F-9D50-C6E3CF3C8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B760-CA4A-234D-871A-2E86CE0CCE67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F8080-CEAC-FC4B-A874-1E2CC67F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E86E8-65DB-9F40-A328-0470FA023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20D-3193-D641-912A-550FE4DB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9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8A5E7-428E-2548-87F9-539CD923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39F8B-539B-0147-97C8-0D52D2D17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2588E-306E-1D4C-BFDC-888C6DA13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B760-CA4A-234D-871A-2E86CE0CCE67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D8232-DC69-E048-B1B8-BD9ADEB09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EAAB9-9A96-D24B-9A6A-D21C7DB1D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20D-3193-D641-912A-550FE4DB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54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2982-E1CE-BE45-8F4E-3941C8138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A5ED3-5C60-DA4B-8A7F-EB20E3877D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2DEC1-681D-CD43-80FD-EC55C01FE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C41E6-1C6F-0747-91A4-54937E774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B760-CA4A-234D-871A-2E86CE0CCE67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818D6-A92B-A344-BBF0-392ABB042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A0886-AC01-8243-B1AA-D476EE63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20D-3193-D641-912A-550FE4DB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9054-3777-EF49-8931-F7FE84972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911F5-25C5-6A4F-9F51-19FFACB15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E66BC-4729-604E-B4A3-0DA83F318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584AFE-E0D8-7843-9524-68EAB9C3E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5197D-9488-2443-8BEA-1D9F0FFA57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F7E8BA-5314-DF48-B6E6-AB4E9AF8B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B760-CA4A-234D-871A-2E86CE0CCE67}" type="datetimeFigureOut">
              <a:rPr lang="en-US" smtClean="0"/>
              <a:t>4/11/23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D0BAC0-C816-ED47-8865-42FE9DA4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0DAD3B-4E07-5042-B9E8-DE82E563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20D-3193-D641-912A-550FE4DB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5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92B37-A7E3-3246-BCC7-CD283EB04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77A7B-D22D-6247-8802-E552F1A11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B760-CA4A-234D-871A-2E86CE0CCE67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4C0E4-1C33-784B-86AF-AF3BD03F6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2EB29-C8D0-554F-A6CC-4934D9C7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20D-3193-D641-912A-550FE4DB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3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97549-4334-0A43-89F6-2A55D827C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B760-CA4A-234D-871A-2E86CE0CCE67}" type="datetimeFigureOut">
              <a:rPr lang="en-US" smtClean="0"/>
              <a:t>4/11/23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5EFBFD-2E9E-B043-B08E-6587EE38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576F1-FF15-5143-B762-44E95F985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20D-3193-D641-912A-550FE4DB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9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E4B8-AFD6-EA41-9FD5-49270CC2D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A1143-EBCB-474F-B5F6-73183FE1A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5908D-8942-C04A-AA94-B34D0D7CF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672D7-384B-EE48-AE2D-232565E39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B760-CA4A-234D-871A-2E86CE0CCE67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C4D551-E2AC-3043-9FC7-3891CCF1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F730E-3043-5F4B-A187-59B6C1584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20D-3193-D641-912A-550FE4DB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9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11543-BD89-C24E-9882-E469AB331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8C7908-0A09-8247-95A6-51EFF09CE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26B66-FCC8-0B49-9915-B823C44E4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E582E-BC6F-534E-9AEC-65B65B0E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B760-CA4A-234D-871A-2E86CE0CCE67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8A2CA-F7CC-F14D-B2E8-17C29ABAB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E7EBA-9B51-7347-BE12-4D226368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4420D-3193-D641-912A-550FE4DB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47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CC7FE3-54DB-F74E-8DE8-BD5CB517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2387-B410-0641-A350-B8A8C2610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08F3B-5825-5449-A691-388430124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6B760-CA4A-234D-871A-2E86CE0CCE67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7ED28-9645-6746-9F6B-8AA0B1C3A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1723E-2128-3A4D-AC2D-8121ABDFD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4420D-3193-D641-912A-550FE4DB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5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en.wikipedia.org/wiki/Third_Cambridge_Catalogue_of_Radio_Source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3TZEp_n3eIc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Karl_Guthe_Jansk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s://www.youtube.com/watch?v=FnYNjKabmx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url?sa=t&amp;rct=j&amp;q=&amp;esrc=s&amp;source=web&amp;cd=&amp;ved=2ahUKEwiU7MHl26P-AhXvADQIHVbGBQAQFnoECA8QAQ&amp;url=https%3A%2F%2Fwww.eso.org%2Fsci%2Fpublications%2Fmessenger%2Farchive%2Fno.10-sep77%2Fmessenger-no10-12-13.pdf&amp;usg=AOvVaw2CYW3LURhQsXuYXr76Flfh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kes.atnf.csiro.au/people/sar049/3C273/" TargetMode="External"/><Relationship Id="rId2" Type="http://schemas.openxmlformats.org/officeDocument/2006/relationships/hyperlink" Target="https://ui.adsabs.harvard.edu/abs/1963Natur.197.1037H/abstrac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hyperlink" Target="https://www.parkes.atnf.csiro.au/people/sar049/3C273/documents/sequence_of_events_3C273_discovery_Hazard_etal_19February2015.pdf" TargetMode="External"/><Relationship Id="rId4" Type="http://schemas.openxmlformats.org/officeDocument/2006/relationships/hyperlink" Target="https://www.iau.org/science/meetings/past/symposia/1097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E9EA-C0B5-AA46-8784-958EF98AD7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Story (and Astrophysics) of Quasars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8559A-CA99-F640-AF9F-016EB0B46B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Mike Brotherton</a:t>
            </a:r>
          </a:p>
          <a:p>
            <a:r>
              <a:rPr lang="en-US" dirty="0"/>
              <a:t>University of Wyoming</a:t>
            </a:r>
          </a:p>
        </p:txBody>
      </p:sp>
    </p:spTree>
    <p:extLst>
      <p:ext uri="{BB962C8B-B14F-4D97-AF65-F5344CB8AC3E}">
        <p14:creationId xmlns:p14="http://schemas.microsoft.com/office/powerpoint/2010/main" val="1984701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5EED42-9E95-ED4F-BED7-DA6368A45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1524794"/>
            <a:ext cx="9207500" cy="4953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2DC105-69C2-F940-9A03-D0B18DDFC77C}"/>
              </a:ext>
            </a:extLst>
          </p:cNvPr>
          <p:cNvSpPr txBox="1"/>
          <p:nvPr/>
        </p:nvSpPr>
        <p:spPr>
          <a:xfrm>
            <a:off x="5879939" y="1524794"/>
            <a:ext cx="2986269" cy="1091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70604-28FC-B34E-8BC2-9D572D747280}"/>
              </a:ext>
            </a:extLst>
          </p:cNvPr>
          <p:cNvSpPr txBox="1"/>
          <p:nvPr/>
        </p:nvSpPr>
        <p:spPr>
          <a:xfrm>
            <a:off x="4190035" y="4757195"/>
            <a:ext cx="2476983" cy="10648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E72D03-D3C4-0B44-B698-2300BD5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Maarten Schmidt used the Palomar 200” to get Spectra, wanted faint “jet” but only 10” from bright 13 mag “star”…what are the lines?</a:t>
            </a:r>
          </a:p>
        </p:txBody>
      </p:sp>
    </p:spTree>
    <p:extLst>
      <p:ext uri="{BB962C8B-B14F-4D97-AF65-F5344CB8AC3E}">
        <p14:creationId xmlns:p14="http://schemas.microsoft.com/office/powerpoint/2010/main" val="3107867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72D03-D3C4-0B44-B698-2300BD5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 modern spectrum from Thompson (1992) using McDonald Observatory 2.1 meter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E06FEE-05BC-2F4E-8E9C-C51DED0D3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298" y="2245487"/>
            <a:ext cx="5985404" cy="42838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B7FAF1-3625-D443-942F-EBB9CF5E4AE7}"/>
              </a:ext>
            </a:extLst>
          </p:cNvPr>
          <p:cNvSpPr txBox="1"/>
          <p:nvPr/>
        </p:nvSpPr>
        <p:spPr>
          <a:xfrm>
            <a:off x="6447099" y="2673752"/>
            <a:ext cx="2361235" cy="31714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78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72D03-D3C4-0B44-B698-2300BD5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 modern spectrum from Thompson (1992) using McDonald Observatory 2.1 meter, better?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E06FEE-05BC-2F4E-8E9C-C51DED0D3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298" y="2245487"/>
            <a:ext cx="5985404" cy="428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05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5EED42-9E95-ED4F-BED7-DA6368A45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690" y="2967312"/>
            <a:ext cx="7232690" cy="38906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72D03-D3C4-0B44-B698-2300BD5A7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Maarten Schmidt (2011):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3BCFA-4266-2148-91BE-1420CC16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60" y="979246"/>
            <a:ext cx="10699750" cy="23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30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37E9-64C9-C64F-A492-0F47A4E99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3C 273 Redshift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C6E9A-F39E-D14E-8057-D0537AC2E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Emission line wavelength ratios invariant with redshift: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z = 0.158!!!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01BD3-2EB2-C24C-9715-5C1D138A6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0" y="2628900"/>
            <a:ext cx="60706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98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60D89-8CD1-AA47-A245-D3AA9772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42" y="365125"/>
            <a:ext cx="11377914" cy="1325563"/>
          </a:xfrm>
        </p:spPr>
        <p:txBody>
          <a:bodyPr/>
          <a:lstStyle/>
          <a:p>
            <a:pPr algn="ctr"/>
            <a:r>
              <a:rPr lang="en-US" dirty="0"/>
              <a:t>Interpret Redshift as Cosmological (Hubble 1929)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05389-A21B-9845-84D8-FCA909223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577" y="1690688"/>
            <a:ext cx="6266845" cy="43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62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60D89-8CD1-AA47-A245-D3AA9772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2" y="168355"/>
            <a:ext cx="12130268" cy="1325563"/>
          </a:xfrm>
        </p:spPr>
        <p:txBody>
          <a:bodyPr/>
          <a:lstStyle/>
          <a:p>
            <a:pPr algn="ctr"/>
            <a:r>
              <a:rPr lang="en-US" dirty="0"/>
              <a:t>Interpret Redshift as Cosmological (Freedman+ 2001)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62EFC-0353-2E4C-901D-B5CE84A22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0" y="1334294"/>
            <a:ext cx="5384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00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CBAAD-1F93-004C-A3EE-2AB1E4F5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Distance to 3C 273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9CC92-08D2-5641-8811-6BE9CB1F7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Hubble’s Law…. D(</a:t>
            </a:r>
            <a:r>
              <a:rPr lang="en-US" dirty="0" err="1"/>
              <a:t>Mpc</a:t>
            </a:r>
            <a:r>
              <a:rPr lang="en-US" dirty="0"/>
              <a:t>) = v/H</a:t>
            </a:r>
            <a:r>
              <a:rPr lang="en-US" baseline="-25000" dirty="0"/>
              <a:t>0</a:t>
            </a:r>
            <a:r>
              <a:rPr lang="en-US" dirty="0"/>
              <a:t> = </a:t>
            </a:r>
            <a:r>
              <a:rPr lang="en-US" dirty="0" err="1"/>
              <a:t>cz</a:t>
            </a:r>
            <a:r>
              <a:rPr lang="en-US" dirty="0"/>
              <a:t>/H</a:t>
            </a:r>
            <a:r>
              <a:rPr lang="en-US" baseline="-25000" dirty="0"/>
              <a:t>0</a:t>
            </a:r>
          </a:p>
          <a:p>
            <a:r>
              <a:rPr lang="en-US" dirty="0"/>
              <a:t>z = 0.158, so…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76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CBAAD-1F93-004C-A3EE-2AB1E4F5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Distance to 3C 273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9CC92-08D2-5641-8811-6BE9CB1F7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Hubble’s Law…. D(</a:t>
            </a:r>
            <a:r>
              <a:rPr lang="en-US" dirty="0" err="1"/>
              <a:t>Mpc</a:t>
            </a:r>
            <a:r>
              <a:rPr lang="en-US" dirty="0"/>
              <a:t>) = v/H</a:t>
            </a:r>
            <a:r>
              <a:rPr lang="en-US" baseline="-25000" dirty="0"/>
              <a:t>0</a:t>
            </a:r>
            <a:r>
              <a:rPr lang="en-US" dirty="0"/>
              <a:t> = </a:t>
            </a:r>
            <a:r>
              <a:rPr lang="en-US" dirty="0" err="1"/>
              <a:t>cz</a:t>
            </a:r>
            <a:r>
              <a:rPr lang="en-US" dirty="0"/>
              <a:t>/H</a:t>
            </a:r>
            <a:r>
              <a:rPr lang="en-US" baseline="-25000" dirty="0"/>
              <a:t>0</a:t>
            </a:r>
          </a:p>
          <a:p>
            <a:r>
              <a:rPr lang="en-US" dirty="0"/>
              <a:t>z = 0.158, so…</a:t>
            </a:r>
          </a:p>
          <a:p>
            <a:r>
              <a:rPr lang="en-US" dirty="0"/>
              <a:t>D = 658 </a:t>
            </a:r>
            <a:r>
              <a:rPr lang="en-US" dirty="0" err="1"/>
              <a:t>Mpc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382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BAEC-49B3-9D49-85F0-7C77170E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Absolute Magnitude/Luminosity of 3C 273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E476-3EF3-8D48-AC60-FAE0172E7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Distance Modulus: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Distance d is in parsecs…solving for </a:t>
            </a:r>
            <a:r>
              <a:rPr lang="en-US" dirty="0" err="1"/>
              <a:t>Mv</a:t>
            </a:r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58BF5-48BD-2F46-BD9D-B6A69765E3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8" y="2261001"/>
            <a:ext cx="7523543" cy="13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6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2FCFF-253E-6240-8450-1A16CB924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Once upon a time…</a:t>
            </a:r>
            <a:br>
              <a:rPr lang="en-US" dirty="0"/>
            </a:br>
            <a:r>
              <a:rPr lang="en-US" dirty="0"/>
              <a:t>Radio Astronomy Blossoms after WWII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188ED-11D4-3B43-91F0-D46B70287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68" y="1825625"/>
            <a:ext cx="4328932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Third Cambridge (3C) Radio Catalogue (1959)</a:t>
            </a:r>
            <a:endParaRPr lang="en-US" dirty="0"/>
          </a:p>
          <a:p>
            <a:r>
              <a:rPr lang="en-US" dirty="0"/>
              <a:t>Later also 3CR (1962), 3CRR (1983)</a:t>
            </a:r>
          </a:p>
          <a:p>
            <a:r>
              <a:rPr lang="en-US" dirty="0"/>
              <a:t>Low Frequency (159MHZ, later 178 MHz) – what wavelengths?</a:t>
            </a:r>
          </a:p>
          <a:p>
            <a:r>
              <a:rPr lang="en-US" dirty="0"/>
              <a:t>Poor resolution in radio, why?</a:t>
            </a:r>
          </a:p>
          <a:p>
            <a:r>
              <a:rPr lang="en-US" dirty="0"/>
              <a:t>Interferometry…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0B111-A467-4A40-82B2-4CDDE75CA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90688"/>
            <a:ext cx="7620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77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BAEC-49B3-9D49-85F0-7C77170E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Absolute Magnitude/Luminosity of 3C 273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E476-3EF3-8D48-AC60-FAE0172E7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6954" cy="4351338"/>
          </a:xfrm>
        </p:spPr>
        <p:txBody>
          <a:bodyPr/>
          <a:lstStyle/>
          <a:p>
            <a:r>
              <a:rPr lang="en-US" dirty="0"/>
              <a:t>Distance Modulus: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Distance d is in parsecs…solving for </a:t>
            </a:r>
            <a:r>
              <a:rPr lang="en-US" dirty="0" err="1"/>
              <a:t>Mv</a:t>
            </a:r>
            <a:r>
              <a:rPr lang="en-US" dirty="0"/>
              <a:t>…use Av = 0, mv = 13 (although source is variable!)</a:t>
            </a:r>
          </a:p>
          <a:p>
            <a:endParaRPr lang="en-US" dirty="0"/>
          </a:p>
          <a:p>
            <a:r>
              <a:rPr lang="en-US" dirty="0" err="1"/>
              <a:t>Mv</a:t>
            </a:r>
            <a:r>
              <a:rPr lang="en-US" dirty="0"/>
              <a:t> = -26.1…is this extreme?  What are absolute magnitudes of galaxies?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58BF5-48BD-2F46-BD9D-B6A69765E3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8" y="2261001"/>
            <a:ext cx="7523543" cy="13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9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258BF5-48BD-2F46-BD9D-B6A69765E3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96" y="1808141"/>
            <a:ext cx="7523543" cy="13155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E476-3EF3-8D48-AC60-FAE0172E7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109"/>
            <a:ext cx="10886954" cy="4351338"/>
          </a:xfrm>
        </p:spPr>
        <p:txBody>
          <a:bodyPr/>
          <a:lstStyle/>
          <a:p>
            <a:r>
              <a:rPr lang="en-US" dirty="0"/>
              <a:t>Distance Modulus: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Distance d is in parsecs…solving for </a:t>
            </a:r>
            <a:r>
              <a:rPr lang="en-US" dirty="0" err="1"/>
              <a:t>Mv</a:t>
            </a:r>
            <a:r>
              <a:rPr lang="en-US" dirty="0"/>
              <a:t>…use Av = 0, mv = 13 (although source is variable!)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0BAEC-49B3-9D49-85F0-7C77170E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Absolute Magnitude/Luminosity of 3C 273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99ECF-479B-9741-82FC-7807CEA03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96" y="4007994"/>
            <a:ext cx="7789762" cy="27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56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BAEC-49B3-9D49-85F0-7C77170E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Absolute Magnitude/Luminosity of 3C 273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E476-3EF3-8D48-AC60-FAE0172E7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6954" cy="4351338"/>
          </a:xfrm>
        </p:spPr>
        <p:txBody>
          <a:bodyPr/>
          <a:lstStyle/>
          <a:p>
            <a:r>
              <a:rPr lang="en-US" dirty="0"/>
              <a:t>Distance Modulus: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Mv</a:t>
            </a:r>
            <a:r>
              <a:rPr lang="en-US" dirty="0"/>
              <a:t> = -26.1…is this extreme?  What are absolute magnitudes of galaxies?</a:t>
            </a:r>
          </a:p>
          <a:p>
            <a:r>
              <a:rPr lang="en-US" dirty="0"/>
              <a:t>What about luminosity in solar units?  Absolute magnitude of sun?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58BF5-48BD-2F46-BD9D-B6A69765E3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8" y="2261001"/>
            <a:ext cx="7523543" cy="13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79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BAEC-49B3-9D49-85F0-7C77170E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Absolute Magnitude/Luminosity of 3C 273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E476-3EF3-8D48-AC60-FAE0172E7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6954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Distance Modulus: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Mv</a:t>
            </a:r>
            <a:r>
              <a:rPr lang="en-US" dirty="0"/>
              <a:t> = -26.1…is this extreme?  What are absolute magnitudes of galaxies?</a:t>
            </a:r>
          </a:p>
          <a:p>
            <a:r>
              <a:rPr lang="en-US" dirty="0"/>
              <a:t>What about luminosity in solar units?  Absolute magnitude of sun is 4.83</a:t>
            </a:r>
          </a:p>
          <a:p>
            <a:r>
              <a:rPr lang="en-US" dirty="0"/>
              <a:t>That’s 30.9 magnitudes difference.  Round this down to 30 magnitudes…how many suns?!</a:t>
            </a:r>
          </a:p>
          <a:p>
            <a:r>
              <a:rPr lang="en-US" dirty="0"/>
              <a:t>But it’s rapidly variable and hence small…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58BF5-48BD-2F46-BD9D-B6A69765E3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8" y="2261001"/>
            <a:ext cx="7523543" cy="13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93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B9CD-02F0-A14C-8D97-93CE17FD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Maarten Schmidt “Solves Quasars!”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8BD23-C379-1E41-BEEC-2DD964BF1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662" y="1690688"/>
            <a:ext cx="3416675" cy="461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48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A307B-2867-8147-AD8A-AB98EA28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4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Quasar Energetics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57458-2EA6-ED44-9842-E7BD1193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332" y="1374210"/>
            <a:ext cx="6782764" cy="5032375"/>
          </a:xfrm>
        </p:spPr>
        <p:txBody>
          <a:bodyPr/>
          <a:lstStyle/>
          <a:p>
            <a:r>
              <a:rPr lang="en-US" dirty="0"/>
              <a:t>What’s the peak magnitude of a supernova?</a:t>
            </a:r>
          </a:p>
          <a:p>
            <a:r>
              <a:rPr lang="en-US" dirty="0"/>
              <a:t>How many to get to -26?  (And other quasars are more luminous, to about -30)</a:t>
            </a:r>
          </a:p>
          <a:p>
            <a:r>
              <a:rPr lang="en-US" dirty="0"/>
              <a:t>What kind of supernova rate do you then need in the core of a galaxy?</a:t>
            </a:r>
          </a:p>
          <a:p>
            <a:r>
              <a:rPr lang="en-US" dirty="0"/>
              <a:t>Oh…3C 273 is in a galaxy???  Yes!  They are the most luminous active galactic nuclei (AGNs).  HST image (right) from Wikipedia.  A giant elliptical.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5A133-D462-E342-8BB6-4E8F2BAD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268" y="1374211"/>
            <a:ext cx="4024220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21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E292-CAB8-C947-819B-592811DE2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Luminosities and Energetics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06818-6393-E04B-A761-8347B388F46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Luminosities can be up to ~10</a:t>
            </a:r>
            <a:r>
              <a:rPr lang="en-US" baseline="30000" dirty="0"/>
              <a:t>14</a:t>
            </a:r>
            <a:r>
              <a:rPr lang="en-US" dirty="0"/>
              <a:t> solar luminosities, “</a:t>
            </a:r>
            <a:r>
              <a:rPr lang="en-US" dirty="0" err="1"/>
              <a:t>hyperluminous</a:t>
            </a:r>
            <a:r>
              <a:rPr lang="en-US" dirty="0"/>
              <a:t>”</a:t>
            </a:r>
          </a:p>
          <a:p>
            <a:r>
              <a:rPr lang="en-US" dirty="0"/>
              <a:t>Fusion processes not enough, which is why black holes invoked</a:t>
            </a:r>
          </a:p>
          <a:p>
            <a:r>
              <a:rPr lang="en-US" dirty="0"/>
              <a:t>Consider gravitational potential energy, dropping material into SMBH from infinity:  𝝙E=-(</a:t>
            </a:r>
            <a:r>
              <a:rPr lang="en-US" dirty="0" err="1"/>
              <a:t>GMm</a:t>
            </a:r>
            <a:r>
              <a:rPr lang="en-US" dirty="0"/>
              <a:t>/r)+(</a:t>
            </a:r>
            <a:r>
              <a:rPr lang="en-US" dirty="0" err="1"/>
              <a:t>GMm</a:t>
            </a:r>
            <a:r>
              <a:rPr lang="en-US" dirty="0"/>
              <a:t>/</a:t>
            </a:r>
            <a:r>
              <a:rPr lang="en-US" dirty="0" err="1"/>
              <a:t>r</a:t>
            </a:r>
            <a:r>
              <a:rPr lang="en-US" baseline="-25000" dirty="0" err="1"/>
              <a:t>Sch</a:t>
            </a:r>
            <a:r>
              <a:rPr lang="en-US" dirty="0"/>
              <a:t>) ~ 1/2mc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/>
              <a:t>An accretion disk is a way </a:t>
            </a:r>
            <a:r>
              <a:rPr lang="en-US"/>
              <a:t>to turn </a:t>
            </a:r>
            <a:r>
              <a:rPr lang="en-US" dirty="0"/>
              <a:t>the kinetic energy into radiation</a:t>
            </a:r>
          </a:p>
          <a:p>
            <a:r>
              <a:rPr lang="en-US" dirty="0"/>
              <a:t>Expected efficiency </a:t>
            </a:r>
            <a:r>
              <a:rPr lang="en-US" dirty="0" err="1"/>
              <a:t>η</a:t>
            </a:r>
            <a:r>
              <a:rPr lang="en-US" dirty="0"/>
              <a:t> is more like 10% rather than 50% -- still huge</a:t>
            </a:r>
          </a:p>
          <a:p>
            <a:r>
              <a:rPr lang="en-US" dirty="0"/>
              <a:t>The development of this idea is yet another story…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38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98825-4A5B-FF41-B881-52D9A8C1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Why Quasars are so Awesome (if time)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A1C29-77AD-7D48-806F-541FBCD5B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2167"/>
            <a:ext cx="10515600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PBS video (11 minutes)</a:t>
            </a:r>
            <a:r>
              <a:rPr lang="en-US" dirty="0"/>
              <a:t> -- includes a recap of the 3C 273 story!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C3A2E-25D8-E34F-8A39-89013CBB1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95" y="1898098"/>
            <a:ext cx="8773610" cy="46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2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4F9BED-323D-1649-9BBA-DB080179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088" y="951054"/>
            <a:ext cx="5638995" cy="5552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BA5EE0-0D03-374E-85B4-BAEF269D4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53" y="5274197"/>
            <a:ext cx="5003800" cy="147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A2FCFF-253E-6240-8450-1A16CB92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75" y="1104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Radio Astronomy (Empirical)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188ED-11D4-3B43-91F0-D46B70287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73" y="1215342"/>
            <a:ext cx="6458674" cy="480349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Radio “spectra” of extragalactic radio sources       (CON “A”)</a:t>
            </a:r>
          </a:p>
          <a:p>
            <a:r>
              <a:rPr lang="en-US" dirty="0"/>
              <a:t>Consider Units</a:t>
            </a:r>
          </a:p>
          <a:p>
            <a:r>
              <a:rPr lang="en-US" dirty="0"/>
              <a:t>A jansky (</a:t>
            </a:r>
            <a:r>
              <a:rPr lang="en-US" dirty="0" err="1"/>
              <a:t>Jy</a:t>
            </a:r>
            <a:r>
              <a:rPr lang="en-US" dirty="0"/>
              <a:t>), named after the pioneering radio astronomer </a:t>
            </a:r>
            <a:r>
              <a:rPr lang="en-US" dirty="0">
                <a:hlinkClick r:id="rId4"/>
              </a:rPr>
              <a:t>Karl Jansky</a:t>
            </a:r>
            <a:r>
              <a:rPr lang="en-US" dirty="0"/>
              <a:t>, is a unit of specific flux, and in early radio astronomy was simply called a ``flux unit''. It is defined as 1 </a:t>
            </a:r>
            <a:r>
              <a:rPr lang="en-US" dirty="0" err="1"/>
              <a:t>Jy</a:t>
            </a:r>
            <a:r>
              <a:rPr lang="en-US" dirty="0"/>
              <a:t> = 10</a:t>
            </a:r>
            <a:r>
              <a:rPr lang="en-US" baseline="30000" dirty="0"/>
              <a:t>-26</a:t>
            </a:r>
            <a:r>
              <a:rPr lang="en-US" dirty="0"/>
              <a:t> watts m</a:t>
            </a:r>
            <a:r>
              <a:rPr lang="en-US" baseline="30000" dirty="0"/>
              <a:t>-2</a:t>
            </a:r>
            <a:r>
              <a:rPr lang="en-US" dirty="0"/>
              <a:t> Hz</a:t>
            </a:r>
            <a:r>
              <a:rPr lang="en-US" baseline="30000" dirty="0"/>
              <a:t>-1</a:t>
            </a:r>
            <a:r>
              <a:rPr lang="en-US" dirty="0"/>
              <a:t> = 10</a:t>
            </a:r>
            <a:r>
              <a:rPr lang="en-US" baseline="30000" dirty="0"/>
              <a:t>-23</a:t>
            </a:r>
            <a:r>
              <a:rPr lang="en-US" dirty="0"/>
              <a:t> ergs s</a:t>
            </a:r>
            <a:r>
              <a:rPr lang="en-US" baseline="30000" dirty="0"/>
              <a:t>-1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 Hz</a:t>
            </a:r>
            <a:r>
              <a:rPr lang="en-US" baseline="30000" dirty="0"/>
              <a:t>-1</a:t>
            </a:r>
            <a:r>
              <a:rPr lang="en-US" dirty="0"/>
              <a:t>.</a:t>
            </a:r>
          </a:p>
          <a:p>
            <a:r>
              <a:rPr lang="en-US" i="1" dirty="0"/>
              <a:t>"In 1930 essentially all that we knew about the heavens had come from what we could see or photograph. Karl Jansky changed all that. A universe of radio sounds to which mankind had been deaf since time immemorial now suddenly burst forth in full chorus." </a:t>
            </a:r>
            <a:r>
              <a:rPr lang="en-US" dirty="0"/>
              <a:t>–John D. Krauss</a:t>
            </a:r>
          </a:p>
          <a:p>
            <a:endParaRPr lang="en-US" dirty="0"/>
          </a:p>
          <a:p>
            <a:r>
              <a:rPr lang="en-US" dirty="0"/>
              <a:t>Near straight lines in log-log space, power-law:</a:t>
            </a:r>
          </a:p>
        </p:txBody>
      </p:sp>
    </p:spTree>
    <p:extLst>
      <p:ext uri="{BB962C8B-B14F-4D97-AF65-F5344CB8AC3E}">
        <p14:creationId xmlns:p14="http://schemas.microsoft.com/office/powerpoint/2010/main" val="4033066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2FCFF-253E-6240-8450-1A16CB92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75" y="1104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Radio Astronomy (Theory)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188ED-11D4-3B43-91F0-D46B70287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464" y="1274000"/>
            <a:ext cx="5972538" cy="4351338"/>
          </a:xfrm>
        </p:spPr>
        <p:txBody>
          <a:bodyPr>
            <a:normAutofit/>
          </a:bodyPr>
          <a:lstStyle/>
          <a:p>
            <a:r>
              <a:rPr lang="en-US" dirty="0"/>
              <a:t>Bright radio sources primarily result from </a:t>
            </a:r>
            <a:r>
              <a:rPr lang="en-US" dirty="0">
                <a:hlinkClick r:id="rId2"/>
              </a:rPr>
              <a:t>synchrotron radiation</a:t>
            </a:r>
            <a:r>
              <a:rPr lang="en-US" dirty="0"/>
              <a:t> (30 minute video derivation), electromagnetic radiation emitted when charged particles travel in curved paths (e.g., when accelerated by a magnetic field).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B3509-DC9F-C64A-B952-3082EDEA8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375" y="1593859"/>
            <a:ext cx="5814837" cy="4679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92EC9E-F182-DB4D-A2F9-A7F6B807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14" y="3929203"/>
            <a:ext cx="5731814" cy="234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50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B7542-E325-C247-A830-FCD87A29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Quasar Story…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1D6E0-4386-1F4A-BAE9-960C8585C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Cottage industry identifying radio sources with optical counterparts.</a:t>
            </a:r>
          </a:p>
          <a:p>
            <a:r>
              <a:rPr lang="en-US" dirty="0">
                <a:hlinkClick r:id="rId2"/>
              </a:rPr>
              <a:t>3CR catalog </a:t>
            </a:r>
            <a:r>
              <a:rPr lang="en-US" dirty="0"/>
              <a:t>(article by Phillipe </a:t>
            </a:r>
            <a:r>
              <a:rPr lang="en-US" dirty="0" err="1"/>
              <a:t>Veron</a:t>
            </a:r>
            <a:r>
              <a:rPr lang="en-US" dirty="0"/>
              <a:t> from late 1970s with historical perspective) has 328 sources north of declination -10 degrees, 178 MHz, flux density above 9 </a:t>
            </a:r>
            <a:r>
              <a:rPr lang="en-US" dirty="0" err="1"/>
              <a:t>Jy</a:t>
            </a:r>
            <a:r>
              <a:rPr lang="en-US" dirty="0"/>
              <a:t>.</a:t>
            </a:r>
          </a:p>
          <a:p>
            <a:r>
              <a:rPr lang="en-US" dirty="0"/>
              <a:t>A large fraction are very faint, and were challenging to identify!  Need to find optical sources then get a spectrum to classify.</a:t>
            </a:r>
          </a:p>
          <a:p>
            <a:r>
              <a:rPr lang="en-US" dirty="0"/>
              <a:t>Sometimes a big galaxy sitting there, usually not.</a:t>
            </a:r>
          </a:p>
          <a:p>
            <a:r>
              <a:rPr lang="en-US" dirty="0"/>
              <a:t>Some were identified as “quasi-stellar radio sources” when only a point source was found.</a:t>
            </a:r>
          </a:p>
        </p:txBody>
      </p:sp>
    </p:spTree>
    <p:extLst>
      <p:ext uri="{BB962C8B-B14F-4D97-AF65-F5344CB8AC3E}">
        <p14:creationId xmlns:p14="http://schemas.microsoft.com/office/powerpoint/2010/main" val="3728745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B7542-E325-C247-A830-FCD87A29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Identifying 3C 273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1D6E0-4386-1F4A-BAE9-960C8585C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Not well localized to associate with a faint point source…</a:t>
            </a:r>
          </a:p>
          <a:p>
            <a:r>
              <a:rPr lang="en-US" dirty="0"/>
              <a:t>Lunar occultation using Parkes!  (</a:t>
            </a:r>
            <a:r>
              <a:rPr lang="en-US" dirty="0">
                <a:hlinkClick r:id="rId2"/>
              </a:rPr>
              <a:t>Hazard et al. 1963</a:t>
            </a:r>
            <a:r>
              <a:rPr lang="en-US" dirty="0"/>
              <a:t> in Nature)</a:t>
            </a:r>
          </a:p>
          <a:p>
            <a:r>
              <a:rPr lang="en-US" dirty="0"/>
              <a:t>Another great account at </a:t>
            </a:r>
            <a:r>
              <a:rPr lang="en-US" dirty="0">
                <a:hlinkClick r:id="rId3"/>
              </a:rPr>
              <a:t>this website</a:t>
            </a:r>
            <a:r>
              <a:rPr lang="en-US" dirty="0"/>
              <a:t>.</a:t>
            </a:r>
          </a:p>
          <a:p>
            <a:r>
              <a:rPr lang="en-US" dirty="0"/>
              <a:t>At </a:t>
            </a:r>
            <a:r>
              <a:rPr lang="en-US" dirty="0">
                <a:hlinkClick r:id="rId4"/>
              </a:rPr>
              <a:t>IAU symposium 313</a:t>
            </a:r>
            <a:r>
              <a:rPr lang="en-US" dirty="0"/>
              <a:t>, Hazard gave an account </a:t>
            </a:r>
            <a:r>
              <a:rPr lang="en-US" dirty="0">
                <a:hlinkClick r:id="rId5"/>
              </a:rPr>
              <a:t>documented here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BD930-4329-8C4F-B8B7-F95CBE9E8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154" y="4001294"/>
            <a:ext cx="41656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80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8AC14-0ADE-6342-B538-1636B18D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“Quasar” 3C 273 Identified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5B167-8932-9445-97BB-60C80F695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File:Quasar 3C 273 (34912339812).jpg - Wikimedia Commons">
            <a:extLst>
              <a:ext uri="{FF2B5EF4-FFF2-40B4-BE49-F238E27FC236}">
                <a16:creationId xmlns:a16="http://schemas.microsoft.com/office/drawing/2014/main" id="{6A50CEBA-E854-A645-951B-261947691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371374"/>
            <a:ext cx="5312229" cy="531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314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3C 273 | astronomy | Britannica">
            <a:extLst>
              <a:ext uri="{FF2B5EF4-FFF2-40B4-BE49-F238E27FC236}">
                <a16:creationId xmlns:a16="http://schemas.microsoft.com/office/drawing/2014/main" id="{1D582846-145C-C742-9C53-E11F8AADB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99" y="1371374"/>
            <a:ext cx="5537337" cy="531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38AC14-0ADE-6342-B538-1636B18D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“Quasar” 3C 273, Zoomed In…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C2B6E5-59F0-EB40-9109-ABD58E948EFE}"/>
              </a:ext>
            </a:extLst>
          </p:cNvPr>
          <p:cNvSpPr txBox="1">
            <a:spLocks/>
          </p:cNvSpPr>
          <p:nvPr/>
        </p:nvSpPr>
        <p:spPr>
          <a:xfrm>
            <a:off x="8991736" y="1459194"/>
            <a:ext cx="3323728" cy="5231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What the heck is that?!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Not exactly a point source, is it?!</a:t>
            </a:r>
          </a:p>
        </p:txBody>
      </p:sp>
    </p:spTree>
    <p:extLst>
      <p:ext uri="{BB962C8B-B14F-4D97-AF65-F5344CB8AC3E}">
        <p14:creationId xmlns:p14="http://schemas.microsoft.com/office/powerpoint/2010/main" val="2219445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542FD-EE58-EA4F-9004-C3706E772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1191986"/>
            <a:ext cx="7340600" cy="549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38AC14-0ADE-6342-B538-1636B18D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“Quasar” 3C 273, Zoomed In…</a:t>
            </a:r>
          </a:p>
        </p:txBody>
      </p:sp>
    </p:spTree>
    <p:extLst>
      <p:ext uri="{BB962C8B-B14F-4D97-AF65-F5344CB8AC3E}">
        <p14:creationId xmlns:p14="http://schemas.microsoft.com/office/powerpoint/2010/main" val="2051555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990</Words>
  <Application>Microsoft Macintosh PowerPoint</Application>
  <PresentationFormat>Widescreen</PresentationFormat>
  <Paragraphs>120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The Story (and Astrophysics) of Quasars</vt:lpstr>
      <vt:lpstr>Once upon a time… Radio Astronomy Blossoms after WWII</vt:lpstr>
      <vt:lpstr>Radio Astronomy (Empirical)</vt:lpstr>
      <vt:lpstr>Radio Astronomy (Theory)</vt:lpstr>
      <vt:lpstr>Back to the Quasar Story…</vt:lpstr>
      <vt:lpstr>Identifying 3C 273</vt:lpstr>
      <vt:lpstr>“Quasar” 3C 273 Identified</vt:lpstr>
      <vt:lpstr>“Quasar” 3C 273, Zoomed In…</vt:lpstr>
      <vt:lpstr>“Quasar” 3C 273, Zoomed In…</vt:lpstr>
      <vt:lpstr>Maarten Schmidt used the Palomar 200” to get Spectra, wanted faint “jet” but only 10” from bright 13 mag “star”…what are the lines?</vt:lpstr>
      <vt:lpstr>A modern spectrum from Thompson (1992) using McDonald Observatory 2.1 meter</vt:lpstr>
      <vt:lpstr>A modern spectrum from Thompson (1992) using McDonald Observatory 2.1 meter, better?</vt:lpstr>
      <vt:lpstr>Maarten Schmidt (2011):</vt:lpstr>
      <vt:lpstr>3C 273 Redshift</vt:lpstr>
      <vt:lpstr>Interpret Redshift as Cosmological (Hubble 1929)</vt:lpstr>
      <vt:lpstr>Interpret Redshift as Cosmological (Freedman+ 2001)</vt:lpstr>
      <vt:lpstr>Distance to 3C 273</vt:lpstr>
      <vt:lpstr>Distance to 3C 273</vt:lpstr>
      <vt:lpstr>Absolute Magnitude/Luminosity of 3C 273</vt:lpstr>
      <vt:lpstr>Absolute Magnitude/Luminosity of 3C 273</vt:lpstr>
      <vt:lpstr>Absolute Magnitude/Luminosity of 3C 273</vt:lpstr>
      <vt:lpstr>Absolute Magnitude/Luminosity of 3C 273</vt:lpstr>
      <vt:lpstr>Absolute Magnitude/Luminosity of 3C 273</vt:lpstr>
      <vt:lpstr>Maarten Schmidt “Solves Quasars!”</vt:lpstr>
      <vt:lpstr>Quasar Energetics</vt:lpstr>
      <vt:lpstr>Luminosities and Energetics</vt:lpstr>
      <vt:lpstr>Why Quasars are so Awesome (if time)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Story (and Astrophysics) of Quasars</dc:title>
  <dc:creator>Michael S. Brotherton</dc:creator>
  <cp:lastModifiedBy>Michael S. Brotherton</cp:lastModifiedBy>
  <cp:revision>37</cp:revision>
  <dcterms:created xsi:type="dcterms:W3CDTF">2023-04-12T05:46:06Z</dcterms:created>
  <dcterms:modified xsi:type="dcterms:W3CDTF">2023-04-12T09:25:26Z</dcterms:modified>
</cp:coreProperties>
</file>