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1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</p:sldMasterIdLst>
  <p:notesMasterIdLst>
    <p:notesMasterId r:id="rId42"/>
  </p:notesMasterIdLst>
  <p:sldIdLst>
    <p:sldId id="256" r:id="rId2"/>
    <p:sldId id="258" r:id="rId3"/>
    <p:sldId id="259" r:id="rId4"/>
    <p:sldId id="260" r:id="rId5"/>
    <p:sldId id="262" r:id="rId6"/>
    <p:sldId id="261" r:id="rId7"/>
    <p:sldId id="277" r:id="rId8"/>
    <p:sldId id="263" r:id="rId9"/>
    <p:sldId id="271" r:id="rId10"/>
    <p:sldId id="273" r:id="rId11"/>
    <p:sldId id="274" r:id="rId12"/>
    <p:sldId id="275" r:id="rId13"/>
    <p:sldId id="276" r:id="rId14"/>
    <p:sldId id="266" r:id="rId15"/>
    <p:sldId id="280" r:id="rId16"/>
    <p:sldId id="281" r:id="rId17"/>
    <p:sldId id="272" r:id="rId18"/>
    <p:sldId id="279" r:id="rId19"/>
    <p:sldId id="278" r:id="rId20"/>
    <p:sldId id="267" r:id="rId21"/>
    <p:sldId id="265" r:id="rId22"/>
    <p:sldId id="269" r:id="rId23"/>
    <p:sldId id="268" r:id="rId24"/>
    <p:sldId id="27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6" d="100"/>
          <a:sy n="106" d="100"/>
        </p:scale>
        <p:origin x="-1072" y="-112"/>
      </p:cViewPr>
      <p:guideLst>
        <p:guide orient="horz" pos="480"/>
        <p:guide pos="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B5371-B727-7F49-9250-D2541E818595}" type="datetimeFigureOut">
              <a:rPr lang="en-US" smtClean="0"/>
              <a:t>7/19/12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C245F-E7A0-0744-ADA4-E12B88C29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3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4AFE4-E2F6-BE40-B73C-D517457C929A}" type="slidenum">
              <a:rPr lang="en-US"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pPr/>
              <a:t>25</a:t>
            </a:fld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075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4A669-2396-DA4B-A63E-3DB734218063}" type="slidenum">
              <a:rPr lang="en-US"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pPr/>
              <a:t>26</a:t>
            </a:fld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F9784-971A-BB4A-AF7E-4FBE237D67CB}" type="slidenum">
              <a:rPr lang="en-US"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pPr/>
              <a:t>28</a:t>
            </a:fld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4A72A-92C2-1643-8A5A-B03C2C46773C}" type="slidenum">
              <a:rPr lang="en-US"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pPr/>
              <a:t>29</a:t>
            </a:fld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6781F-4489-0C43-AA27-68C5F48F5ECD}" type="slidenum">
              <a:rPr lang="en-US"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pPr/>
              <a:t>30</a:t>
            </a:fld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92CDF-2C00-7245-88B6-E2EA88B64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0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8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2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May 9,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Hannah Jang-Condell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8C05-B917-1C43-910A-61A39B4B9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5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0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8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5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3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7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8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6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0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3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3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6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g"/><Relationship Id="rId12" Type="http://schemas.openxmlformats.org/officeDocument/2006/relationships/image" Target="../media/image30.jpg"/><Relationship Id="rId13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g"/><Relationship Id="rId10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oleObject" Target="../embeddings/Microsoft_Equation5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2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1.jpg"/><Relationship Id="rId9" Type="http://schemas.openxmlformats.org/officeDocument/2006/relationships/image" Target="../media/image40.jpg"/><Relationship Id="rId10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43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8" Type="http://schemas.openxmlformats.org/officeDocument/2006/relationships/image" Target="../media/image41.jpg"/><Relationship Id="rId9" Type="http://schemas.openxmlformats.org/officeDocument/2006/relationships/image" Target="../media/image57.jpg"/><Relationship Id="rId10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Relationship Id="rId3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Accretion Disks</a:t>
            </a:r>
            <a:endParaRPr lang="en-US" dirty="0"/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5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Transport</a:t>
            </a:r>
            <a:endParaRPr lang="en-US" dirty="0"/>
          </a:p>
        </p:txBody>
      </p:sp>
      <p:sp>
        <p:nvSpPr>
          <p:cNvPr id="9" name="Block Arc 8"/>
          <p:cNvSpPr/>
          <p:nvPr/>
        </p:nvSpPr>
        <p:spPr>
          <a:xfrm>
            <a:off x="1143000" y="0"/>
            <a:ext cx="6858000" cy="6858000"/>
          </a:xfrm>
          <a:prstGeom prst="blockArc">
            <a:avLst>
              <a:gd name="adj1" fmla="val 19942029"/>
              <a:gd name="adj2" fmla="val 1616952"/>
              <a:gd name="adj3" fmla="val 1067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>
            <a:off x="3429000" y="2286000"/>
            <a:ext cx="2286000" cy="2286000"/>
          </a:xfrm>
          <a:prstGeom prst="arc">
            <a:avLst>
              <a:gd name="adj1" fmla="val 20250112"/>
              <a:gd name="adj2" fmla="val 1435686"/>
            </a:avLst>
          </a:prstGeom>
          <a:ln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ock Arc 9"/>
          <p:cNvSpPr>
            <a:spLocks noChangeAspect="1"/>
          </p:cNvSpPr>
          <p:nvPr/>
        </p:nvSpPr>
        <p:spPr>
          <a:xfrm>
            <a:off x="2057400" y="914400"/>
            <a:ext cx="5029200" cy="5029200"/>
          </a:xfrm>
          <a:prstGeom prst="blockArc">
            <a:avLst>
              <a:gd name="adj1" fmla="val 18885586"/>
              <a:gd name="adj2" fmla="val 2719235"/>
              <a:gd name="adj3" fmla="val 593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/>
          <p:cNvSpPr>
            <a:spLocks noChangeAspect="1"/>
          </p:cNvSpPr>
          <p:nvPr/>
        </p:nvSpPr>
        <p:spPr>
          <a:xfrm>
            <a:off x="2743200" y="1600200"/>
            <a:ext cx="3657600" cy="3657600"/>
          </a:xfrm>
          <a:prstGeom prst="blockArc">
            <a:avLst>
              <a:gd name="adj1" fmla="val 17630743"/>
              <a:gd name="adj2" fmla="val 3914294"/>
              <a:gd name="adj3" fmla="val 63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Transport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Red ring slows green due to viscosity</a:t>
            </a:r>
          </a:p>
          <a:p>
            <a:r>
              <a:rPr lang="en-US" sz="3200" dirty="0" smtClean="0"/>
              <a:t>Green loses angular momentum</a:t>
            </a:r>
            <a:endParaRPr lang="en-US" sz="3200" dirty="0"/>
          </a:p>
        </p:txBody>
      </p:sp>
      <p:sp>
        <p:nvSpPr>
          <p:cNvPr id="9" name="Block Arc 8"/>
          <p:cNvSpPr/>
          <p:nvPr/>
        </p:nvSpPr>
        <p:spPr>
          <a:xfrm>
            <a:off x="1143000" y="0"/>
            <a:ext cx="6858000" cy="6858000"/>
          </a:xfrm>
          <a:prstGeom prst="blockArc">
            <a:avLst>
              <a:gd name="adj1" fmla="val 19942029"/>
              <a:gd name="adj2" fmla="val 1616952"/>
              <a:gd name="adj3" fmla="val 1067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>
            <a:off x="1828800" y="685800"/>
            <a:ext cx="5486400" cy="5486400"/>
          </a:xfrm>
          <a:prstGeom prst="blockArc">
            <a:avLst>
              <a:gd name="adj1" fmla="val 18885586"/>
              <a:gd name="adj2" fmla="val 2755192"/>
              <a:gd name="adj3" fmla="val 1368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>
            <a:off x="3429000" y="2286000"/>
            <a:ext cx="2286000" cy="2286000"/>
          </a:xfrm>
          <a:prstGeom prst="arc">
            <a:avLst>
              <a:gd name="adj1" fmla="val 20250112"/>
              <a:gd name="adj2" fmla="val 1435686"/>
            </a:avLst>
          </a:prstGeom>
          <a:ln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ock Arc 10"/>
          <p:cNvSpPr>
            <a:spLocks noChangeAspect="1"/>
          </p:cNvSpPr>
          <p:nvPr/>
        </p:nvSpPr>
        <p:spPr>
          <a:xfrm>
            <a:off x="2743200" y="1600200"/>
            <a:ext cx="3657600" cy="3657600"/>
          </a:xfrm>
          <a:prstGeom prst="blockArc">
            <a:avLst>
              <a:gd name="adj1" fmla="val 17630743"/>
              <a:gd name="adj2" fmla="val 3914294"/>
              <a:gd name="adj3" fmla="val 63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>
            <a:off x="1485900" y="342900"/>
            <a:ext cx="6172200" cy="6172200"/>
          </a:xfrm>
          <a:prstGeom prst="arc">
            <a:avLst>
              <a:gd name="adj1" fmla="val 21082990"/>
              <a:gd name="adj2" fmla="val 529019"/>
            </a:avLst>
          </a:prstGeom>
          <a:ln>
            <a:solidFill>
              <a:schemeClr val="accent2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>
            <a:off x="2171700" y="1028700"/>
            <a:ext cx="4800600" cy="4800600"/>
          </a:xfrm>
          <a:prstGeom prst="arc">
            <a:avLst>
              <a:gd name="adj1" fmla="val 20585639"/>
              <a:gd name="adj2" fmla="val 984077"/>
            </a:avLst>
          </a:prstGeom>
          <a:ln>
            <a:solidFill>
              <a:schemeClr val="accent3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2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Transport</a:t>
            </a:r>
            <a:endParaRPr lang="en-US" dirty="0"/>
          </a:p>
        </p:txBody>
      </p:sp>
      <p:sp>
        <p:nvSpPr>
          <p:cNvPr id="9" name="Block Arc 8"/>
          <p:cNvSpPr/>
          <p:nvPr/>
        </p:nvSpPr>
        <p:spPr>
          <a:xfrm>
            <a:off x="1143000" y="0"/>
            <a:ext cx="6858000" cy="6858000"/>
          </a:xfrm>
          <a:prstGeom prst="blockArc">
            <a:avLst>
              <a:gd name="adj1" fmla="val 19942029"/>
              <a:gd name="adj2" fmla="val 1616952"/>
              <a:gd name="adj3" fmla="val 1067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>
            <a:off x="1828800" y="685800"/>
            <a:ext cx="5486400" cy="5486400"/>
          </a:xfrm>
          <a:prstGeom prst="blockArc">
            <a:avLst>
              <a:gd name="adj1" fmla="val 18885586"/>
              <a:gd name="adj2" fmla="val 2755192"/>
              <a:gd name="adj3" fmla="val 1368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lock Arc 7"/>
          <p:cNvSpPr/>
          <p:nvPr/>
        </p:nvSpPr>
        <p:spPr>
          <a:xfrm>
            <a:off x="2514600" y="1371600"/>
            <a:ext cx="4114800" cy="4114800"/>
          </a:xfrm>
          <a:prstGeom prst="blockArc">
            <a:avLst>
              <a:gd name="adj1" fmla="val 17630743"/>
              <a:gd name="adj2" fmla="val 3964599"/>
              <a:gd name="adj3" fmla="val 170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>
            <a:off x="2857500" y="1714500"/>
            <a:ext cx="3429000" cy="3429000"/>
          </a:xfrm>
          <a:prstGeom prst="arc">
            <a:avLst>
              <a:gd name="adj1" fmla="val 19687349"/>
              <a:gd name="adj2" fmla="val 1953364"/>
            </a:avLst>
          </a:prstGeom>
          <a:ln>
            <a:solidFill>
              <a:schemeClr val="accent1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3429000" y="2286000"/>
            <a:ext cx="2286000" cy="2286000"/>
          </a:xfrm>
          <a:prstGeom prst="arc">
            <a:avLst>
              <a:gd name="adj1" fmla="val 20250112"/>
              <a:gd name="adj2" fmla="val 1435686"/>
            </a:avLst>
          </a:prstGeom>
          <a:ln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Red ring slows green </a:t>
            </a:r>
            <a:r>
              <a:rPr lang="en-US" dirty="0"/>
              <a:t>due to viscosity</a:t>
            </a:r>
            <a:endParaRPr lang="en-US" dirty="0" smtClean="0"/>
          </a:p>
          <a:p>
            <a:r>
              <a:rPr lang="en-US" dirty="0" smtClean="0"/>
              <a:t>Green loses angular momentum</a:t>
            </a:r>
          </a:p>
          <a:p>
            <a:r>
              <a:rPr lang="en-US" dirty="0" smtClean="0"/>
              <a:t>Green ring slows blue</a:t>
            </a:r>
          </a:p>
          <a:p>
            <a:r>
              <a:rPr lang="en-US" dirty="0" smtClean="0"/>
              <a:t>Blue loses angular momentum</a:t>
            </a:r>
            <a:endParaRPr lang="en-US" dirty="0"/>
          </a:p>
        </p:txBody>
      </p:sp>
      <p:sp>
        <p:nvSpPr>
          <p:cNvPr id="11" name="Arc 10"/>
          <p:cNvSpPr/>
          <p:nvPr/>
        </p:nvSpPr>
        <p:spPr>
          <a:xfrm>
            <a:off x="1485900" y="342900"/>
            <a:ext cx="6172200" cy="6172200"/>
          </a:xfrm>
          <a:prstGeom prst="arc">
            <a:avLst>
              <a:gd name="adj1" fmla="val 21082990"/>
              <a:gd name="adj2" fmla="val 529019"/>
            </a:avLst>
          </a:prstGeom>
          <a:ln>
            <a:solidFill>
              <a:schemeClr val="accent2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2171700" y="1028700"/>
            <a:ext cx="4800600" cy="4800600"/>
          </a:xfrm>
          <a:prstGeom prst="arc">
            <a:avLst>
              <a:gd name="adj1" fmla="val 20585639"/>
              <a:gd name="adj2" fmla="val 984077"/>
            </a:avLst>
          </a:prstGeom>
          <a:ln>
            <a:solidFill>
              <a:schemeClr val="accent3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2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Transport</a:t>
            </a:r>
            <a:endParaRPr lang="en-US" dirty="0"/>
          </a:p>
        </p:txBody>
      </p:sp>
      <p:sp>
        <p:nvSpPr>
          <p:cNvPr id="9" name="Block Arc 8"/>
          <p:cNvSpPr/>
          <p:nvPr/>
        </p:nvSpPr>
        <p:spPr>
          <a:xfrm>
            <a:off x="1143000" y="0"/>
            <a:ext cx="6858000" cy="6858000"/>
          </a:xfrm>
          <a:prstGeom prst="blockArc">
            <a:avLst>
              <a:gd name="adj1" fmla="val 19942029"/>
              <a:gd name="adj2" fmla="val 1616952"/>
              <a:gd name="adj3" fmla="val 1067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>
            <a:off x="1828800" y="685800"/>
            <a:ext cx="5486400" cy="5486400"/>
          </a:xfrm>
          <a:prstGeom prst="blockArc">
            <a:avLst>
              <a:gd name="adj1" fmla="val 18885586"/>
              <a:gd name="adj2" fmla="val 2755192"/>
              <a:gd name="adj3" fmla="val 1368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lock Arc 7"/>
          <p:cNvSpPr/>
          <p:nvPr/>
        </p:nvSpPr>
        <p:spPr>
          <a:xfrm>
            <a:off x="2514600" y="1371600"/>
            <a:ext cx="4114800" cy="4114800"/>
          </a:xfrm>
          <a:prstGeom prst="blockArc">
            <a:avLst>
              <a:gd name="adj1" fmla="val 17630743"/>
              <a:gd name="adj2" fmla="val 3964599"/>
              <a:gd name="adj3" fmla="val 170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>
            <a:off x="2171700" y="1028700"/>
            <a:ext cx="4800600" cy="4800600"/>
          </a:xfrm>
          <a:prstGeom prst="arc">
            <a:avLst>
              <a:gd name="adj1" fmla="val 20585639"/>
              <a:gd name="adj2" fmla="val 984077"/>
            </a:avLst>
          </a:prstGeom>
          <a:ln>
            <a:solidFill>
              <a:schemeClr val="accent3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3429000" y="2286000"/>
            <a:ext cx="2286000" cy="2286000"/>
          </a:xfrm>
          <a:prstGeom prst="arc">
            <a:avLst>
              <a:gd name="adj1" fmla="val 20250112"/>
              <a:gd name="adj2" fmla="val 1435686"/>
            </a:avLst>
          </a:prstGeom>
          <a:ln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Each ring loses angular momentum to the next outer ring.</a:t>
            </a:r>
          </a:p>
          <a:p>
            <a:r>
              <a:rPr lang="en-US" dirty="0" smtClean="0"/>
              <a:t>Mass moves inward.</a:t>
            </a:r>
            <a:endParaRPr lang="en-US" dirty="0"/>
          </a:p>
        </p:txBody>
      </p:sp>
      <p:sp>
        <p:nvSpPr>
          <p:cNvPr id="11" name="Arc 10"/>
          <p:cNvSpPr/>
          <p:nvPr/>
        </p:nvSpPr>
        <p:spPr>
          <a:xfrm>
            <a:off x="1485900" y="342900"/>
            <a:ext cx="6172200" cy="6172200"/>
          </a:xfrm>
          <a:prstGeom prst="arc">
            <a:avLst>
              <a:gd name="adj1" fmla="val 21082990"/>
              <a:gd name="adj2" fmla="val 529019"/>
            </a:avLst>
          </a:prstGeom>
          <a:ln>
            <a:solidFill>
              <a:schemeClr val="accent2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2857500" y="1714500"/>
            <a:ext cx="3429000" cy="3429000"/>
          </a:xfrm>
          <a:prstGeom prst="arc">
            <a:avLst>
              <a:gd name="adj1" fmla="val 19687349"/>
              <a:gd name="adj2" fmla="val 1953364"/>
            </a:avLst>
          </a:prstGeom>
          <a:ln>
            <a:solidFill>
              <a:schemeClr val="accent1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0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Needed to enable angular momentum transport</a:t>
            </a:r>
          </a:p>
          <a:p>
            <a:r>
              <a:rPr lang="en-US" dirty="0" smtClean="0"/>
              <a:t>Molecular </a:t>
            </a:r>
            <a:r>
              <a:rPr lang="en-US" dirty="0" smtClean="0"/>
              <a:t>viscosity of gas is not enough</a:t>
            </a:r>
          </a:p>
          <a:p>
            <a:r>
              <a:rPr lang="en-US" dirty="0" smtClean="0"/>
              <a:t>Prime suspect: turbulence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521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Turbulent Viscosity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Random movement of gas parcels couples adjacent streamlines</a:t>
            </a:r>
          </a:p>
          <a:p>
            <a:r>
              <a:rPr lang="en-US" dirty="0" smtClean="0"/>
              <a:t>Convection</a:t>
            </a:r>
          </a:p>
          <a:p>
            <a:r>
              <a:rPr lang="en-US" dirty="0" smtClean="0"/>
              <a:t>Gravitational instability</a:t>
            </a:r>
          </a:p>
          <a:p>
            <a:r>
              <a:rPr lang="en-US" dirty="0" smtClean="0"/>
              <a:t>Magneto-rotational instability (MRI)</a:t>
            </a:r>
            <a:endParaRPr lang="en-US" dirty="0"/>
          </a:p>
        </p:txBody>
      </p:sp>
      <p:sp>
        <p:nvSpPr>
          <p:cNvPr id="4" name="Block Arc 3"/>
          <p:cNvSpPr/>
          <p:nvPr/>
        </p:nvSpPr>
        <p:spPr>
          <a:xfrm>
            <a:off x="1143000" y="0"/>
            <a:ext cx="6858000" cy="6858000"/>
          </a:xfrm>
          <a:prstGeom prst="blockArc">
            <a:avLst>
              <a:gd name="adj1" fmla="val 19942029"/>
              <a:gd name="adj2" fmla="val 1616952"/>
              <a:gd name="adj3" fmla="val 1067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1828800" y="685800"/>
            <a:ext cx="5486400" cy="5486400"/>
          </a:xfrm>
          <a:prstGeom prst="blockArc">
            <a:avLst>
              <a:gd name="adj1" fmla="val 18885586"/>
              <a:gd name="adj2" fmla="val 2755192"/>
              <a:gd name="adj3" fmla="val 1368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lock Arc 5"/>
          <p:cNvSpPr/>
          <p:nvPr/>
        </p:nvSpPr>
        <p:spPr>
          <a:xfrm>
            <a:off x="2514600" y="1371600"/>
            <a:ext cx="4114800" cy="4114800"/>
          </a:xfrm>
          <a:prstGeom prst="blockArc">
            <a:avLst>
              <a:gd name="adj1" fmla="val 17630743"/>
              <a:gd name="adj2" fmla="val 3964599"/>
              <a:gd name="adj3" fmla="val 170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3429000" y="2286000"/>
            <a:ext cx="2286000" cy="2286000"/>
          </a:xfrm>
          <a:prstGeom prst="arc">
            <a:avLst>
              <a:gd name="adj1" fmla="val 20250112"/>
              <a:gd name="adj2" fmla="val 1435686"/>
            </a:avLst>
          </a:prstGeom>
          <a:ln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>
            <a:off x="2171700" y="1028700"/>
            <a:ext cx="4800600" cy="4800600"/>
          </a:xfrm>
          <a:prstGeom prst="arc">
            <a:avLst>
              <a:gd name="adj1" fmla="val 20585639"/>
              <a:gd name="adj2" fmla="val 984077"/>
            </a:avLst>
          </a:prstGeom>
          <a:ln>
            <a:solidFill>
              <a:schemeClr val="accent3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1485900" y="342900"/>
            <a:ext cx="6172200" cy="6172200"/>
          </a:xfrm>
          <a:prstGeom prst="arc">
            <a:avLst>
              <a:gd name="adj1" fmla="val 21082990"/>
              <a:gd name="adj2" fmla="val 529019"/>
            </a:avLst>
          </a:prstGeom>
          <a:ln>
            <a:solidFill>
              <a:schemeClr val="accent2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2857500" y="1714500"/>
            <a:ext cx="3429000" cy="3429000"/>
          </a:xfrm>
          <a:prstGeom prst="arc">
            <a:avLst>
              <a:gd name="adj1" fmla="val 19687349"/>
              <a:gd name="adj2" fmla="val 1953364"/>
            </a:avLst>
          </a:prstGeom>
          <a:ln>
            <a:solidFill>
              <a:schemeClr val="accent1">
                <a:lumMod val="50000"/>
              </a:schemeClr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943600" y="2004367"/>
            <a:ext cx="893899" cy="2720033"/>
          </a:xfrm>
          <a:custGeom>
            <a:avLst/>
            <a:gdLst>
              <a:gd name="connsiteX0" fmla="*/ 431293 w 893899"/>
              <a:gd name="connsiteY0" fmla="*/ 2720033 h 2720033"/>
              <a:gd name="connsiteX1" fmla="*/ 275548 w 893899"/>
              <a:gd name="connsiteY1" fmla="*/ 2708051 h 2720033"/>
              <a:gd name="connsiteX2" fmla="*/ 167725 w 893899"/>
              <a:gd name="connsiteY2" fmla="*/ 2612198 h 2720033"/>
              <a:gd name="connsiteX3" fmla="*/ 167725 w 893899"/>
              <a:gd name="connsiteY3" fmla="*/ 2480400 h 2720033"/>
              <a:gd name="connsiteX4" fmla="*/ 227627 w 893899"/>
              <a:gd name="connsiteY4" fmla="*/ 2468418 h 2720033"/>
              <a:gd name="connsiteX5" fmla="*/ 431293 w 893899"/>
              <a:gd name="connsiteY5" fmla="*/ 2456436 h 2720033"/>
              <a:gd name="connsiteX6" fmla="*/ 563077 w 893899"/>
              <a:gd name="connsiteY6" fmla="*/ 2444455 h 2720033"/>
              <a:gd name="connsiteX7" fmla="*/ 587037 w 893899"/>
              <a:gd name="connsiteY7" fmla="*/ 2420491 h 2720033"/>
              <a:gd name="connsiteX8" fmla="*/ 539116 w 893899"/>
              <a:gd name="connsiteY8" fmla="*/ 2348601 h 2720033"/>
              <a:gd name="connsiteX9" fmla="*/ 503175 w 893899"/>
              <a:gd name="connsiteY9" fmla="*/ 2324638 h 2720033"/>
              <a:gd name="connsiteX10" fmla="*/ 383371 w 893899"/>
              <a:gd name="connsiteY10" fmla="*/ 2228785 h 2720033"/>
              <a:gd name="connsiteX11" fmla="*/ 335450 w 893899"/>
              <a:gd name="connsiteY11" fmla="*/ 2216803 h 2720033"/>
              <a:gd name="connsiteX12" fmla="*/ 335450 w 893899"/>
              <a:gd name="connsiteY12" fmla="*/ 2480400 h 2720033"/>
              <a:gd name="connsiteX13" fmla="*/ 359411 w 893899"/>
              <a:gd name="connsiteY13" fmla="*/ 2552289 h 2720033"/>
              <a:gd name="connsiteX14" fmla="*/ 395352 w 893899"/>
              <a:gd name="connsiteY14" fmla="*/ 2648143 h 2720033"/>
              <a:gd name="connsiteX15" fmla="*/ 227627 w 893899"/>
              <a:gd name="connsiteY15" fmla="*/ 2660124 h 2720033"/>
              <a:gd name="connsiteX16" fmla="*/ 275548 w 893899"/>
              <a:gd name="connsiteY16" fmla="*/ 2480400 h 2720033"/>
              <a:gd name="connsiteX17" fmla="*/ 359411 w 893899"/>
              <a:gd name="connsiteY17" fmla="*/ 2348601 h 2720033"/>
              <a:gd name="connsiteX18" fmla="*/ 431293 w 893899"/>
              <a:gd name="connsiteY18" fmla="*/ 2276711 h 2720033"/>
              <a:gd name="connsiteX19" fmla="*/ 503175 w 893899"/>
              <a:gd name="connsiteY19" fmla="*/ 2180858 h 2720033"/>
              <a:gd name="connsiteX20" fmla="*/ 539116 w 893899"/>
              <a:gd name="connsiteY20" fmla="*/ 2132932 h 2720033"/>
              <a:gd name="connsiteX21" fmla="*/ 551096 w 893899"/>
              <a:gd name="connsiteY21" fmla="*/ 2085005 h 2720033"/>
              <a:gd name="connsiteX22" fmla="*/ 563077 w 893899"/>
              <a:gd name="connsiteY22" fmla="*/ 1977170 h 2720033"/>
              <a:gd name="connsiteX23" fmla="*/ 479214 w 893899"/>
              <a:gd name="connsiteY23" fmla="*/ 1965188 h 2720033"/>
              <a:gd name="connsiteX24" fmla="*/ 443273 w 893899"/>
              <a:gd name="connsiteY24" fmla="*/ 1953207 h 2720033"/>
              <a:gd name="connsiteX25" fmla="*/ 443273 w 893899"/>
              <a:gd name="connsiteY25" fmla="*/ 1725555 h 2720033"/>
              <a:gd name="connsiteX26" fmla="*/ 491195 w 893899"/>
              <a:gd name="connsiteY26" fmla="*/ 1701592 h 2720033"/>
              <a:gd name="connsiteX27" fmla="*/ 575057 w 893899"/>
              <a:gd name="connsiteY27" fmla="*/ 1677629 h 2720033"/>
              <a:gd name="connsiteX28" fmla="*/ 610998 w 893899"/>
              <a:gd name="connsiteY28" fmla="*/ 1665647 h 2720033"/>
              <a:gd name="connsiteX29" fmla="*/ 718821 w 893899"/>
              <a:gd name="connsiteY29" fmla="*/ 1713574 h 2720033"/>
              <a:gd name="connsiteX30" fmla="*/ 766743 w 893899"/>
              <a:gd name="connsiteY30" fmla="*/ 1929243 h 2720033"/>
              <a:gd name="connsiteX31" fmla="*/ 790703 w 893899"/>
              <a:gd name="connsiteY31" fmla="*/ 2001133 h 2720033"/>
              <a:gd name="connsiteX32" fmla="*/ 802684 w 893899"/>
              <a:gd name="connsiteY32" fmla="*/ 2049060 h 2720033"/>
              <a:gd name="connsiteX33" fmla="*/ 826644 w 893899"/>
              <a:gd name="connsiteY33" fmla="*/ 2085005 h 2720033"/>
              <a:gd name="connsiteX34" fmla="*/ 802684 w 893899"/>
              <a:gd name="connsiteY34" fmla="*/ 2120950 h 2720033"/>
              <a:gd name="connsiteX35" fmla="*/ 754762 w 893899"/>
              <a:gd name="connsiteY35" fmla="*/ 2132932 h 2720033"/>
              <a:gd name="connsiteX36" fmla="*/ 718821 w 893899"/>
              <a:gd name="connsiteY36" fmla="*/ 2144913 h 2720033"/>
              <a:gd name="connsiteX37" fmla="*/ 658919 w 893899"/>
              <a:gd name="connsiteY37" fmla="*/ 2132932 h 2720033"/>
              <a:gd name="connsiteX38" fmla="*/ 634959 w 893899"/>
              <a:gd name="connsiteY38" fmla="*/ 2108968 h 2720033"/>
              <a:gd name="connsiteX39" fmla="*/ 622978 w 893899"/>
              <a:gd name="connsiteY39" fmla="*/ 1617720 h 2720033"/>
              <a:gd name="connsiteX40" fmla="*/ 634959 w 893899"/>
              <a:gd name="connsiteY40" fmla="*/ 1509885 h 2720033"/>
              <a:gd name="connsiteX41" fmla="*/ 682880 w 893899"/>
              <a:gd name="connsiteY41" fmla="*/ 1449977 h 2720033"/>
              <a:gd name="connsiteX42" fmla="*/ 706841 w 893899"/>
              <a:gd name="connsiteY42" fmla="*/ 1414032 h 2720033"/>
              <a:gd name="connsiteX43" fmla="*/ 742782 w 893899"/>
              <a:gd name="connsiteY43" fmla="*/ 1378087 h 2720033"/>
              <a:gd name="connsiteX44" fmla="*/ 766743 w 893899"/>
              <a:gd name="connsiteY44" fmla="*/ 1342142 h 2720033"/>
              <a:gd name="connsiteX45" fmla="*/ 838625 w 893899"/>
              <a:gd name="connsiteY45" fmla="*/ 1258271 h 2720033"/>
              <a:gd name="connsiteX46" fmla="*/ 802684 w 893899"/>
              <a:gd name="connsiteY46" fmla="*/ 1174399 h 2720033"/>
              <a:gd name="connsiteX47" fmla="*/ 455253 w 893899"/>
              <a:gd name="connsiteY47" fmla="*/ 1186381 h 2720033"/>
              <a:gd name="connsiteX48" fmla="*/ 407332 w 893899"/>
              <a:gd name="connsiteY48" fmla="*/ 1198362 h 2720033"/>
              <a:gd name="connsiteX49" fmla="*/ 395352 w 893899"/>
              <a:gd name="connsiteY49" fmla="*/ 1234307 h 2720033"/>
              <a:gd name="connsiteX50" fmla="*/ 443273 w 893899"/>
              <a:gd name="connsiteY50" fmla="*/ 1246289 h 2720033"/>
              <a:gd name="connsiteX51" fmla="*/ 694860 w 893899"/>
              <a:gd name="connsiteY51" fmla="*/ 1234307 h 2720033"/>
              <a:gd name="connsiteX52" fmla="*/ 742782 w 893899"/>
              <a:gd name="connsiteY52" fmla="*/ 1198362 h 2720033"/>
              <a:gd name="connsiteX53" fmla="*/ 850605 w 893899"/>
              <a:gd name="connsiteY53" fmla="*/ 1114491 h 2720033"/>
              <a:gd name="connsiteX54" fmla="*/ 850605 w 893899"/>
              <a:gd name="connsiteY54" fmla="*/ 743059 h 2720033"/>
              <a:gd name="connsiteX55" fmla="*/ 814664 w 893899"/>
              <a:gd name="connsiteY55" fmla="*/ 707115 h 2720033"/>
              <a:gd name="connsiteX56" fmla="*/ 706841 w 893899"/>
              <a:gd name="connsiteY56" fmla="*/ 659188 h 2720033"/>
              <a:gd name="connsiteX57" fmla="*/ 503175 w 893899"/>
              <a:gd name="connsiteY57" fmla="*/ 671170 h 2720033"/>
              <a:gd name="connsiteX58" fmla="*/ 431293 w 893899"/>
              <a:gd name="connsiteY58" fmla="*/ 719096 h 2720033"/>
              <a:gd name="connsiteX59" fmla="*/ 407332 w 893899"/>
              <a:gd name="connsiteY59" fmla="*/ 767023 h 2720033"/>
              <a:gd name="connsiteX60" fmla="*/ 491195 w 893899"/>
              <a:gd name="connsiteY60" fmla="*/ 862876 h 2720033"/>
              <a:gd name="connsiteX61" fmla="*/ 599018 w 893899"/>
              <a:gd name="connsiteY61" fmla="*/ 994674 h 2720033"/>
              <a:gd name="connsiteX62" fmla="*/ 622978 w 893899"/>
              <a:gd name="connsiteY62" fmla="*/ 1078546 h 2720033"/>
              <a:gd name="connsiteX63" fmla="*/ 634959 w 893899"/>
              <a:gd name="connsiteY63" fmla="*/ 1126472 h 2720033"/>
              <a:gd name="connsiteX64" fmla="*/ 670900 w 893899"/>
              <a:gd name="connsiteY64" fmla="*/ 1150436 h 2720033"/>
              <a:gd name="connsiteX65" fmla="*/ 682880 w 893899"/>
              <a:gd name="connsiteY65" fmla="*/ 1186381 h 2720033"/>
              <a:gd name="connsiteX66" fmla="*/ 527136 w 893899"/>
              <a:gd name="connsiteY66" fmla="*/ 1126472 h 2720033"/>
              <a:gd name="connsiteX67" fmla="*/ 491195 w 893899"/>
              <a:gd name="connsiteY67" fmla="*/ 1114491 h 2720033"/>
              <a:gd name="connsiteX68" fmla="*/ 443273 w 893899"/>
              <a:gd name="connsiteY68" fmla="*/ 1066564 h 2720033"/>
              <a:gd name="connsiteX69" fmla="*/ 431293 w 893899"/>
              <a:gd name="connsiteY69" fmla="*/ 1030619 h 2720033"/>
              <a:gd name="connsiteX70" fmla="*/ 407332 w 893899"/>
              <a:gd name="connsiteY70" fmla="*/ 994674 h 2720033"/>
              <a:gd name="connsiteX71" fmla="*/ 407332 w 893899"/>
              <a:gd name="connsiteY71" fmla="*/ 707115 h 2720033"/>
              <a:gd name="connsiteX72" fmla="*/ 443273 w 893899"/>
              <a:gd name="connsiteY72" fmla="*/ 635225 h 2720033"/>
              <a:gd name="connsiteX73" fmla="*/ 467234 w 893899"/>
              <a:gd name="connsiteY73" fmla="*/ 599280 h 2720033"/>
              <a:gd name="connsiteX74" fmla="*/ 551096 w 893899"/>
              <a:gd name="connsiteY74" fmla="*/ 539371 h 2720033"/>
              <a:gd name="connsiteX75" fmla="*/ 634959 w 893899"/>
              <a:gd name="connsiteY75" fmla="*/ 515408 h 2720033"/>
              <a:gd name="connsiteX76" fmla="*/ 706841 w 893899"/>
              <a:gd name="connsiteY76" fmla="*/ 491445 h 2720033"/>
              <a:gd name="connsiteX77" fmla="*/ 670900 w 893899"/>
              <a:gd name="connsiteY77" fmla="*/ 527390 h 2720033"/>
              <a:gd name="connsiteX78" fmla="*/ 646939 w 893899"/>
              <a:gd name="connsiteY78" fmla="*/ 719096 h 2720033"/>
              <a:gd name="connsiteX79" fmla="*/ 622978 w 893899"/>
              <a:gd name="connsiteY79" fmla="*/ 874858 h 2720033"/>
              <a:gd name="connsiteX80" fmla="*/ 491195 w 893899"/>
              <a:gd name="connsiteY80" fmla="*/ 850894 h 2720033"/>
              <a:gd name="connsiteX81" fmla="*/ 371391 w 893899"/>
              <a:gd name="connsiteY81" fmla="*/ 707115 h 2720033"/>
              <a:gd name="connsiteX82" fmla="*/ 311489 w 893899"/>
              <a:gd name="connsiteY82" fmla="*/ 647206 h 2720033"/>
              <a:gd name="connsiteX83" fmla="*/ 287529 w 893899"/>
              <a:gd name="connsiteY83" fmla="*/ 599280 h 2720033"/>
              <a:gd name="connsiteX84" fmla="*/ 263568 w 893899"/>
              <a:gd name="connsiteY84" fmla="*/ 563335 h 2720033"/>
              <a:gd name="connsiteX85" fmla="*/ 251588 w 893899"/>
              <a:gd name="connsiteY85" fmla="*/ 503426 h 2720033"/>
              <a:gd name="connsiteX86" fmla="*/ 263568 w 893899"/>
              <a:gd name="connsiteY86" fmla="*/ 263793 h 2720033"/>
              <a:gd name="connsiteX87" fmla="*/ 275548 w 893899"/>
              <a:gd name="connsiteY87" fmla="*/ 227848 h 2720033"/>
              <a:gd name="connsiteX88" fmla="*/ 239607 w 893899"/>
              <a:gd name="connsiteY88" fmla="*/ 48123 h 2720033"/>
              <a:gd name="connsiteX89" fmla="*/ 227627 w 893899"/>
              <a:gd name="connsiteY89" fmla="*/ 12179 h 2720033"/>
              <a:gd name="connsiteX90" fmla="*/ 143764 w 893899"/>
              <a:gd name="connsiteY90" fmla="*/ 12179 h 2720033"/>
              <a:gd name="connsiteX91" fmla="*/ 119804 w 893899"/>
              <a:gd name="connsiteY91" fmla="*/ 84068 h 2720033"/>
              <a:gd name="connsiteX92" fmla="*/ 71882 w 893899"/>
              <a:gd name="connsiteY92" fmla="*/ 155958 h 2720033"/>
              <a:gd name="connsiteX93" fmla="*/ 47922 w 893899"/>
              <a:gd name="connsiteY93" fmla="*/ 191903 h 2720033"/>
              <a:gd name="connsiteX94" fmla="*/ 23961 w 893899"/>
              <a:gd name="connsiteY94" fmla="*/ 239830 h 2720033"/>
              <a:gd name="connsiteX95" fmla="*/ 0 w 893899"/>
              <a:gd name="connsiteY95" fmla="*/ 287757 h 272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893899" h="2720033">
                <a:moveTo>
                  <a:pt x="431293" y="2720033"/>
                </a:moveTo>
                <a:cubicBezTo>
                  <a:pt x="379378" y="2716039"/>
                  <a:pt x="325902" y="2721304"/>
                  <a:pt x="275548" y="2708051"/>
                </a:cubicBezTo>
                <a:cubicBezTo>
                  <a:pt x="220420" y="2693542"/>
                  <a:pt x="197807" y="2652311"/>
                  <a:pt x="167725" y="2612198"/>
                </a:cubicBezTo>
                <a:cubicBezTo>
                  <a:pt x="157761" y="2572337"/>
                  <a:pt x="138214" y="2519753"/>
                  <a:pt x="167725" y="2480400"/>
                </a:cubicBezTo>
                <a:cubicBezTo>
                  <a:pt x="179942" y="2464109"/>
                  <a:pt x="207348" y="2470262"/>
                  <a:pt x="227627" y="2468418"/>
                </a:cubicBezTo>
                <a:cubicBezTo>
                  <a:pt x="295354" y="2462260"/>
                  <a:pt x="363460" y="2461282"/>
                  <a:pt x="431293" y="2456436"/>
                </a:cubicBezTo>
                <a:cubicBezTo>
                  <a:pt x="475290" y="2453293"/>
                  <a:pt x="519149" y="2448449"/>
                  <a:pt x="563077" y="2444455"/>
                </a:cubicBezTo>
                <a:cubicBezTo>
                  <a:pt x="571064" y="2436467"/>
                  <a:pt x="587037" y="2431787"/>
                  <a:pt x="587037" y="2420491"/>
                </a:cubicBezTo>
                <a:cubicBezTo>
                  <a:pt x="587037" y="2397245"/>
                  <a:pt x="557357" y="2363196"/>
                  <a:pt x="539116" y="2348601"/>
                </a:cubicBezTo>
                <a:cubicBezTo>
                  <a:pt x="527873" y="2339605"/>
                  <a:pt x="513936" y="2334205"/>
                  <a:pt x="503175" y="2324638"/>
                </a:cubicBezTo>
                <a:cubicBezTo>
                  <a:pt x="436495" y="2265360"/>
                  <a:pt x="452205" y="2254601"/>
                  <a:pt x="383371" y="2228785"/>
                </a:cubicBezTo>
                <a:cubicBezTo>
                  <a:pt x="367954" y="2223003"/>
                  <a:pt x="351424" y="2220797"/>
                  <a:pt x="335450" y="2216803"/>
                </a:cubicBezTo>
                <a:cubicBezTo>
                  <a:pt x="313040" y="2328867"/>
                  <a:pt x="312565" y="2304932"/>
                  <a:pt x="335450" y="2480400"/>
                </a:cubicBezTo>
                <a:cubicBezTo>
                  <a:pt x="338717" y="2505447"/>
                  <a:pt x="350780" y="2528550"/>
                  <a:pt x="359411" y="2552289"/>
                </a:cubicBezTo>
                <a:cubicBezTo>
                  <a:pt x="416722" y="2709912"/>
                  <a:pt x="359740" y="2541301"/>
                  <a:pt x="395352" y="2648143"/>
                </a:cubicBezTo>
                <a:cubicBezTo>
                  <a:pt x="364759" y="2678739"/>
                  <a:pt x="278799" y="2784412"/>
                  <a:pt x="227627" y="2660124"/>
                </a:cubicBezTo>
                <a:cubicBezTo>
                  <a:pt x="204022" y="2602792"/>
                  <a:pt x="254362" y="2538669"/>
                  <a:pt x="275548" y="2480400"/>
                </a:cubicBezTo>
                <a:cubicBezTo>
                  <a:pt x="286009" y="2451631"/>
                  <a:pt x="333528" y="2377363"/>
                  <a:pt x="359411" y="2348601"/>
                </a:cubicBezTo>
                <a:cubicBezTo>
                  <a:pt x="382079" y="2323411"/>
                  <a:pt x="410962" y="2303822"/>
                  <a:pt x="431293" y="2276711"/>
                </a:cubicBezTo>
                <a:lnTo>
                  <a:pt x="503175" y="2180858"/>
                </a:lnTo>
                <a:lnTo>
                  <a:pt x="539116" y="2132932"/>
                </a:lnTo>
                <a:cubicBezTo>
                  <a:pt x="543109" y="2116956"/>
                  <a:pt x="544610" y="2100141"/>
                  <a:pt x="551096" y="2085005"/>
                </a:cubicBezTo>
                <a:cubicBezTo>
                  <a:pt x="565223" y="2052037"/>
                  <a:pt x="616748" y="2024137"/>
                  <a:pt x="563077" y="1977170"/>
                </a:cubicBezTo>
                <a:cubicBezTo>
                  <a:pt x="541827" y="1958574"/>
                  <a:pt x="507168" y="1969182"/>
                  <a:pt x="479214" y="1965188"/>
                </a:cubicBezTo>
                <a:cubicBezTo>
                  <a:pt x="467234" y="1961194"/>
                  <a:pt x="454102" y="1959705"/>
                  <a:pt x="443273" y="1953207"/>
                </a:cubicBezTo>
                <a:cubicBezTo>
                  <a:pt x="369211" y="1908765"/>
                  <a:pt x="428665" y="1771817"/>
                  <a:pt x="443273" y="1725555"/>
                </a:cubicBezTo>
                <a:cubicBezTo>
                  <a:pt x="448651" y="1708524"/>
                  <a:pt x="474411" y="1707696"/>
                  <a:pt x="491195" y="1701592"/>
                </a:cubicBezTo>
                <a:cubicBezTo>
                  <a:pt x="518517" y="1691656"/>
                  <a:pt x="547211" y="1685984"/>
                  <a:pt x="575057" y="1677629"/>
                </a:cubicBezTo>
                <a:cubicBezTo>
                  <a:pt x="587153" y="1674000"/>
                  <a:pt x="599018" y="1669641"/>
                  <a:pt x="610998" y="1665647"/>
                </a:cubicBezTo>
                <a:cubicBezTo>
                  <a:pt x="646939" y="1681623"/>
                  <a:pt x="698813" y="1679711"/>
                  <a:pt x="718821" y="1713574"/>
                </a:cubicBezTo>
                <a:cubicBezTo>
                  <a:pt x="756282" y="1776977"/>
                  <a:pt x="743458" y="1859378"/>
                  <a:pt x="766743" y="1929243"/>
                </a:cubicBezTo>
                <a:cubicBezTo>
                  <a:pt x="774730" y="1953206"/>
                  <a:pt x="783446" y="1976939"/>
                  <a:pt x="790703" y="2001133"/>
                </a:cubicBezTo>
                <a:cubicBezTo>
                  <a:pt x="795434" y="2016906"/>
                  <a:pt x="796198" y="2033924"/>
                  <a:pt x="802684" y="2049060"/>
                </a:cubicBezTo>
                <a:cubicBezTo>
                  <a:pt x="808356" y="2062296"/>
                  <a:pt x="818657" y="2073023"/>
                  <a:pt x="826644" y="2085005"/>
                </a:cubicBezTo>
                <a:cubicBezTo>
                  <a:pt x="818657" y="2096987"/>
                  <a:pt x="814665" y="2112962"/>
                  <a:pt x="802684" y="2120950"/>
                </a:cubicBezTo>
                <a:cubicBezTo>
                  <a:pt x="788984" y="2130084"/>
                  <a:pt x="770594" y="2128408"/>
                  <a:pt x="754762" y="2132932"/>
                </a:cubicBezTo>
                <a:cubicBezTo>
                  <a:pt x="742620" y="2136402"/>
                  <a:pt x="730801" y="2140919"/>
                  <a:pt x="718821" y="2144913"/>
                </a:cubicBezTo>
                <a:cubicBezTo>
                  <a:pt x="698854" y="2140919"/>
                  <a:pt x="677635" y="2140954"/>
                  <a:pt x="658919" y="2132932"/>
                </a:cubicBezTo>
                <a:cubicBezTo>
                  <a:pt x="648537" y="2128482"/>
                  <a:pt x="635745" y="2120236"/>
                  <a:pt x="634959" y="2108968"/>
                </a:cubicBezTo>
                <a:cubicBezTo>
                  <a:pt x="623560" y="1945567"/>
                  <a:pt x="626972" y="1781469"/>
                  <a:pt x="622978" y="1617720"/>
                </a:cubicBezTo>
                <a:cubicBezTo>
                  <a:pt x="626972" y="1581775"/>
                  <a:pt x="622796" y="1543945"/>
                  <a:pt x="634959" y="1509885"/>
                </a:cubicBezTo>
                <a:cubicBezTo>
                  <a:pt x="643559" y="1485802"/>
                  <a:pt x="667538" y="1470435"/>
                  <a:pt x="682880" y="1449977"/>
                </a:cubicBezTo>
                <a:cubicBezTo>
                  <a:pt x="691519" y="1438457"/>
                  <a:pt x="697623" y="1425095"/>
                  <a:pt x="706841" y="1414032"/>
                </a:cubicBezTo>
                <a:cubicBezTo>
                  <a:pt x="717687" y="1401015"/>
                  <a:pt x="731936" y="1391104"/>
                  <a:pt x="742782" y="1378087"/>
                </a:cubicBezTo>
                <a:cubicBezTo>
                  <a:pt x="752000" y="1367024"/>
                  <a:pt x="757372" y="1353076"/>
                  <a:pt x="766743" y="1342142"/>
                </a:cubicBezTo>
                <a:cubicBezTo>
                  <a:pt x="853898" y="1240451"/>
                  <a:pt x="783616" y="1340793"/>
                  <a:pt x="838625" y="1258271"/>
                </a:cubicBezTo>
                <a:cubicBezTo>
                  <a:pt x="848401" y="1228940"/>
                  <a:pt x="876256" y="1181088"/>
                  <a:pt x="802684" y="1174399"/>
                </a:cubicBezTo>
                <a:cubicBezTo>
                  <a:pt x="687281" y="1163907"/>
                  <a:pt x="571063" y="1182387"/>
                  <a:pt x="455253" y="1186381"/>
                </a:cubicBezTo>
                <a:cubicBezTo>
                  <a:pt x="439279" y="1190375"/>
                  <a:pt x="420189" y="1188076"/>
                  <a:pt x="407332" y="1198362"/>
                </a:cubicBezTo>
                <a:cubicBezTo>
                  <a:pt x="397470" y="1206252"/>
                  <a:pt x="387775" y="1224203"/>
                  <a:pt x="395352" y="1234307"/>
                </a:cubicBezTo>
                <a:cubicBezTo>
                  <a:pt x="405231" y="1247480"/>
                  <a:pt x="427299" y="1242295"/>
                  <a:pt x="443273" y="1246289"/>
                </a:cubicBezTo>
                <a:cubicBezTo>
                  <a:pt x="527135" y="1242295"/>
                  <a:pt x="611957" y="1247573"/>
                  <a:pt x="694860" y="1234307"/>
                </a:cubicBezTo>
                <a:cubicBezTo>
                  <a:pt x="714577" y="1231152"/>
                  <a:pt x="726424" y="1209814"/>
                  <a:pt x="742782" y="1198362"/>
                </a:cubicBezTo>
                <a:cubicBezTo>
                  <a:pt x="838315" y="1131483"/>
                  <a:pt x="788681" y="1176422"/>
                  <a:pt x="850605" y="1114491"/>
                </a:cubicBezTo>
                <a:cubicBezTo>
                  <a:pt x="906834" y="945785"/>
                  <a:pt x="909808" y="989763"/>
                  <a:pt x="850605" y="743059"/>
                </a:cubicBezTo>
                <a:cubicBezTo>
                  <a:pt x="846651" y="726583"/>
                  <a:pt x="828218" y="717282"/>
                  <a:pt x="814664" y="707115"/>
                </a:cubicBezTo>
                <a:cubicBezTo>
                  <a:pt x="762849" y="668250"/>
                  <a:pt x="761652" y="672893"/>
                  <a:pt x="706841" y="659188"/>
                </a:cubicBezTo>
                <a:cubicBezTo>
                  <a:pt x="638952" y="663182"/>
                  <a:pt x="569629" y="656722"/>
                  <a:pt x="503175" y="671170"/>
                </a:cubicBezTo>
                <a:cubicBezTo>
                  <a:pt x="475034" y="677288"/>
                  <a:pt x="431293" y="719096"/>
                  <a:pt x="431293" y="719096"/>
                </a:cubicBezTo>
                <a:cubicBezTo>
                  <a:pt x="423306" y="735072"/>
                  <a:pt x="405555" y="749251"/>
                  <a:pt x="407332" y="767023"/>
                </a:cubicBezTo>
                <a:cubicBezTo>
                  <a:pt x="414268" y="836390"/>
                  <a:pt x="443970" y="839262"/>
                  <a:pt x="491195" y="862876"/>
                </a:cubicBezTo>
                <a:cubicBezTo>
                  <a:pt x="579543" y="951234"/>
                  <a:pt x="545643" y="905707"/>
                  <a:pt x="599018" y="994674"/>
                </a:cubicBezTo>
                <a:cubicBezTo>
                  <a:pt x="607005" y="1022631"/>
                  <a:pt x="615328" y="1050495"/>
                  <a:pt x="622978" y="1078546"/>
                </a:cubicBezTo>
                <a:cubicBezTo>
                  <a:pt x="627310" y="1094433"/>
                  <a:pt x="625825" y="1112770"/>
                  <a:pt x="634959" y="1126472"/>
                </a:cubicBezTo>
                <a:cubicBezTo>
                  <a:pt x="642946" y="1138453"/>
                  <a:pt x="658920" y="1142448"/>
                  <a:pt x="670900" y="1150436"/>
                </a:cubicBezTo>
                <a:cubicBezTo>
                  <a:pt x="674893" y="1162418"/>
                  <a:pt x="695383" y="1184595"/>
                  <a:pt x="682880" y="1186381"/>
                </a:cubicBezTo>
                <a:cubicBezTo>
                  <a:pt x="617432" y="1195731"/>
                  <a:pt x="577808" y="1151810"/>
                  <a:pt x="527136" y="1126472"/>
                </a:cubicBezTo>
                <a:cubicBezTo>
                  <a:pt x="515841" y="1120824"/>
                  <a:pt x="503175" y="1118485"/>
                  <a:pt x="491195" y="1114491"/>
                </a:cubicBezTo>
                <a:cubicBezTo>
                  <a:pt x="475221" y="1098515"/>
                  <a:pt x="456403" y="1084948"/>
                  <a:pt x="443273" y="1066564"/>
                </a:cubicBezTo>
                <a:cubicBezTo>
                  <a:pt x="435933" y="1056286"/>
                  <a:pt x="436941" y="1041916"/>
                  <a:pt x="431293" y="1030619"/>
                </a:cubicBezTo>
                <a:cubicBezTo>
                  <a:pt x="424854" y="1017739"/>
                  <a:pt x="415319" y="1006656"/>
                  <a:pt x="407332" y="994674"/>
                </a:cubicBezTo>
                <a:cubicBezTo>
                  <a:pt x="371569" y="887369"/>
                  <a:pt x="376364" y="916174"/>
                  <a:pt x="407332" y="707115"/>
                </a:cubicBezTo>
                <a:cubicBezTo>
                  <a:pt x="411258" y="680613"/>
                  <a:pt x="430263" y="658645"/>
                  <a:pt x="443273" y="635225"/>
                </a:cubicBezTo>
                <a:cubicBezTo>
                  <a:pt x="450266" y="622637"/>
                  <a:pt x="457052" y="609463"/>
                  <a:pt x="467234" y="599280"/>
                </a:cubicBezTo>
                <a:cubicBezTo>
                  <a:pt x="472659" y="593855"/>
                  <a:pt x="537493" y="546173"/>
                  <a:pt x="551096" y="539371"/>
                </a:cubicBezTo>
                <a:cubicBezTo>
                  <a:pt x="571221" y="529307"/>
                  <a:pt x="615774" y="521164"/>
                  <a:pt x="634959" y="515408"/>
                </a:cubicBezTo>
                <a:cubicBezTo>
                  <a:pt x="659151" y="508150"/>
                  <a:pt x="706841" y="491445"/>
                  <a:pt x="706841" y="491445"/>
                </a:cubicBezTo>
                <a:cubicBezTo>
                  <a:pt x="694861" y="503427"/>
                  <a:pt x="675212" y="511004"/>
                  <a:pt x="670900" y="527390"/>
                </a:cubicBezTo>
                <a:cubicBezTo>
                  <a:pt x="654512" y="589669"/>
                  <a:pt x="656045" y="655344"/>
                  <a:pt x="646939" y="719096"/>
                </a:cubicBezTo>
                <a:cubicBezTo>
                  <a:pt x="631524" y="827018"/>
                  <a:pt x="639602" y="775111"/>
                  <a:pt x="622978" y="874858"/>
                </a:cubicBezTo>
                <a:cubicBezTo>
                  <a:pt x="579050" y="866870"/>
                  <a:pt x="532479" y="867895"/>
                  <a:pt x="491195" y="850894"/>
                </a:cubicBezTo>
                <a:cubicBezTo>
                  <a:pt x="411007" y="817872"/>
                  <a:pt x="417826" y="769035"/>
                  <a:pt x="371391" y="707115"/>
                </a:cubicBezTo>
                <a:cubicBezTo>
                  <a:pt x="354448" y="684522"/>
                  <a:pt x="331456" y="667176"/>
                  <a:pt x="311489" y="647206"/>
                </a:cubicBezTo>
                <a:cubicBezTo>
                  <a:pt x="303502" y="631231"/>
                  <a:pt x="296390" y="614788"/>
                  <a:pt x="287529" y="599280"/>
                </a:cubicBezTo>
                <a:cubicBezTo>
                  <a:pt x="280385" y="586777"/>
                  <a:pt x="268624" y="576818"/>
                  <a:pt x="263568" y="563335"/>
                </a:cubicBezTo>
                <a:cubicBezTo>
                  <a:pt x="256418" y="544266"/>
                  <a:pt x="255581" y="523396"/>
                  <a:pt x="251588" y="503426"/>
                </a:cubicBezTo>
                <a:cubicBezTo>
                  <a:pt x="255581" y="423548"/>
                  <a:pt x="256641" y="343470"/>
                  <a:pt x="263568" y="263793"/>
                </a:cubicBezTo>
                <a:cubicBezTo>
                  <a:pt x="264662" y="251211"/>
                  <a:pt x="275548" y="240478"/>
                  <a:pt x="275548" y="227848"/>
                </a:cubicBezTo>
                <a:cubicBezTo>
                  <a:pt x="275548" y="89483"/>
                  <a:pt x="286298" y="118167"/>
                  <a:pt x="239607" y="48123"/>
                </a:cubicBezTo>
                <a:cubicBezTo>
                  <a:pt x="235614" y="36142"/>
                  <a:pt x="236557" y="21110"/>
                  <a:pt x="227627" y="12179"/>
                </a:cubicBezTo>
                <a:cubicBezTo>
                  <a:pt x="203564" y="-11886"/>
                  <a:pt x="168083" y="6098"/>
                  <a:pt x="143764" y="12179"/>
                </a:cubicBezTo>
                <a:cubicBezTo>
                  <a:pt x="135777" y="36142"/>
                  <a:pt x="133814" y="63051"/>
                  <a:pt x="119804" y="84068"/>
                </a:cubicBezTo>
                <a:lnTo>
                  <a:pt x="71882" y="155958"/>
                </a:lnTo>
                <a:cubicBezTo>
                  <a:pt x="63895" y="167940"/>
                  <a:pt x="54361" y="179023"/>
                  <a:pt x="47922" y="191903"/>
                </a:cubicBezTo>
                <a:cubicBezTo>
                  <a:pt x="39935" y="207879"/>
                  <a:pt x="30996" y="223413"/>
                  <a:pt x="23961" y="239830"/>
                </a:cubicBezTo>
                <a:cubicBezTo>
                  <a:pt x="3312" y="288017"/>
                  <a:pt x="23990" y="263765"/>
                  <a:pt x="0" y="287757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9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Magneto-rotational Instability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Balbus</a:t>
            </a:r>
            <a:r>
              <a:rPr lang="en-US" dirty="0" smtClean="0"/>
              <a:t> &amp; Hawley 1991)</a:t>
            </a:r>
          </a:p>
          <a:p>
            <a:r>
              <a:rPr lang="en-US" dirty="0" smtClean="0"/>
              <a:t>Weak polar magnetic field</a:t>
            </a:r>
          </a:p>
          <a:p>
            <a:r>
              <a:rPr lang="en-US" dirty="0" smtClean="0"/>
              <a:t>Idealized plasma (gas is ionized)</a:t>
            </a:r>
          </a:p>
          <a:p>
            <a:r>
              <a:rPr lang="en-US" dirty="0" smtClean="0"/>
              <a:t>Magnetic field acts as a “spring” linking adjacent gas parcels</a:t>
            </a:r>
            <a:endParaRPr lang="en-US" dirty="0"/>
          </a:p>
        </p:txBody>
      </p:sp>
      <p:pic>
        <p:nvPicPr>
          <p:cNvPr id="8" name="Content Placeholder 7" descr="mri-cause-schematic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6" b="-1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544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 inner edge and Outflows</a:t>
            </a:r>
            <a:endParaRPr lang="en-US" dirty="0"/>
          </a:p>
        </p:txBody>
      </p:sp>
      <p:pic>
        <p:nvPicPr>
          <p:cNvPr id="6" name="Content Placeholder 5" descr="magneticaccreti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75" b="-11175"/>
          <a:stretch>
            <a:fillRect/>
          </a:stretch>
        </p:blipFill>
        <p:spPr>
          <a:xfrm>
            <a:off x="457200" y="1600200"/>
            <a:ext cx="4038600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Outflows carry away angular momentum, so inner edge of disk can accrete</a:t>
            </a:r>
          </a:p>
          <a:p>
            <a:r>
              <a:rPr lang="en-US" dirty="0" smtClean="0"/>
              <a:t>Collimated by magnetic fields</a:t>
            </a:r>
          </a:p>
          <a:p>
            <a:r>
              <a:rPr lang="en-US" dirty="0" smtClean="0"/>
              <a:t>Exactly how outflows are launched is uncertain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39040" y="5756831"/>
            <a:ext cx="127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4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Outflows and Jets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2743200" cy="914400"/>
          </a:xfrm>
        </p:spPr>
        <p:txBody>
          <a:bodyPr anchor="b" anchorCtr="0">
            <a:normAutofit/>
          </a:bodyPr>
          <a:lstStyle/>
          <a:p>
            <a:r>
              <a:rPr lang="en-US" dirty="0" smtClean="0"/>
              <a:t>AGN: 3C175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3200400" y="1371600"/>
            <a:ext cx="2743200" cy="914400"/>
          </a:xfrm>
        </p:spPr>
        <p:txBody>
          <a:bodyPr anchor="b" anchorCtr="0">
            <a:normAutofit/>
          </a:bodyPr>
          <a:lstStyle/>
          <a:p>
            <a:r>
              <a:rPr lang="en-US" dirty="0" err="1" smtClean="0"/>
              <a:t>Protoplanetary</a:t>
            </a:r>
            <a:r>
              <a:rPr lang="en-US" dirty="0" smtClean="0"/>
              <a:t> Disk: </a:t>
            </a:r>
            <a:r>
              <a:rPr lang="en-US" dirty="0" smtClean="0"/>
              <a:t>HH30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1371600"/>
            <a:ext cx="2743200" cy="914400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r>
              <a:rPr lang="en-US" sz="2400" b="1" dirty="0" smtClean="0"/>
              <a:t>Neutron </a:t>
            </a:r>
            <a:r>
              <a:rPr lang="en-US" sz="2400" b="1" dirty="0" smtClean="0"/>
              <a:t>Star:</a:t>
            </a:r>
            <a:endParaRPr lang="en-US" sz="2400" b="1" dirty="0" smtClean="0"/>
          </a:p>
          <a:p>
            <a:r>
              <a:rPr lang="en-US" sz="2400" b="1" dirty="0" smtClean="0"/>
              <a:t>Crab Nebula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228598" y="5029200"/>
            <a:ext cx="2743200" cy="1371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dirty="0" smtClean="0"/>
              <a:t>(NRAO)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5029200"/>
            <a:ext cx="2743200" cy="1371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dirty="0" smtClean="0"/>
              <a:t>(Chandra, </a:t>
            </a:r>
            <a:r>
              <a:rPr lang="en-US" dirty="0"/>
              <a:t>NASA/CXC/MSFC/</a:t>
            </a:r>
            <a:r>
              <a:rPr lang="en-US" dirty="0" err="1"/>
              <a:t>M.Weisskopf</a:t>
            </a:r>
            <a:r>
              <a:rPr lang="en-US" dirty="0"/>
              <a:t> et al.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00400" y="5029200"/>
            <a:ext cx="2743200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(Hubble)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440" y="9431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Content Placeholder 3" descr="AGN_jet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22" b="-25422"/>
          <a:stretch/>
        </p:blipFill>
        <p:spPr>
          <a:xfrm>
            <a:off x="227806" y="2286000"/>
            <a:ext cx="2743200" cy="2743200"/>
          </a:xfrm>
        </p:spPr>
      </p:pic>
      <p:pic>
        <p:nvPicPr>
          <p:cNvPr id="10" name="Content Placeholder 9" descr="HH3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r="-58"/>
          <a:stretch/>
        </p:blipFill>
        <p:spPr>
          <a:xfrm>
            <a:off x="3198812" y="2286000"/>
            <a:ext cx="2746375" cy="2743200"/>
          </a:xfrm>
        </p:spPr>
      </p:pic>
      <p:pic>
        <p:nvPicPr>
          <p:cNvPr id="11" name="Picture 10" descr="crab_132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93" y="22860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7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Nebula, 11/00-4/01</a:t>
            </a:r>
            <a:endParaRPr lang="en-US" dirty="0"/>
          </a:p>
        </p:txBody>
      </p:sp>
      <p:pic>
        <p:nvPicPr>
          <p:cNvPr id="4" name="CrabNebula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338" y="1600200"/>
            <a:ext cx="6789737" cy="4525963"/>
          </a:xfrm>
        </p:spPr>
      </p:pic>
      <p:sp>
        <p:nvSpPr>
          <p:cNvPr id="5" name="TextBox 4"/>
          <p:cNvSpPr txBox="1"/>
          <p:nvPr/>
        </p:nvSpPr>
        <p:spPr>
          <a:xfrm>
            <a:off x="2485203" y="1270616"/>
            <a:ext cx="97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Chandra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1230868"/>
            <a:ext cx="8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9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Accretion Disks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2743200" cy="914400"/>
          </a:xfrm>
        </p:spPr>
        <p:txBody>
          <a:bodyPr anchor="b" anchorCtr="0">
            <a:normAutofit/>
          </a:bodyPr>
          <a:lstStyle/>
          <a:p>
            <a:r>
              <a:rPr lang="en-US" dirty="0" smtClean="0"/>
              <a:t>Galaxy: M81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3200400" y="1371600"/>
            <a:ext cx="2743200" cy="914400"/>
          </a:xfrm>
        </p:spPr>
        <p:txBody>
          <a:bodyPr anchor="b" anchorCtr="0">
            <a:normAutofit/>
          </a:bodyPr>
          <a:lstStyle/>
          <a:p>
            <a:r>
              <a:rPr lang="en-US" dirty="0" err="1" smtClean="0"/>
              <a:t>Protoplanetary</a:t>
            </a:r>
            <a:r>
              <a:rPr lang="en-US" dirty="0" smtClean="0"/>
              <a:t> Disk: AB </a:t>
            </a:r>
            <a:r>
              <a:rPr lang="en-US" dirty="0" err="1" smtClean="0"/>
              <a:t>Aurigae</a:t>
            </a:r>
            <a:endParaRPr lang="en-US" dirty="0"/>
          </a:p>
        </p:txBody>
      </p:sp>
      <p:pic>
        <p:nvPicPr>
          <p:cNvPr id="13" name="Content Placeholder 10" descr="bh_accre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286000"/>
            <a:ext cx="2743200" cy="2743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72200" y="1371600"/>
            <a:ext cx="2743200" cy="914400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r>
              <a:rPr lang="en-US" sz="2400" b="1" dirty="0" smtClean="0"/>
              <a:t>Neutron Star</a:t>
            </a:r>
          </a:p>
          <a:p>
            <a:r>
              <a:rPr lang="en-US" sz="2400" b="1" dirty="0" smtClean="0"/>
              <a:t>(artist’s conception)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228598" y="5029200"/>
            <a:ext cx="2743200" cy="1371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dirty="0" smtClean="0"/>
              <a:t>(Giovanni </a:t>
            </a:r>
            <a:r>
              <a:rPr lang="en-US" dirty="0" err="1" smtClean="0"/>
              <a:t>Benintende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5029200"/>
            <a:ext cx="2743200" cy="1371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dirty="0" smtClean="0"/>
              <a:t>(M</a:t>
            </a:r>
            <a:r>
              <a:rPr lang="en-US" dirty="0"/>
              <a:t>. </a:t>
            </a:r>
            <a:r>
              <a:rPr lang="en-US" dirty="0" err="1" smtClean="0"/>
              <a:t>Masetti</a:t>
            </a:r>
            <a:r>
              <a:rPr lang="en-US" dirty="0" smtClean="0"/>
              <a:t>, </a:t>
            </a:r>
            <a:r>
              <a:rPr lang="en-US" dirty="0"/>
              <a:t>NASA)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5029200"/>
            <a:ext cx="2743200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Fukagawa</a:t>
            </a:r>
            <a:r>
              <a:rPr lang="en-US" dirty="0" smtClean="0"/>
              <a:t>, et al. 2004)</a:t>
            </a:r>
            <a:endParaRPr lang="en-US" dirty="0"/>
          </a:p>
        </p:txBody>
      </p:sp>
      <p:pic>
        <p:nvPicPr>
          <p:cNvPr id="20" name="Content Placeholder 19" descr="m81_benintende_f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r="12480"/>
          <a:stretch/>
        </p:blipFill>
        <p:spPr>
          <a:xfrm>
            <a:off x="228600" y="2286000"/>
            <a:ext cx="2743200" cy="2743200"/>
          </a:xfrm>
        </p:spPr>
      </p:pic>
      <p:sp>
        <p:nvSpPr>
          <p:cNvPr id="21" name="TextBox 20"/>
          <p:cNvSpPr txBox="1"/>
          <p:nvPr/>
        </p:nvSpPr>
        <p:spPr>
          <a:xfrm>
            <a:off x="75440" y="9431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5" descr="ABAurigae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/>
          <a:srcRect/>
          <a:stretch/>
        </p:blipFill>
        <p:spPr>
          <a:xfrm>
            <a:off x="3200400" y="22860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3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Viscosity acts like “friction” allowing angular momentum transport</a:t>
            </a:r>
          </a:p>
          <a:p>
            <a:r>
              <a:rPr lang="en-US" dirty="0" smtClean="0"/>
              <a:t>This “friction” also dissipates energy and heats the disk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2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of a Disk</a:t>
            </a:r>
            <a:endParaRPr lang="en-US" dirty="0"/>
          </a:p>
        </p:txBody>
      </p:sp>
      <p:pic>
        <p:nvPicPr>
          <p:cNvPr id="4" name="Content Placeholder 5" descr="SpizterDustBel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701" r="-22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553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Eddington</a:t>
            </a:r>
            <a:r>
              <a:rPr lang="en-US" dirty="0" smtClean="0"/>
              <a:t>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6294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Limit where radiation pressure overcomes gravity: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Can relate this to a maximum accretion rate: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800" dirty="0" smtClean="0"/>
              <a:t>(</a:t>
            </a:r>
            <a:r>
              <a:rPr lang="en-US" sz="2800" dirty="0" err="1" smtClean="0"/>
              <a:t>ε</a:t>
            </a:r>
            <a:r>
              <a:rPr lang="en-US" sz="2800" dirty="0" smtClean="0"/>
              <a:t> </a:t>
            </a:r>
            <a:r>
              <a:rPr lang="en-US" sz="2800" dirty="0"/>
              <a:t>is the </a:t>
            </a:r>
            <a:r>
              <a:rPr lang="en-US" sz="2800" dirty="0" smtClean="0"/>
              <a:t>efficiency of converting mass into energy, ~0.08 for BH)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Many AGN and X-ray binaries are close to </a:t>
            </a:r>
            <a:r>
              <a:rPr lang="en-US" dirty="0" err="1" smtClean="0"/>
              <a:t>Eddington</a:t>
            </a:r>
            <a:r>
              <a:rPr lang="en-US" dirty="0" smtClean="0"/>
              <a:t>, or even higher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219882"/>
              </p:ext>
            </p:extLst>
          </p:nvPr>
        </p:nvGraphicFramePr>
        <p:xfrm>
          <a:off x="6477000" y="1600200"/>
          <a:ext cx="1841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3" imgW="1841500" imgH="723900" progId="Equation.3">
                  <p:embed/>
                </p:oleObj>
              </mc:Choice>
              <mc:Fallback>
                <p:oleObj name="Equation" r:id="rId3" imgW="18415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7000" y="1600200"/>
                        <a:ext cx="18415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715482"/>
              </p:ext>
            </p:extLst>
          </p:nvPr>
        </p:nvGraphicFramePr>
        <p:xfrm>
          <a:off x="6591300" y="2590800"/>
          <a:ext cx="1485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5" imgW="1485900" imgH="723900" progId="Equation.3">
                  <p:embed/>
                </p:oleObj>
              </mc:Choice>
              <mc:Fallback>
                <p:oleObj name="Equation" r:id="rId5" imgW="14859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91300" y="2590800"/>
                        <a:ext cx="14859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913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Accretion Disk Properties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531063"/>
              </p:ext>
            </p:extLst>
          </p:nvPr>
        </p:nvGraphicFramePr>
        <p:xfrm>
          <a:off x="457200" y="34290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2209800"/>
                <a:gridCol w="2209800"/>
                <a:gridCol w="2209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Protoplanetary</a:t>
                      </a:r>
                      <a:r>
                        <a:rPr lang="en-US" baseline="0" dirty="0" smtClean="0"/>
                        <a:t> Disk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X-ray</a:t>
                      </a:r>
                      <a:r>
                        <a:rPr lang="en-US" baseline="0" dirty="0" smtClean="0"/>
                        <a:t> binary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(WD/NS/BH)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Central</a:t>
                      </a:r>
                      <a:r>
                        <a:rPr lang="en-US" baseline="0" dirty="0" smtClean="0"/>
                        <a:t>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6 </a:t>
                      </a:r>
                      <a:r>
                        <a:rPr lang="en-US" baseline="0" dirty="0" smtClean="0"/>
                        <a:t>–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10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sun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r>
                        <a:rPr lang="en-US" baseline="0" dirty="0" smtClean="0"/>
                        <a:t> – 2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r>
                        <a:rPr lang="en-US" baseline="0" dirty="0" smtClean="0"/>
                        <a:t> – 1.4 – 10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sun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Disk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~10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star</a:t>
                      </a:r>
                      <a:r>
                        <a:rPr lang="en-US" dirty="0" smtClean="0"/>
                        <a:t> (bulge)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r>
                        <a:rPr lang="en-US" baseline="0" dirty="0" smtClean="0"/>
                        <a:t> – </a:t>
                      </a:r>
                      <a:r>
                        <a:rPr lang="en-US" dirty="0" smtClean="0"/>
                        <a:t>0.1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star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sun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Disk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r>
                        <a:rPr lang="en-US" baseline="0" dirty="0" smtClean="0"/>
                        <a:t> – 1 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– 1000 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~0.1 AU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Accretion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1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sun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-9 </a:t>
                      </a:r>
                      <a:r>
                        <a:rPr lang="en-US" baseline="0" dirty="0" smtClean="0"/>
                        <a:t>– 10</a:t>
                      </a:r>
                      <a:r>
                        <a:rPr lang="en-US" baseline="30000" dirty="0" smtClean="0"/>
                        <a:t>-7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sun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yr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-10 </a:t>
                      </a:r>
                      <a:r>
                        <a:rPr lang="en-US" baseline="0" dirty="0" smtClean="0"/>
                        <a:t>– 10</a:t>
                      </a:r>
                      <a:r>
                        <a:rPr lang="en-US" baseline="30000" dirty="0" smtClean="0"/>
                        <a:t>-8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sun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yr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 – 10</a:t>
                      </a:r>
                      <a:r>
                        <a:rPr lang="en-US" baseline="30000" dirty="0" smtClean="0"/>
                        <a:t>5</a:t>
                      </a:r>
                      <a:r>
                        <a:rPr lang="en-US" baseline="0" dirty="0" smtClean="0"/>
                        <a:t> 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0" dirty="0" smtClean="0"/>
                        <a:t> – 1000 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 – 10</a:t>
                      </a:r>
                      <a:r>
                        <a:rPr lang="en-US" baseline="30000" dirty="0" smtClean="0"/>
                        <a:t>4</a:t>
                      </a:r>
                      <a:r>
                        <a:rPr lang="en-US" baseline="0" dirty="0" smtClean="0"/>
                        <a:t> K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Wavelengths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UV, X-ray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radio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UV,</a:t>
                      </a:r>
                      <a:r>
                        <a:rPr lang="en-US" baseline="0" dirty="0" smtClean="0"/>
                        <a:t> X-ray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Content Placeholder 10" descr="bh_accre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0" y="1219200"/>
            <a:ext cx="2057400" cy="2057400"/>
          </a:xfrm>
          <a:prstGeom prst="rect">
            <a:avLst/>
          </a:prstGeom>
        </p:spPr>
      </p:pic>
      <p:pic>
        <p:nvPicPr>
          <p:cNvPr id="7" name="Picture 5" descr="ABAurigae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>
          <a:xfrm>
            <a:off x="4343400" y="1219200"/>
            <a:ext cx="2057400" cy="2057400"/>
          </a:xfrm>
          <a:prstGeom prst="rect">
            <a:avLst/>
          </a:prstGeom>
        </p:spPr>
      </p:pic>
      <p:pic>
        <p:nvPicPr>
          <p:cNvPr id="8" name="Content Placeholder 3" descr="AGN_jet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3335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9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Protoplanetary</a:t>
            </a:r>
            <a:r>
              <a:rPr lang="en-US" dirty="0" smtClean="0"/>
              <a:t> disks</a:t>
            </a:r>
          </a:p>
          <a:p>
            <a:r>
              <a:rPr lang="en-US" dirty="0" smtClean="0"/>
              <a:t>Passively accreting – well below </a:t>
            </a:r>
            <a:r>
              <a:rPr lang="en-US" dirty="0" err="1" smtClean="0"/>
              <a:t>Eddington</a:t>
            </a:r>
            <a:r>
              <a:rPr lang="en-US" dirty="0" smtClean="0"/>
              <a:t> (not a compact object)</a:t>
            </a:r>
          </a:p>
          <a:p>
            <a:r>
              <a:rPr lang="en-US" dirty="0" smtClean="0"/>
              <a:t>Primary heat source is stellar illumination beyond a few AU</a:t>
            </a:r>
          </a:p>
          <a:p>
            <a:r>
              <a:rPr lang="en-US" dirty="0" smtClean="0"/>
              <a:t>How do planets </a:t>
            </a:r>
            <a:r>
              <a:rPr lang="en-US" dirty="0" smtClean="0"/>
              <a:t>forming planets interact with disks?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2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Gap Opening by Planets</a:t>
            </a:r>
            <a:endParaRPr lang="en-US" dirty="0"/>
          </a:p>
        </p:txBody>
      </p:sp>
      <p:pic>
        <p:nvPicPr>
          <p:cNvPr id="10649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b="33275"/>
          <a:stretch>
            <a:fillRect/>
          </a:stretch>
        </p:blipFill>
        <p:spPr>
          <a:xfrm>
            <a:off x="457199" y="1371600"/>
            <a:ext cx="4854882" cy="5029200"/>
          </a:xfrm>
        </p:spPr>
      </p:pic>
      <p:sp>
        <p:nvSpPr>
          <p:cNvPr id="10650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486400" y="1828800"/>
            <a:ext cx="3124200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Bate et al., 2003</a:t>
            </a:r>
          </a:p>
          <a:p>
            <a:pPr eaLnBrk="1" hangingPunct="1"/>
            <a:r>
              <a:rPr lang="en-US" sz="2800" dirty="0" smtClean="0"/>
              <a:t>Gap</a:t>
            </a:r>
            <a:r>
              <a:rPr lang="en-US" sz="2800" dirty="0"/>
              <a:t>-opening </a:t>
            </a:r>
            <a:r>
              <a:rPr lang="en-US" sz="2800" dirty="0" smtClean="0"/>
              <a:t>threshold</a:t>
            </a:r>
            <a:r>
              <a:rPr lang="en-US" dirty="0" smtClean="0"/>
              <a:t> (</a:t>
            </a:r>
            <a:r>
              <a:rPr lang="en-US" dirty="0" err="1" smtClean="0"/>
              <a:t>Crida</a:t>
            </a:r>
            <a:r>
              <a:rPr lang="en-US" dirty="0" smtClean="0"/>
              <a:t>, et al ‘06)</a:t>
            </a:r>
            <a:endParaRPr lang="en-US" sz="2800" dirty="0" smtClean="0"/>
          </a:p>
        </p:txBody>
      </p:sp>
      <p:sp>
        <p:nvSpPr>
          <p:cNvPr id="106502" name="Text Box 5"/>
          <p:cNvSpPr txBox="1">
            <a:spLocks noChangeArrowheads="1"/>
          </p:cNvSpPr>
          <p:nvPr/>
        </p:nvSpPr>
        <p:spPr bwMode="auto">
          <a:xfrm>
            <a:off x="609600" y="3124200"/>
            <a:ext cx="902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1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M</a:t>
            </a:r>
            <a:r>
              <a:rPr lang="en-US" sz="2800" baseline="-25000" dirty="0" smtClean="0">
                <a:solidFill>
                  <a:srgbClr val="000000"/>
                </a:solidFill>
                <a:latin typeface="+mn-lt"/>
              </a:rPr>
              <a:t>J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6503" name="Text Box 6"/>
          <p:cNvSpPr txBox="1">
            <a:spLocks noChangeArrowheads="1"/>
          </p:cNvSpPr>
          <p:nvPr/>
        </p:nvSpPr>
        <p:spPr bwMode="auto">
          <a:xfrm>
            <a:off x="3200400" y="3124200"/>
            <a:ext cx="12023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0.3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M</a:t>
            </a:r>
            <a:r>
              <a:rPr lang="en-US" sz="2800" baseline="-25000" dirty="0" smtClean="0">
                <a:solidFill>
                  <a:srgbClr val="000000"/>
                </a:solidFill>
                <a:latin typeface="+mn-lt"/>
              </a:rPr>
              <a:t>J</a:t>
            </a:r>
            <a:endParaRPr lang="en-US" sz="2800" baseline="-25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6504" name="Text Box 7"/>
          <p:cNvSpPr txBox="1">
            <a:spLocks noChangeArrowheads="1"/>
          </p:cNvSpPr>
          <p:nvPr/>
        </p:nvSpPr>
        <p:spPr bwMode="auto">
          <a:xfrm>
            <a:off x="609600" y="5638800"/>
            <a:ext cx="12023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0.1 M</a:t>
            </a:r>
            <a:r>
              <a:rPr lang="en-US" sz="2800" baseline="-25000" dirty="0">
                <a:solidFill>
                  <a:srgbClr val="000000"/>
                </a:solidFill>
                <a:latin typeface="+mn-lt"/>
              </a:rPr>
              <a:t>J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6506" name="Text Box 9"/>
          <p:cNvSpPr txBox="1">
            <a:spLocks noChangeArrowheads="1"/>
          </p:cNvSpPr>
          <p:nvPr/>
        </p:nvSpPr>
        <p:spPr bwMode="auto">
          <a:xfrm>
            <a:off x="3200400" y="5638800"/>
            <a:ext cx="1402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0.03 M</a:t>
            </a:r>
            <a:r>
              <a:rPr lang="en-US" sz="2800" baseline="-25000" dirty="0">
                <a:solidFill>
                  <a:srgbClr val="000000"/>
                </a:solidFill>
                <a:latin typeface="+mn-lt"/>
              </a:rPr>
              <a:t>J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5861050" y="4198938"/>
          <a:ext cx="240506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5" imgW="977900" imgH="393700" progId="Equation.3">
                  <p:embed/>
                </p:oleObj>
              </mc:Choice>
              <mc:Fallback>
                <p:oleObj name="Equation" r:id="rId5" imgW="977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1050" y="4198938"/>
                        <a:ext cx="2405063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5876287" y="5435024"/>
            <a:ext cx="1930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sz="2800" dirty="0" err="1" smtClean="0"/>
              <a:t>M</a:t>
            </a:r>
            <a:r>
              <a:rPr lang="en-US" sz="2800" baseline="-25000" dirty="0" err="1" smtClean="0"/>
              <a:t>crit</a:t>
            </a:r>
            <a:r>
              <a:rPr lang="en-US" sz="2800" dirty="0" smtClean="0"/>
              <a:t> = 1 M</a:t>
            </a:r>
            <a:r>
              <a:rPr lang="en-US" sz="2800" baseline="-25000" dirty="0" smtClean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2478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n 15"/>
          <p:cNvSpPr/>
          <p:nvPr/>
        </p:nvSpPr>
        <p:spPr>
          <a:xfrm>
            <a:off x="1371600" y="4495801"/>
            <a:ext cx="914400" cy="914400"/>
          </a:xfrm>
          <a:prstGeom prst="sun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1"/>
          <p:cNvGrpSpPr/>
          <p:nvPr/>
        </p:nvGrpSpPr>
        <p:grpSpPr>
          <a:xfrm>
            <a:off x="2438400" y="4724401"/>
            <a:ext cx="913538" cy="457200"/>
            <a:chOff x="1433552" y="2546114"/>
            <a:chExt cx="913538" cy="457200"/>
          </a:xfrm>
        </p:grpSpPr>
        <p:cxnSp>
          <p:nvCxnSpPr>
            <p:cNvPr id="17" name="Straight Arrow Connector 16"/>
            <p:cNvCxnSpPr/>
            <p:nvPr/>
          </p:nvCxnSpPr>
          <p:spPr>
            <a:xfrm rot="10800000" flipH="1">
              <a:off x="1433552" y="2774714"/>
              <a:ext cx="913538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H="1">
              <a:off x="1433552" y="3003314"/>
              <a:ext cx="913538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0800000" flipH="1">
              <a:off x="1433552" y="2546114"/>
              <a:ext cx="913538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35" descr="gapshadow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657600" y="1371600"/>
            <a:ext cx="4572000" cy="3657600"/>
          </a:xfrm>
        </p:spPr>
      </p:pic>
      <p:pic>
        <p:nvPicPr>
          <p:cNvPr id="37" name="Picture 36" descr="gapshadow2.jpg"/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3657600" y="1371600"/>
            <a:ext cx="4572000" cy="3657600"/>
          </a:xfrm>
          <a:prstGeom prst="rect">
            <a:avLst/>
          </a:prstGeom>
        </p:spPr>
      </p:pic>
      <p:pic>
        <p:nvPicPr>
          <p:cNvPr id="21" name="Picture 20" descr="Aristarchus_Apollo15.jpg"/>
          <p:cNvPicPr>
            <a:picLocks noChangeAspect="1"/>
          </p:cNvPicPr>
          <p:nvPr/>
        </p:nvPicPr>
        <p:blipFill>
          <a:blip r:embed="rId5"/>
          <a:srcRect l="5667" t="8889" b="4444"/>
          <a:stretch>
            <a:fillRect/>
          </a:stretch>
        </p:blipFill>
        <p:spPr>
          <a:xfrm rot="18900000">
            <a:off x="3997622" y="3977446"/>
            <a:ext cx="1940809" cy="19811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2236" y="5562601"/>
            <a:ext cx="3150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Aristarchus crater, the Moon</a:t>
            </a:r>
          </a:p>
          <a:p>
            <a:r>
              <a:rPr lang="en-US" sz="2000" dirty="0" smtClean="0"/>
              <a:t>Credit: NASA (Apollo 15)</a:t>
            </a:r>
            <a:endParaRPr lang="en-US" sz="2000" dirty="0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7432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Shadowed Gap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9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295400" y="457200"/>
            <a:ext cx="7086600" cy="61722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11" descr="gap10au_init45deg0001um.jpg"/>
          <p:cNvPicPr>
            <a:picLocks/>
          </p:cNvPicPr>
          <p:nvPr/>
        </p:nvPicPr>
        <p:blipFill>
          <a:blip r:embed="rId2"/>
          <a:srcRect l="13151" b="83294"/>
          <a:stretch>
            <a:fillRect/>
          </a:stretch>
        </p:blipFill>
        <p:spPr bwMode="auto">
          <a:xfrm rot="5400000">
            <a:off x="7132320" y="1255576"/>
            <a:ext cx="1985376" cy="54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882308" y="76200"/>
            <a:ext cx="141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No planet 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127084" y="76200"/>
            <a:ext cx="1359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70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Earth</a:t>
            </a:r>
            <a:endParaRPr lang="en-US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6172200" y="76200"/>
            <a:ext cx="153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</a:t>
            </a:r>
            <a:r>
              <a:rPr lang="en-US" sz="2400" dirty="0" smtClean="0"/>
              <a:t>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Earth</a:t>
            </a:r>
            <a:endParaRPr lang="en-US" sz="24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66409" y="152400"/>
            <a:ext cx="11891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Gap</a:t>
            </a:r>
          </a:p>
          <a:p>
            <a:pPr algn="ctr"/>
            <a:r>
              <a:rPr lang="en-US" sz="2800" b="1" dirty="0" smtClean="0"/>
              <a:t>At </a:t>
            </a:r>
          </a:p>
          <a:p>
            <a:pPr algn="ctr"/>
            <a:r>
              <a:rPr lang="en-US" sz="2800" b="1" dirty="0" smtClean="0"/>
              <a:t>10 AU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76162" y="1600200"/>
            <a:ext cx="82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1 </a:t>
            </a:r>
            <a:r>
              <a:rPr lang="en-US" sz="2400" dirty="0" err="1" smtClean="0"/>
              <a:t>μm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220170" y="3200400"/>
            <a:ext cx="981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30 </a:t>
            </a:r>
            <a:r>
              <a:rPr lang="en-US" sz="2400" dirty="0" err="1" smtClean="0"/>
              <a:t>μm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71692" y="4800600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100 um</a:t>
            </a:r>
            <a:endParaRPr lang="en-US" sz="2400" dirty="0"/>
          </a:p>
        </p:txBody>
      </p:sp>
      <p:pic>
        <p:nvPicPr>
          <p:cNvPr id="37" name="Picture 36" descr="gap10au_init00deg0030um.jpg"/>
          <p:cNvPicPr>
            <a:picLocks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294"/>
          <a:stretch>
            <a:fillRect/>
          </a:stretch>
        </p:blipFill>
        <p:spPr>
          <a:xfrm rot="5400000">
            <a:off x="6982008" y="3006088"/>
            <a:ext cx="2286000" cy="541024"/>
          </a:xfrm>
          <a:prstGeom prst="rect">
            <a:avLst/>
          </a:prstGeom>
        </p:spPr>
      </p:pic>
      <p:pic>
        <p:nvPicPr>
          <p:cNvPr id="42" name="Content Placeholder 40" descr="gap10au_init00deg0100um.jpg"/>
          <p:cNvPicPr>
            <a:picLocks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294"/>
          <a:stretch>
            <a:fillRect/>
          </a:stretch>
        </p:blipFill>
        <p:spPr>
          <a:xfrm rot="5400000">
            <a:off x="6942956" y="4948235"/>
            <a:ext cx="2364105" cy="54102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rot="5400000">
            <a:off x="6857164" y="2252731"/>
            <a:ext cx="3449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Jang-Condell &amp; Turner, 2012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gap10mcrit00deg0001um.jpg"/>
          <p:cNvPicPr>
            <a:picLocks noGrp="1" noChangeAspect="1"/>
          </p:cNvPicPr>
          <p:nvPr>
            <p:ph sz="quarter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-1667"/>
          <a:stretch/>
        </p:blipFill>
        <p:spPr>
          <a:xfrm>
            <a:off x="5486400" y="548640"/>
            <a:ext cx="2286000" cy="2286000"/>
          </a:xfrm>
        </p:spPr>
      </p:pic>
      <p:pic>
        <p:nvPicPr>
          <p:cNvPr id="6" name="Picture 5" descr="gap10subcr00deg0001um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18333" r="1550" b="-1667"/>
          <a:stretch/>
        </p:blipFill>
        <p:spPr>
          <a:xfrm>
            <a:off x="3520440" y="548640"/>
            <a:ext cx="2286000" cy="2286000"/>
          </a:xfrm>
          <a:prstGeom prst="rect">
            <a:avLst/>
          </a:prstGeom>
        </p:spPr>
      </p:pic>
      <p:pic>
        <p:nvPicPr>
          <p:cNvPr id="3" name="Content Placeholder 2" descr="gap10au_init00deg0001um.jpg"/>
          <p:cNvPicPr>
            <a:picLocks noGrp="1" noChangeAspect="1"/>
          </p:cNvPicPr>
          <p:nvPr>
            <p:ph sz="quarter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t="18333" r="1484" b="-1667"/>
          <a:stretch/>
        </p:blipFill>
        <p:spPr>
          <a:xfrm>
            <a:off x="1463040" y="548640"/>
            <a:ext cx="2331720" cy="2286000"/>
          </a:xfrm>
        </p:spPr>
      </p:pic>
      <p:pic>
        <p:nvPicPr>
          <p:cNvPr id="7" name="Picture 6" descr="gap10mcrit00deg0030um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18333" r="1484" b="-1667"/>
          <a:stretch/>
        </p:blipFill>
        <p:spPr>
          <a:xfrm>
            <a:off x="5486400" y="2468880"/>
            <a:ext cx="2286000" cy="2286000"/>
          </a:xfrm>
          <a:prstGeom prst="rect">
            <a:avLst/>
          </a:prstGeom>
        </p:spPr>
      </p:pic>
      <p:pic>
        <p:nvPicPr>
          <p:cNvPr id="8" name="Picture 7" descr="gap10subcr00deg0030um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18333" r="1484" b="-1667"/>
          <a:stretch/>
        </p:blipFill>
        <p:spPr>
          <a:xfrm>
            <a:off x="3520440" y="2468880"/>
            <a:ext cx="2286000" cy="2286000"/>
          </a:xfrm>
          <a:prstGeom prst="rect">
            <a:avLst/>
          </a:prstGeom>
        </p:spPr>
      </p:pic>
      <p:pic>
        <p:nvPicPr>
          <p:cNvPr id="9" name="Picture 8" descr="gap10au_init00deg0030um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" t="18333" r="-457" b="-1667"/>
          <a:stretch/>
        </p:blipFill>
        <p:spPr>
          <a:xfrm>
            <a:off x="1463040" y="2468880"/>
            <a:ext cx="2377440" cy="2286000"/>
          </a:xfrm>
          <a:prstGeom prst="rect">
            <a:avLst/>
          </a:prstGeom>
        </p:spPr>
      </p:pic>
      <p:pic>
        <p:nvPicPr>
          <p:cNvPr id="11" name="Content Placeholder 10" descr="gap10mcrit00deg0100um.jpg"/>
          <p:cNvPicPr>
            <a:picLocks noGrp="1" noChangeAspect="1"/>
          </p:cNvPicPr>
          <p:nvPr>
            <p:ph sz="quarter" idx="4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18333" r="1484" b="-1667"/>
          <a:stretch/>
        </p:blipFill>
        <p:spPr>
          <a:xfrm>
            <a:off x="5486400" y="4389120"/>
            <a:ext cx="2286000" cy="2286000"/>
          </a:xfrm>
        </p:spPr>
      </p:pic>
      <p:pic>
        <p:nvPicPr>
          <p:cNvPr id="14" name="Picture 13" descr="gap10subcr00deg0100um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18333" r="1484" b="-1667"/>
          <a:stretch/>
        </p:blipFill>
        <p:spPr>
          <a:xfrm>
            <a:off x="3520440" y="4389120"/>
            <a:ext cx="2286000" cy="2286000"/>
          </a:xfrm>
          <a:prstGeom prst="rect">
            <a:avLst/>
          </a:prstGeom>
        </p:spPr>
      </p:pic>
      <p:pic>
        <p:nvPicPr>
          <p:cNvPr id="16" name="Content Placeholder 15" descr="gap10au_init00deg0100um.jpg"/>
          <p:cNvPicPr>
            <a:picLocks noGrp="1" noChangeAspect="1"/>
          </p:cNvPicPr>
          <p:nvPr>
            <p:ph sz="quarter" idx="3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" t="18333" r="-457" b="-1667"/>
          <a:stretch/>
        </p:blipFill>
        <p:spPr>
          <a:xfrm>
            <a:off x="1463040" y="4389120"/>
            <a:ext cx="2377440" cy="22860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1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32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TW </a:t>
            </a:r>
            <a:r>
              <a:rPr lang="en-US" dirty="0" err="1" smtClean="0"/>
              <a:t>Hya</a:t>
            </a:r>
            <a:endParaRPr lang="en-US" dirty="0"/>
          </a:p>
        </p:txBody>
      </p:sp>
      <p:pic>
        <p:nvPicPr>
          <p:cNvPr id="98308" name="Picture 3" descr="TWHya_gap_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600200"/>
            <a:ext cx="4570413" cy="4572000"/>
          </a:xfrm>
        </p:spPr>
      </p:pic>
      <p:sp>
        <p:nvSpPr>
          <p:cNvPr id="9830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276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56 parsecs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Hubble </a:t>
            </a:r>
            <a:r>
              <a:rPr lang="en-US" sz="2400" dirty="0"/>
              <a:t>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NICMOS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7 wavelengths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/>
              <a:t>Debes</a:t>
            </a:r>
            <a:r>
              <a:rPr lang="en-US" sz="2400" dirty="0"/>
              <a:t>, Jang-Condell, et al. </a:t>
            </a:r>
            <a:r>
              <a:rPr lang="en-US" sz="2400" dirty="0" smtClean="0"/>
              <a:t>(submitted)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buFontTx/>
              <a:buNone/>
            </a:pPr>
            <a:endParaRPr lang="en-US" sz="2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0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32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TW </a:t>
            </a:r>
            <a:r>
              <a:rPr lang="en-US" dirty="0" err="1"/>
              <a:t>Hya</a:t>
            </a:r>
            <a:endParaRPr lang="en-US" dirty="0"/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Match spectral and spatial data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Dust opacities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Size distribution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Composition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/>
          </a:p>
        </p:txBody>
      </p:sp>
      <p:pic>
        <p:nvPicPr>
          <p:cNvPr id="3" name="Content Placeholder 2" descr="f6.p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2" r="-4012"/>
          <a:stretch>
            <a:fillRect/>
          </a:stretch>
        </p:blipFill>
        <p:spPr>
          <a:xfrm>
            <a:off x="4191000" y="1487424"/>
            <a:ext cx="4267200" cy="4608576"/>
          </a:xfrm>
        </p:spPr>
      </p:pic>
    </p:spTree>
    <p:extLst>
      <p:ext uri="{BB962C8B-B14F-4D97-AF65-F5344CB8AC3E}">
        <p14:creationId xmlns:p14="http://schemas.microsoft.com/office/powerpoint/2010/main" val="309737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disks so common?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0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32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Multi-wavelength Fit</a:t>
            </a:r>
            <a:endParaRPr lang="en-US" dirty="0"/>
          </a:p>
        </p:txBody>
      </p:sp>
      <p:sp>
        <p:nvSpPr>
          <p:cNvPr id="1024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4191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Fit parameters: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Gap depth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Gap width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Grain size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Disk truncation</a:t>
            </a:r>
          </a:p>
          <a:p>
            <a:pPr lvl="1">
              <a:lnSpc>
                <a:spcPct val="9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Gap depth 30% 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3-10 Earth mass planet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80002" y="5981700"/>
            <a:ext cx="2807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Debes</a:t>
            </a:r>
            <a:r>
              <a:rPr lang="en-US" sz="2000" dirty="0" smtClean="0"/>
              <a:t> et al., submitted</a:t>
            </a:r>
            <a:endParaRPr lang="en-US" sz="2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/>
          </a:p>
        </p:txBody>
      </p:sp>
      <p:pic>
        <p:nvPicPr>
          <p:cNvPr id="3" name="Content Placeholder 2" descr="TWHya_Mstar_sc0_clean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r="-60"/>
          <a:stretch/>
        </p:blipFill>
        <p:spPr>
          <a:xfrm>
            <a:off x="4572000" y="1371600"/>
            <a:ext cx="3810000" cy="4572000"/>
          </a:xfrm>
        </p:spPr>
      </p:pic>
    </p:spTree>
    <p:extLst>
      <p:ext uri="{BB962C8B-B14F-4D97-AF65-F5344CB8AC3E}">
        <p14:creationId xmlns:p14="http://schemas.microsoft.com/office/powerpoint/2010/main" val="122171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Inclined Disks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3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/>
              <a:t>Inclination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2738735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1447800"/>
            <a:ext cx="121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dimmer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  <p:pic>
        <p:nvPicPr>
          <p:cNvPr id="3" name="Content Placeholder 2" descr="tilteddiskangles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33"/>
          <a:stretch/>
        </p:blipFill>
        <p:spPr>
          <a:xfrm>
            <a:off x="381000" y="838200"/>
            <a:ext cx="4572000" cy="3328416"/>
          </a:xfrm>
        </p:spPr>
      </p:pic>
      <p:pic>
        <p:nvPicPr>
          <p:cNvPr id="7" name="Content Placeholder 6" descr="surfacelayers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3962400" y="3145536"/>
            <a:ext cx="4572000" cy="3108960"/>
          </a:xfrm>
        </p:spPr>
      </p:pic>
    </p:spTree>
    <p:extLst>
      <p:ext uri="{BB962C8B-B14F-4D97-AF65-F5344CB8AC3E}">
        <p14:creationId xmlns:p14="http://schemas.microsoft.com/office/powerpoint/2010/main" val="308928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/>
              <a:t>Inclination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2738735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1447800"/>
            <a:ext cx="121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dimmer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  <p:pic>
        <p:nvPicPr>
          <p:cNvPr id="3" name="Content Placeholder 2" descr="tilteddiskangles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33"/>
          <a:stretch/>
        </p:blipFill>
        <p:spPr>
          <a:xfrm>
            <a:off x="381000" y="838200"/>
            <a:ext cx="4572000" cy="3328416"/>
          </a:xfrm>
        </p:spPr>
      </p:pic>
      <p:cxnSp>
        <p:nvCxnSpPr>
          <p:cNvPr id="5" name="Straight Connector 4"/>
          <p:cNvCxnSpPr/>
          <p:nvPr/>
        </p:nvCxnSpPr>
        <p:spPr bwMode="auto">
          <a:xfrm>
            <a:off x="2020824" y="2532888"/>
            <a:ext cx="1600200" cy="99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Arc 11"/>
          <p:cNvSpPr/>
          <p:nvPr/>
        </p:nvSpPr>
        <p:spPr bwMode="auto">
          <a:xfrm flipV="1">
            <a:off x="649224" y="1143000"/>
            <a:ext cx="2743200" cy="2743200"/>
          </a:xfrm>
          <a:prstGeom prst="arc">
            <a:avLst>
              <a:gd name="adj1" fmla="val 18891495"/>
              <a:gd name="adj2" fmla="val 196636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3319046"/>
            <a:ext cx="289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β</a:t>
            </a:r>
            <a:endParaRPr lang="en-US"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Content Placeholder 1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4004919"/>
              </p:ext>
            </p:extLst>
          </p:nvPr>
        </p:nvGraphicFramePr>
        <p:xfrm>
          <a:off x="4648200" y="4038600"/>
          <a:ext cx="3006725" cy="17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4" imgW="1689100" imgH="990600" progId="Equation.3">
                  <p:embed/>
                </p:oleObj>
              </mc:Choice>
              <mc:Fallback>
                <p:oleObj name="Equation" r:id="rId4" imgW="1689100" imgH="990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8200" y="4038600"/>
                        <a:ext cx="3006725" cy="176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26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gap10au_init45deg0030um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>
          <a:xfrm>
            <a:off x="5486400" y="609600"/>
            <a:ext cx="2781300" cy="3236976"/>
          </a:xfrm>
        </p:spPr>
      </p:pic>
      <p:pic>
        <p:nvPicPr>
          <p:cNvPr id="14" name="Content Placeholder 13" descr="gap10au_init45deg1000um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>
          <a:xfrm>
            <a:off x="5486400" y="3430524"/>
            <a:ext cx="2781300" cy="3236976"/>
          </a:xfrm>
        </p:spPr>
      </p:pic>
      <p:pic>
        <p:nvPicPr>
          <p:cNvPr id="15" name="Picture 14" descr="gap10au_init45deg0010u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"/>
          <a:stretch/>
        </p:blipFill>
        <p:spPr>
          <a:xfrm>
            <a:off x="3200400" y="609600"/>
            <a:ext cx="2651760" cy="3238500"/>
          </a:xfrm>
          <a:prstGeom prst="rect">
            <a:avLst/>
          </a:prstGeom>
        </p:spPr>
      </p:pic>
      <p:pic>
        <p:nvPicPr>
          <p:cNvPr id="18" name="Picture 17" descr="gap10au_init45deg0300u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"/>
          <a:stretch/>
        </p:blipFill>
        <p:spPr>
          <a:xfrm>
            <a:off x="3200400" y="3429000"/>
            <a:ext cx="2651760" cy="3238500"/>
          </a:xfrm>
          <a:prstGeom prst="rect">
            <a:avLst/>
          </a:prstGeom>
        </p:spPr>
      </p:pic>
      <p:pic>
        <p:nvPicPr>
          <p:cNvPr id="7" name="Content Placeholder 6" descr="gap10au_init45deg0001um.jpg"/>
          <p:cNvPicPr>
            <a:picLocks noGrp="1" noChangeAspect="1"/>
          </p:cNvPicPr>
          <p:nvPr>
            <p:ph sz="quarter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r="4657" b="23"/>
          <a:stretch/>
        </p:blipFill>
        <p:spPr>
          <a:xfrm>
            <a:off x="914400" y="609600"/>
            <a:ext cx="2651760" cy="3236976"/>
          </a:xfrm>
        </p:spPr>
      </p:pic>
      <p:pic>
        <p:nvPicPr>
          <p:cNvPr id="9" name="Content Placeholder 8" descr="gap10au_init45deg0100um.jpg"/>
          <p:cNvPicPr>
            <a:picLocks noGrp="1" noChangeAspect="1"/>
          </p:cNvPicPr>
          <p:nvPr>
            <p:ph sz="quarter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r="4657" b="23"/>
          <a:stretch/>
        </p:blipFill>
        <p:spPr>
          <a:xfrm>
            <a:off x="914400" y="3429000"/>
            <a:ext cx="2651760" cy="3236976"/>
          </a:xfrm>
        </p:spPr>
      </p:pic>
      <p:sp>
        <p:nvSpPr>
          <p:cNvPr id="20" name="Rectangle 19"/>
          <p:cNvSpPr/>
          <p:nvPr/>
        </p:nvSpPr>
        <p:spPr bwMode="auto">
          <a:xfrm>
            <a:off x="5638800" y="676656"/>
            <a:ext cx="5334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1828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Helvetica"/>
                <a:ea typeface="ＭＳ Ｐゴシック" pitchFamily="27" charset="-128"/>
                <a:cs typeface="ＭＳ Ｐゴシック" pitchFamily="27" charset="-128"/>
              </a:rPr>
              <a:t>1 0.1</a:t>
            </a:r>
            <a:endParaRPr kumimoji="0" lang="en-US" sz="12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124200" y="3493008"/>
            <a:ext cx="762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1828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Helvetica"/>
                <a:ea typeface="ＭＳ Ｐゴシック" pitchFamily="27" charset="-128"/>
                <a:cs typeface="ＭＳ Ｐゴシック" pitchFamily="27" charset="-128"/>
              </a:rPr>
              <a:t>1000  1</a:t>
            </a:r>
            <a:endParaRPr kumimoji="0" lang="en-US" sz="12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410200" y="3505200"/>
            <a:ext cx="9144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1828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Helvetica"/>
                <a:ea typeface="ＭＳ Ｐゴシック" pitchFamily="27" charset="-128"/>
                <a:cs typeface="ＭＳ Ｐゴシック" pitchFamily="27" charset="-128"/>
              </a:rPr>
              <a:t>1000  0.1</a:t>
            </a:r>
            <a:endParaRPr kumimoji="0" lang="en-US" sz="12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92407" y="152400"/>
            <a:ext cx="435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Jang-Condell &amp; Turner, in prep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3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 Profiles</a:t>
            </a:r>
            <a:endParaRPr lang="en-US" dirty="0"/>
          </a:p>
        </p:txBody>
      </p:sp>
      <p:pic>
        <p:nvPicPr>
          <p:cNvPr id="9" name="Content Placeholder 8" descr="nogapprofiles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8" y="1645919"/>
            <a:ext cx="4343400" cy="4343400"/>
          </a:xfrm>
        </p:spPr>
      </p:pic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5334000" y="1645920"/>
            <a:ext cx="2743200" cy="4343400"/>
          </a:xfrm>
        </p:spPr>
        <p:txBody>
          <a:bodyPr anchor="b"/>
          <a:lstStyle/>
          <a:p>
            <a:r>
              <a:rPr lang="en-US" sz="2400" dirty="0"/>
              <a:t>C</a:t>
            </a:r>
            <a:r>
              <a:rPr lang="en-US" sz="2400" dirty="0" smtClean="0"/>
              <a:t>an recover:</a:t>
            </a:r>
          </a:p>
          <a:p>
            <a:r>
              <a:rPr lang="en-US" sz="2400" dirty="0" smtClean="0"/>
              <a:t>Inclination within 1°</a:t>
            </a:r>
          </a:p>
          <a:p>
            <a:r>
              <a:rPr lang="en-US" sz="2400" dirty="0" smtClean="0"/>
              <a:t>disk thickness within 3°</a:t>
            </a:r>
            <a:endParaRPr lang="en-US" sz="2400" dirty="0"/>
          </a:p>
        </p:txBody>
      </p:sp>
      <p:graphicFrame>
        <p:nvGraphicFramePr>
          <p:cNvPr id="17" name="Content Placeholder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137238"/>
              </p:ext>
            </p:extLst>
          </p:nvPr>
        </p:nvGraphicFramePr>
        <p:xfrm>
          <a:off x="5029200" y="1676400"/>
          <a:ext cx="36528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4" imgW="1689100" imgH="990600" progId="Equation.3">
                  <p:embed/>
                </p:oleObj>
              </mc:Choice>
              <mc:Fallback>
                <p:oleObj name="Equation" r:id="rId4" imgW="1689100" imgH="990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9200" y="1676400"/>
                        <a:ext cx="3652837" cy="214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1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 descr="gap10mcrit45deg0001um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6666" r="3037"/>
          <a:stretch/>
        </p:blipFill>
        <p:spPr>
          <a:xfrm>
            <a:off x="5486400" y="457200"/>
            <a:ext cx="2743200" cy="2743200"/>
          </a:xfrm>
        </p:spPr>
      </p:pic>
      <p:pic>
        <p:nvPicPr>
          <p:cNvPr id="11" name="Picture 10" descr="gap10subcr45deg0001u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6667" r="3037"/>
          <a:stretch/>
        </p:blipFill>
        <p:spPr>
          <a:xfrm>
            <a:off x="3200400" y="457200"/>
            <a:ext cx="2743200" cy="2743200"/>
          </a:xfrm>
          <a:prstGeom prst="rect">
            <a:avLst/>
          </a:prstGeom>
        </p:spPr>
      </p:pic>
      <p:pic>
        <p:nvPicPr>
          <p:cNvPr id="7" name="Content Placeholder 6" descr="gap10au_init45deg0001um.jpg"/>
          <p:cNvPicPr>
            <a:picLocks noGrp="1" noChangeAspect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6666" r="3037"/>
          <a:stretch/>
        </p:blipFill>
        <p:spPr>
          <a:xfrm>
            <a:off x="914400" y="457200"/>
            <a:ext cx="2743200" cy="2743200"/>
          </a:xfrm>
        </p:spPr>
      </p:pic>
      <p:pic>
        <p:nvPicPr>
          <p:cNvPr id="19" name="Picture 18" descr="gap10mcrit45deg0010u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8"/>
          <a:stretch/>
        </p:blipFill>
        <p:spPr>
          <a:xfrm>
            <a:off x="5486400" y="2423160"/>
            <a:ext cx="2743200" cy="2743200"/>
          </a:xfrm>
          <a:prstGeom prst="rect">
            <a:avLst/>
          </a:prstGeom>
        </p:spPr>
      </p:pic>
      <p:pic>
        <p:nvPicPr>
          <p:cNvPr id="10" name="Content Placeholder 9" descr="gap10mcrit45deg0030um.jpg"/>
          <p:cNvPicPr>
            <a:picLocks noGrp="1" noChangeAspect="1"/>
          </p:cNvPicPr>
          <p:nvPr>
            <p:ph sz="quarter" idx="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" t="16667" r="3424" b="23612"/>
          <a:stretch/>
        </p:blipFill>
        <p:spPr>
          <a:xfrm>
            <a:off x="5486400" y="4389120"/>
            <a:ext cx="2743200" cy="1965960"/>
          </a:xfrm>
        </p:spPr>
      </p:pic>
      <p:pic>
        <p:nvPicPr>
          <p:cNvPr id="18" name="Picture 17" descr="gap10subcr45deg0010um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9"/>
          <a:stretch/>
        </p:blipFill>
        <p:spPr>
          <a:xfrm>
            <a:off x="3200400" y="2423160"/>
            <a:ext cx="2743200" cy="2743200"/>
          </a:xfrm>
          <a:prstGeom prst="rect">
            <a:avLst/>
          </a:prstGeom>
        </p:spPr>
      </p:pic>
      <p:pic>
        <p:nvPicPr>
          <p:cNvPr id="15" name="Picture 14" descr="gap10subcr45deg0030um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8" b="23611"/>
          <a:stretch/>
        </p:blipFill>
        <p:spPr>
          <a:xfrm>
            <a:off x="3200400" y="4389120"/>
            <a:ext cx="2743200" cy="1965960"/>
          </a:xfrm>
          <a:prstGeom prst="rect">
            <a:avLst/>
          </a:prstGeom>
        </p:spPr>
      </p:pic>
      <p:pic>
        <p:nvPicPr>
          <p:cNvPr id="12" name="Picture 11" descr="gap10au_init45deg0010um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8"/>
          <a:stretch/>
        </p:blipFill>
        <p:spPr>
          <a:xfrm>
            <a:off x="914400" y="2423160"/>
            <a:ext cx="2743200" cy="2743200"/>
          </a:xfrm>
          <a:prstGeom prst="rect">
            <a:avLst/>
          </a:prstGeom>
        </p:spPr>
      </p:pic>
      <p:pic>
        <p:nvPicPr>
          <p:cNvPr id="9" name="Content Placeholder 8" descr="gap10au_init45deg0030um.jpg"/>
          <p:cNvPicPr>
            <a:picLocks noGrp="1" noChangeAspect="1"/>
          </p:cNvPicPr>
          <p:nvPr>
            <p:ph sz="quarter" idx="3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6667" r="3037" b="23611"/>
          <a:stretch/>
        </p:blipFill>
        <p:spPr>
          <a:xfrm>
            <a:off x="914400" y="4389120"/>
            <a:ext cx="2743200" cy="1965960"/>
          </a:xfrm>
        </p:spPr>
      </p:pic>
      <p:sp>
        <p:nvSpPr>
          <p:cNvPr id="20" name="TextBox 19"/>
          <p:cNvSpPr txBox="1"/>
          <p:nvPr/>
        </p:nvSpPr>
        <p:spPr>
          <a:xfrm>
            <a:off x="381000" y="1128435"/>
            <a:ext cx="553998" cy="77656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1 um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" y="2862265"/>
            <a:ext cx="553998" cy="94773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10 um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4898233"/>
            <a:ext cx="553998" cy="94773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30 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0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gap10mcrit45deg0100um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16667" r="2940"/>
          <a:stretch/>
        </p:blipFill>
        <p:spPr>
          <a:xfrm>
            <a:off x="5486400" y="304800"/>
            <a:ext cx="2743200" cy="2743200"/>
          </a:xfrm>
        </p:spPr>
      </p:pic>
      <p:pic>
        <p:nvPicPr>
          <p:cNvPr id="8" name="Picture 7" descr="gap10subcr45deg0100u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8"/>
          <a:stretch/>
        </p:blipFill>
        <p:spPr>
          <a:xfrm>
            <a:off x="3200400" y="304800"/>
            <a:ext cx="2743200" cy="2743200"/>
          </a:xfrm>
          <a:prstGeom prst="rect">
            <a:avLst/>
          </a:prstGeom>
        </p:spPr>
      </p:pic>
      <p:pic>
        <p:nvPicPr>
          <p:cNvPr id="20" name="Content Placeholder 19" descr="gap10au_init45deg0100um.jpg"/>
          <p:cNvPicPr>
            <a:picLocks noGrp="1" noChangeAspect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16667" r="2940"/>
          <a:stretch/>
        </p:blipFill>
        <p:spPr>
          <a:xfrm>
            <a:off x="914400" y="304800"/>
            <a:ext cx="2743200" cy="2743200"/>
          </a:xfrm>
          <a:prstGeom prst="rect">
            <a:avLst/>
          </a:prstGeom>
        </p:spPr>
      </p:pic>
      <p:pic>
        <p:nvPicPr>
          <p:cNvPr id="14" name="Picture 13" descr="gap10mcrit45deg0300u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8"/>
          <a:stretch/>
        </p:blipFill>
        <p:spPr>
          <a:xfrm>
            <a:off x="5486400" y="2286000"/>
            <a:ext cx="2743200" cy="2743200"/>
          </a:xfrm>
          <a:prstGeom prst="rect">
            <a:avLst/>
          </a:prstGeom>
        </p:spPr>
      </p:pic>
      <p:pic>
        <p:nvPicPr>
          <p:cNvPr id="22" name="Content Placeholder 21" descr="gap10mcrit45deg1000um.jpg"/>
          <p:cNvPicPr>
            <a:picLocks noGrp="1" noChangeAspect="1"/>
          </p:cNvPicPr>
          <p:nvPr>
            <p:ph sz="quarter" idx="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16665" r="2940" b="19445"/>
          <a:stretch/>
        </p:blipFill>
        <p:spPr>
          <a:xfrm>
            <a:off x="5486400" y="4373880"/>
            <a:ext cx="2743200" cy="2103120"/>
          </a:xfrm>
        </p:spPr>
      </p:pic>
      <p:pic>
        <p:nvPicPr>
          <p:cNvPr id="23" name="Picture 22" descr="gap10subcr45deg0300um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8"/>
          <a:stretch/>
        </p:blipFill>
        <p:spPr>
          <a:xfrm>
            <a:off x="3200400" y="2286000"/>
            <a:ext cx="2743200" cy="2743200"/>
          </a:xfrm>
          <a:prstGeom prst="rect">
            <a:avLst/>
          </a:prstGeom>
        </p:spPr>
      </p:pic>
      <p:pic>
        <p:nvPicPr>
          <p:cNvPr id="24" name="Picture 23" descr="gap10au_init45deg0300um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8"/>
          <a:stretch/>
        </p:blipFill>
        <p:spPr>
          <a:xfrm>
            <a:off x="914400" y="2286000"/>
            <a:ext cx="2743200" cy="2743200"/>
          </a:xfrm>
          <a:prstGeom prst="rect">
            <a:avLst/>
          </a:prstGeom>
        </p:spPr>
      </p:pic>
      <p:pic>
        <p:nvPicPr>
          <p:cNvPr id="25" name="Picture 24" descr="gap10subcr45deg1000um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968" b="19445"/>
          <a:stretch/>
        </p:blipFill>
        <p:spPr>
          <a:xfrm>
            <a:off x="3200400" y="4373880"/>
            <a:ext cx="2743200" cy="2103120"/>
          </a:xfrm>
          <a:prstGeom prst="rect">
            <a:avLst/>
          </a:prstGeom>
        </p:spPr>
      </p:pic>
      <p:pic>
        <p:nvPicPr>
          <p:cNvPr id="28" name="Content Placeholder 27" descr="gap10au_init45deg1000um.jpg"/>
          <p:cNvPicPr>
            <a:picLocks noGrp="1" noChangeAspect="1"/>
          </p:cNvPicPr>
          <p:nvPr>
            <p:ph sz="quarter" idx="3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t="16667" r="2940" b="19445"/>
          <a:stretch/>
        </p:blipFill>
        <p:spPr>
          <a:xfrm>
            <a:off x="914400" y="4373880"/>
            <a:ext cx="2743200" cy="2103120"/>
          </a:xfrm>
        </p:spPr>
      </p:pic>
      <p:sp>
        <p:nvSpPr>
          <p:cNvPr id="29" name="TextBox 28"/>
          <p:cNvSpPr txBox="1"/>
          <p:nvPr/>
        </p:nvSpPr>
        <p:spPr>
          <a:xfrm>
            <a:off x="381000" y="786545"/>
            <a:ext cx="553998" cy="111845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0.1 </a:t>
            </a:r>
            <a:r>
              <a:rPr lang="en-US" dirty="0"/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1000" y="2691545"/>
            <a:ext cx="553998" cy="111845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0.3 </a:t>
            </a:r>
            <a:r>
              <a:rPr lang="en-US" dirty="0"/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81000" y="4984194"/>
            <a:ext cx="553998" cy="8617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1 mm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7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8" descr="Thalmann_etal_preprint_f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2199"/>
          <a:stretch>
            <a:fillRect/>
          </a:stretch>
        </p:blipFill>
        <p:spPr>
          <a:xfrm>
            <a:off x="5029200" y="1566093"/>
            <a:ext cx="3657600" cy="4219792"/>
          </a:xfrm>
        </p:spPr>
      </p:pic>
      <p:sp>
        <p:nvSpPr>
          <p:cNvPr id="15" name="Rectangle 14"/>
          <p:cNvSpPr/>
          <p:nvPr/>
        </p:nvSpPr>
        <p:spPr>
          <a:xfrm>
            <a:off x="1069132" y="4444722"/>
            <a:ext cx="2890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400" dirty="0" err="1" smtClean="0"/>
              <a:t>Thalmann</a:t>
            </a:r>
            <a:r>
              <a:rPr lang="en-US" sz="2400" dirty="0" smtClean="0"/>
              <a:t> et al., 2010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038250" y="1694009"/>
            <a:ext cx="2952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H-band scattered light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453709" y="5668015"/>
            <a:ext cx="286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Mulders</a:t>
            </a:r>
            <a:r>
              <a:rPr lang="en-US" sz="2400" dirty="0" smtClean="0"/>
              <a:t>, et al. 2010)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469214" y="1114286"/>
            <a:ext cx="287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Espaillat</a:t>
            </a:r>
            <a:r>
              <a:rPr lang="en-US" sz="2400" dirty="0" smtClean="0"/>
              <a:t>, et al. 2008)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68226" y="5139554"/>
            <a:ext cx="2010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</a:t>
            </a:r>
            <a:r>
              <a:rPr lang="en-US" sz="3600" baseline="-25000" dirty="0" smtClean="0"/>
              <a:t>p</a:t>
            </a:r>
            <a:r>
              <a:rPr lang="en-US" sz="3600" dirty="0" smtClean="0"/>
              <a:t> &lt; 6 M</a:t>
            </a:r>
            <a:r>
              <a:rPr lang="en-US" sz="3600" baseline="-25000" dirty="0" smtClean="0"/>
              <a:t>J</a:t>
            </a:r>
            <a:endParaRPr lang="en-US" sz="3600" dirty="0"/>
          </a:p>
        </p:txBody>
      </p:sp>
      <p:pic>
        <p:nvPicPr>
          <p:cNvPr id="9" name="Content Placeholder 8" descr="Thalmann_etal_preprint_f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67147"/>
          <a:stretch>
            <a:fillRect/>
          </a:stretch>
        </p:blipFill>
        <p:spPr>
          <a:xfrm>
            <a:off x="457200" y="2144401"/>
            <a:ext cx="4114800" cy="2300321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LkCa</a:t>
            </a:r>
            <a:r>
              <a:rPr lang="en-US" dirty="0" smtClean="0"/>
              <a:t> 15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9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8" descr="Thalmann_etal_preprint_f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2199"/>
          <a:stretch>
            <a:fillRect/>
          </a:stretch>
        </p:blipFill>
        <p:spPr>
          <a:xfrm>
            <a:off x="5029200" y="1566093"/>
            <a:ext cx="3657600" cy="4219792"/>
          </a:xfrm>
        </p:spPr>
      </p:pic>
      <p:sp>
        <p:nvSpPr>
          <p:cNvPr id="15" name="Rectangle 14"/>
          <p:cNvSpPr/>
          <p:nvPr/>
        </p:nvSpPr>
        <p:spPr>
          <a:xfrm>
            <a:off x="1069132" y="4444722"/>
            <a:ext cx="2890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400" dirty="0" err="1" smtClean="0"/>
              <a:t>Thalmann</a:t>
            </a:r>
            <a:r>
              <a:rPr lang="en-US" sz="2400" dirty="0" smtClean="0"/>
              <a:t> et al., 2010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038250" y="1694009"/>
            <a:ext cx="2952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H-band scattered light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453709" y="5668015"/>
            <a:ext cx="286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Mulders</a:t>
            </a:r>
            <a:r>
              <a:rPr lang="en-US" sz="2400" dirty="0" smtClean="0"/>
              <a:t>, et al. 2010)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469214" y="1114286"/>
            <a:ext cx="287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Espaillat</a:t>
            </a:r>
            <a:r>
              <a:rPr lang="en-US" sz="2400" dirty="0" smtClean="0"/>
              <a:t>, et al. 2008)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168226" y="5139554"/>
            <a:ext cx="2010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</a:t>
            </a:r>
            <a:r>
              <a:rPr lang="en-US" sz="3600" baseline="-25000" dirty="0" smtClean="0"/>
              <a:t>p</a:t>
            </a:r>
            <a:r>
              <a:rPr lang="en-US" sz="3600" dirty="0" smtClean="0"/>
              <a:t> &lt; 6 M</a:t>
            </a:r>
            <a:r>
              <a:rPr lang="en-US" sz="3600" baseline="-25000" dirty="0" smtClean="0"/>
              <a:t>J</a:t>
            </a:r>
            <a:endParaRPr lang="en-US" sz="3600" dirty="0"/>
          </a:p>
        </p:txBody>
      </p:sp>
      <p:pic>
        <p:nvPicPr>
          <p:cNvPr id="9" name="Content Placeholder 8" descr="Thalmann_etal_preprint_f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67147"/>
          <a:stretch>
            <a:fillRect/>
          </a:stretch>
        </p:blipFill>
        <p:spPr>
          <a:xfrm>
            <a:off x="457200" y="2144401"/>
            <a:ext cx="4114800" cy="2300321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LkCa</a:t>
            </a:r>
            <a:r>
              <a:rPr lang="en-US" dirty="0" smtClean="0"/>
              <a:t> 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9177" y="5139554"/>
            <a:ext cx="1700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/>
              <a:t>1.5 M</a:t>
            </a:r>
            <a:r>
              <a:rPr lang="en-US" sz="3600" baseline="-25000" dirty="0" smtClean="0"/>
              <a:t>J</a:t>
            </a:r>
            <a:r>
              <a:rPr lang="en-US" sz="3600" dirty="0" smtClean="0"/>
              <a:t> &lt;</a:t>
            </a:r>
            <a:endParaRPr lang="en-US" sz="3600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  <p:pic>
        <p:nvPicPr>
          <p:cNvPr id="26" name="Content Placeholder 8" descr="LkCa15_IR_sup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t="7648" r="58591" b="57059"/>
          <a:stretch/>
        </p:blipFill>
        <p:spPr bwMode="auto">
          <a:xfrm>
            <a:off x="5074920" y="3429000"/>
            <a:ext cx="3596800" cy="3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540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998Hogerheijde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0" t="3374" r="5770" b="52639"/>
          <a:stretch/>
        </p:blipFill>
        <p:spPr>
          <a:xfrm>
            <a:off x="457200" y="1943100"/>
            <a:ext cx="8229600" cy="2971800"/>
          </a:xfrm>
        </p:spPr>
      </p:pic>
      <p:sp>
        <p:nvSpPr>
          <p:cNvPr id="5" name="TextBox 4"/>
          <p:cNvSpPr txBox="1"/>
          <p:nvPr/>
        </p:nvSpPr>
        <p:spPr>
          <a:xfrm>
            <a:off x="2465406" y="1574931"/>
            <a:ext cx="421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M. </a:t>
            </a:r>
            <a:r>
              <a:rPr lang="en-US" dirty="0" err="1" smtClean="0"/>
              <a:t>Hogerheidge</a:t>
            </a:r>
            <a:r>
              <a:rPr lang="en-US" dirty="0" smtClean="0"/>
              <a:t> 1998, after </a:t>
            </a:r>
            <a:r>
              <a:rPr lang="en-US" dirty="0" err="1" smtClean="0"/>
              <a:t>Shu</a:t>
            </a:r>
            <a:r>
              <a:rPr lang="en-US" dirty="0" smtClean="0"/>
              <a:t> et al. 1987</a:t>
            </a:r>
            <a:endParaRPr lang="en-US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Why are disks so common?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029200"/>
            <a:ext cx="2468880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Initial material has random velocities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37560" y="5029200"/>
            <a:ext cx="2468880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A</a:t>
            </a:r>
            <a:r>
              <a:rPr lang="en-US" dirty="0" smtClean="0"/>
              <a:t>ngular momentum is conserved as material falls 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17920" y="5029200"/>
            <a:ext cx="2468880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The final disk is oriented in  the direction of the total net angular 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1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 smtClean="0"/>
              <a:t>LkCa</a:t>
            </a:r>
            <a:r>
              <a:rPr lang="en-US" dirty="0" smtClean="0"/>
              <a:t> 15 – Radio Images</a:t>
            </a:r>
            <a:endParaRPr lang="en-US" dirty="0"/>
          </a:p>
        </p:txBody>
      </p:sp>
      <p:pic>
        <p:nvPicPr>
          <p:cNvPr id="8" name="Content Placeholder 7" descr="apj386495_LkCa15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88" r="88"/>
          <a:stretch/>
        </p:blipFill>
        <p:spPr>
          <a:xfrm>
            <a:off x="914400" y="1371600"/>
            <a:ext cx="3293951" cy="3200400"/>
          </a:xfrm>
        </p:spPr>
      </p:pic>
      <p:sp>
        <p:nvSpPr>
          <p:cNvPr id="14" name="Content Placeholder 13"/>
          <p:cNvSpPr>
            <a:spLocks noGrp="1"/>
          </p:cNvSpPr>
          <p:nvPr>
            <p:ph sz="quarter" idx="3"/>
          </p:nvPr>
        </p:nvSpPr>
        <p:spPr/>
        <p:txBody>
          <a:bodyPr anchor="b"/>
          <a:lstStyle/>
          <a:p>
            <a:r>
              <a:rPr lang="en-US" sz="2800" dirty="0" smtClean="0"/>
              <a:t>Andrews, et al. 2011, SMA 880 um</a:t>
            </a:r>
            <a:endParaRPr lang="en-US" sz="2800" dirty="0"/>
          </a:p>
        </p:txBody>
      </p:sp>
      <p:pic>
        <p:nvPicPr>
          <p:cNvPr id="15" name="Content Placeholder 11" descr="LkCa15_super_880SMA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r="-77"/>
          <a:stretch/>
        </p:blipFill>
        <p:spPr>
          <a:xfrm>
            <a:off x="4876800" y="1143000"/>
            <a:ext cx="3205324" cy="3200400"/>
          </a:xfrm>
        </p:spPr>
      </p:pic>
      <p:pic>
        <p:nvPicPr>
          <p:cNvPr id="13" name="Content Placeholder 12" descr="LkCa15_super_880SMA_nomid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t="14286" r="-77"/>
          <a:stretch/>
        </p:blipFill>
        <p:spPr>
          <a:xfrm>
            <a:off x="4876800" y="3657600"/>
            <a:ext cx="3205324" cy="2743200"/>
          </a:xfr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9, 2012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Hannah Jang-Condell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7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note: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are elliptical galaxies not disk-like?</a:t>
            </a:r>
          </a:p>
          <a:p>
            <a:r>
              <a:rPr lang="en-US" dirty="0" smtClean="0"/>
              <a:t>Stars are </a:t>
            </a:r>
            <a:r>
              <a:rPr lang="en-US" dirty="0" err="1" smtClean="0"/>
              <a:t>collisionless</a:t>
            </a:r>
            <a:r>
              <a:rPr lang="en-US" dirty="0" smtClean="0"/>
              <a:t>, don’t get canceling of angular momentum as with gas.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1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Accretion Disks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2743200" cy="914400"/>
          </a:xfrm>
        </p:spPr>
        <p:txBody>
          <a:bodyPr anchor="b" anchorCtr="0">
            <a:normAutofit/>
          </a:bodyPr>
          <a:lstStyle/>
          <a:p>
            <a:r>
              <a:rPr lang="en-US" dirty="0" smtClean="0"/>
              <a:t>Galaxy: M81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3200400" y="1371600"/>
            <a:ext cx="2743200" cy="914400"/>
          </a:xfrm>
        </p:spPr>
        <p:txBody>
          <a:bodyPr anchor="b" anchorCtr="0">
            <a:normAutofit/>
          </a:bodyPr>
          <a:lstStyle/>
          <a:p>
            <a:r>
              <a:rPr lang="en-US" dirty="0" err="1" smtClean="0"/>
              <a:t>Protoplanetary</a:t>
            </a:r>
            <a:r>
              <a:rPr lang="en-US" dirty="0" smtClean="0"/>
              <a:t> Disk: AB </a:t>
            </a:r>
            <a:r>
              <a:rPr lang="en-US" dirty="0" err="1" smtClean="0"/>
              <a:t>Aurigae</a:t>
            </a:r>
            <a:endParaRPr lang="en-US" dirty="0"/>
          </a:p>
        </p:txBody>
      </p:sp>
      <p:pic>
        <p:nvPicPr>
          <p:cNvPr id="13" name="Content Placeholder 10" descr="bh_accre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286000"/>
            <a:ext cx="2743200" cy="2743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72200" y="1371600"/>
            <a:ext cx="2743200" cy="914400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r>
              <a:rPr lang="en-US" sz="2400" b="1" dirty="0" smtClean="0"/>
              <a:t>Neutron Star</a:t>
            </a:r>
          </a:p>
          <a:p>
            <a:r>
              <a:rPr lang="en-US" sz="2400" b="1" dirty="0" smtClean="0"/>
              <a:t>(artist’s conception)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228598" y="5029200"/>
            <a:ext cx="2743200" cy="1371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b="1" dirty="0" smtClean="0"/>
              <a:t>Central object </a:t>
            </a:r>
            <a:r>
              <a:rPr lang="en-US" dirty="0" smtClean="0"/>
              <a:t>= supermassive black hole</a:t>
            </a:r>
          </a:p>
          <a:p>
            <a:r>
              <a:rPr lang="en-US" b="1" dirty="0" smtClean="0"/>
              <a:t>Disk</a:t>
            </a:r>
            <a:r>
              <a:rPr lang="en-US" dirty="0" smtClean="0"/>
              <a:t> = gas in the galaxy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5029200"/>
            <a:ext cx="2743200" cy="1371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b="1" dirty="0" smtClean="0"/>
              <a:t>Central object </a:t>
            </a:r>
            <a:r>
              <a:rPr lang="en-US" dirty="0" smtClean="0"/>
              <a:t>= neutron star</a:t>
            </a:r>
          </a:p>
          <a:p>
            <a:r>
              <a:rPr lang="en-US" b="1" dirty="0" smtClean="0"/>
              <a:t>Disk</a:t>
            </a:r>
            <a:r>
              <a:rPr lang="en-US" dirty="0" smtClean="0"/>
              <a:t> = material pulled off a companion star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00400" y="5029200"/>
            <a:ext cx="2743200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 smtClean="0"/>
              <a:t>Central object </a:t>
            </a:r>
            <a:r>
              <a:rPr lang="en-US" dirty="0" smtClean="0"/>
              <a:t>= young star</a:t>
            </a:r>
          </a:p>
          <a:p>
            <a:endParaRPr lang="en-US" dirty="0" smtClean="0"/>
          </a:p>
          <a:p>
            <a:r>
              <a:rPr lang="en-US" b="1" dirty="0" smtClean="0"/>
              <a:t>Disk</a:t>
            </a:r>
            <a:r>
              <a:rPr lang="en-US" dirty="0" smtClean="0"/>
              <a:t> = gas left over from star formation</a:t>
            </a:r>
            <a:endParaRPr lang="en-US" dirty="0"/>
          </a:p>
        </p:txBody>
      </p:sp>
      <p:pic>
        <p:nvPicPr>
          <p:cNvPr id="20" name="Content Placeholder 19" descr="m81_benintende_f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r="12480"/>
          <a:stretch/>
        </p:blipFill>
        <p:spPr>
          <a:xfrm>
            <a:off x="228600" y="2286000"/>
            <a:ext cx="2743200" cy="2743200"/>
          </a:xfrm>
        </p:spPr>
      </p:pic>
      <p:sp>
        <p:nvSpPr>
          <p:cNvPr id="21" name="TextBox 20"/>
          <p:cNvSpPr txBox="1"/>
          <p:nvPr/>
        </p:nvSpPr>
        <p:spPr>
          <a:xfrm>
            <a:off x="75440" y="9431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5" descr="ABAurigae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/>
          <a:srcRect/>
          <a:stretch/>
        </p:blipFill>
        <p:spPr>
          <a:xfrm>
            <a:off x="3200400" y="22860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/>
              <a:t>accretion disk</a:t>
            </a:r>
            <a:r>
              <a:rPr lang="en-US" dirty="0" smtClean="0"/>
              <a:t> a structure that enables the transport and dissipation of angular momentum so that gaseous material can fall onto a central object.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5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Viscous spreading of a ring</a:t>
            </a:r>
            <a:endParaRPr lang="en-US" dirty="0"/>
          </a:p>
        </p:txBody>
      </p:sp>
      <p:pic>
        <p:nvPicPr>
          <p:cNvPr id="9" name="Content Placeholder 8" descr="Pringle1981_ringspread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1" b="-38073"/>
          <a:stretch/>
        </p:blipFill>
        <p:spPr>
          <a:xfrm>
            <a:off x="457200" y="1600200"/>
            <a:ext cx="5029200" cy="4525963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00400" cy="4525963"/>
          </a:xfrm>
        </p:spPr>
        <p:txBody>
          <a:bodyPr/>
          <a:lstStyle/>
          <a:p>
            <a:r>
              <a:rPr lang="en-US" dirty="0" smtClean="0"/>
              <a:t>Mass moves inward</a:t>
            </a:r>
          </a:p>
          <a:p>
            <a:r>
              <a:rPr lang="en-US" dirty="0" smtClean="0"/>
              <a:t>A small amount of mass carries angular momentum to infinity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94158" y="5105400"/>
            <a:ext cx="135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Pringle 1981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1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Transport</a:t>
            </a:r>
            <a:endParaRPr lang="en-US" dirty="0"/>
          </a:p>
        </p:txBody>
      </p:sp>
      <p:sp>
        <p:nvSpPr>
          <p:cNvPr id="9" name="Block Arc 8"/>
          <p:cNvSpPr>
            <a:spLocks noChangeAspect="1"/>
          </p:cNvSpPr>
          <p:nvPr/>
        </p:nvSpPr>
        <p:spPr>
          <a:xfrm>
            <a:off x="1371600" y="228600"/>
            <a:ext cx="6400800" cy="6400800"/>
          </a:xfrm>
          <a:prstGeom prst="blockArc">
            <a:avLst>
              <a:gd name="adj1" fmla="val 19942029"/>
              <a:gd name="adj2" fmla="val 1632447"/>
              <a:gd name="adj3" fmla="val 405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/>
          <p:cNvSpPr>
            <a:spLocks noChangeAspect="1"/>
          </p:cNvSpPr>
          <p:nvPr/>
        </p:nvSpPr>
        <p:spPr>
          <a:xfrm>
            <a:off x="2057400" y="914400"/>
            <a:ext cx="5029200" cy="5029200"/>
          </a:xfrm>
          <a:prstGeom prst="blockArc">
            <a:avLst>
              <a:gd name="adj1" fmla="val 18885586"/>
              <a:gd name="adj2" fmla="val 2719235"/>
              <a:gd name="adj3" fmla="val 593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lock Arc 7"/>
          <p:cNvSpPr>
            <a:spLocks noChangeAspect="1"/>
          </p:cNvSpPr>
          <p:nvPr/>
        </p:nvSpPr>
        <p:spPr>
          <a:xfrm>
            <a:off x="2743200" y="1600200"/>
            <a:ext cx="3657600" cy="3657600"/>
          </a:xfrm>
          <a:prstGeom prst="blockArc">
            <a:avLst>
              <a:gd name="adj1" fmla="val 17630743"/>
              <a:gd name="adj2" fmla="val 3914294"/>
              <a:gd name="adj3" fmla="val 63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>
            <a:off x="3429000" y="2286000"/>
            <a:ext cx="2286000" cy="2286000"/>
          </a:xfrm>
          <a:prstGeom prst="arc">
            <a:avLst>
              <a:gd name="adj1" fmla="val 20250112"/>
              <a:gd name="adj2" fmla="val 1435686"/>
            </a:avLst>
          </a:prstGeom>
          <a:ln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3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</TotalTime>
  <Words>1049</Words>
  <Application>Microsoft Macintosh PowerPoint</Application>
  <PresentationFormat>On-screen Show (4:3)</PresentationFormat>
  <Paragraphs>238</Paragraphs>
  <Slides>40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Microsoft Equation</vt:lpstr>
      <vt:lpstr>Accretion Disks</vt:lpstr>
      <vt:lpstr>Accretion Disks</vt:lpstr>
      <vt:lpstr>Why are disks so common?</vt:lpstr>
      <vt:lpstr>Why are disks so common?</vt:lpstr>
      <vt:lpstr>Side note: Galaxies</vt:lpstr>
      <vt:lpstr>Accretion Disks</vt:lpstr>
      <vt:lpstr>Definition</vt:lpstr>
      <vt:lpstr>Viscous spreading of a ring</vt:lpstr>
      <vt:lpstr>Angular Momentum Transport</vt:lpstr>
      <vt:lpstr>Angular Momentum Transport</vt:lpstr>
      <vt:lpstr>Angular Momentum Transport</vt:lpstr>
      <vt:lpstr>Angular Momentum Transport</vt:lpstr>
      <vt:lpstr>Angular Momentum Transport</vt:lpstr>
      <vt:lpstr>Viscosity</vt:lpstr>
      <vt:lpstr>Turbulent Viscosity</vt:lpstr>
      <vt:lpstr>Magneto-rotational Instability</vt:lpstr>
      <vt:lpstr>Disk inner edge and Outflows</vt:lpstr>
      <vt:lpstr>Outflows and Jets</vt:lpstr>
      <vt:lpstr>Crab Nebula, 11/00-4/01</vt:lpstr>
      <vt:lpstr>Disk Structure</vt:lpstr>
      <vt:lpstr>Spectrum of a Disk</vt:lpstr>
      <vt:lpstr>Eddington Limit</vt:lpstr>
      <vt:lpstr>Accretion Disk Properties</vt:lpstr>
      <vt:lpstr>My research</vt:lpstr>
      <vt:lpstr>Gap Opening by Planets</vt:lpstr>
      <vt:lpstr>Shadowed Gap</vt:lpstr>
      <vt:lpstr>PowerPoint Presentation</vt:lpstr>
      <vt:lpstr>TW Hya</vt:lpstr>
      <vt:lpstr>TW Hya</vt:lpstr>
      <vt:lpstr>Multi-wavelength Fit</vt:lpstr>
      <vt:lpstr>Inclined Disks</vt:lpstr>
      <vt:lpstr>Inclination</vt:lpstr>
      <vt:lpstr>Inclination</vt:lpstr>
      <vt:lpstr>PowerPoint Presentation</vt:lpstr>
      <vt:lpstr>Disk Profiles</vt:lpstr>
      <vt:lpstr>PowerPoint Presentation</vt:lpstr>
      <vt:lpstr>PowerPoint Presentation</vt:lpstr>
      <vt:lpstr>LkCa 15</vt:lpstr>
      <vt:lpstr>LkCa 15</vt:lpstr>
      <vt:lpstr>LkCa 15 – Radio Images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Accretion Disks</dc:title>
  <dc:creator>Hannah Jang-Condell</dc:creator>
  <cp:lastModifiedBy>Hannah Jang-Condell</cp:lastModifiedBy>
  <cp:revision>49</cp:revision>
  <dcterms:created xsi:type="dcterms:W3CDTF">2012-07-18T21:13:04Z</dcterms:created>
  <dcterms:modified xsi:type="dcterms:W3CDTF">2012-07-19T19:43:50Z</dcterms:modified>
</cp:coreProperties>
</file>