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1945600" cy="16459200"/>
  <p:notesSz cx="6858000" cy="9144000"/>
  <p:defaultTextStyle>
    <a:defPPr>
      <a:defRPr lang="en-US"/>
    </a:defPPr>
    <a:lvl1pPr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1pPr>
    <a:lvl2pPr marL="4572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2pPr>
    <a:lvl3pPr marL="9144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3pPr>
    <a:lvl4pPr marL="13716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4pPr>
    <a:lvl5pPr marL="18288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5pPr>
    <a:lvl6pPr marL="22860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6pPr>
    <a:lvl7pPr marL="27432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7pPr>
    <a:lvl8pPr marL="32004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8pPr>
    <a:lvl9pPr marL="36576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9pPr>
  </p:defaultTextStyle>
  <p:extLst>
    <p:ext uri="{EFAFB233-063F-42B5-8137-9DF3F51BA10A}">
      <p15:sldGuideLst xmlns:p15="http://schemas.microsoft.com/office/powerpoint/2012/main" xmlns="">
        <p15:guide id="1" orient="horz" pos="5184">
          <p15:clr>
            <a:srgbClr val="A4A3A4"/>
          </p15:clr>
        </p15:guide>
        <p15:guide id="2" pos="692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3F0B"/>
    <a:srgbClr val="1107A5"/>
    <a:srgbClr val="1308B1"/>
    <a:srgbClr val="2A8DF7"/>
    <a:srgbClr val="098026"/>
    <a:srgbClr val="005200"/>
    <a:srgbClr val="DEFFE1"/>
    <a:srgbClr val="FFFFDD"/>
    <a:srgbClr val="F0FF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4" autoAdjust="0"/>
    <p:restoredTop sz="66667" autoAdjust="0"/>
  </p:normalViewPr>
  <p:slideViewPr>
    <p:cSldViewPr snapToGrid="0">
      <p:cViewPr>
        <p:scale>
          <a:sx n="32" d="100"/>
          <a:sy n="32" d="100"/>
        </p:scale>
        <p:origin x="-2168" y="32"/>
      </p:cViewPr>
      <p:guideLst>
        <p:guide orient="horz" pos="5184"/>
        <p:guide pos="692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0" d="100"/>
          <a:sy n="80" d="100"/>
        </p:scale>
        <p:origin x="-13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60760602407729"/>
          <c:y val="0.0422877858639757"/>
          <c:w val="0.61532447162047"/>
          <c:h val="0.86567823477408"/>
        </c:manualLayout>
      </c:layout>
      <c:barChart>
        <c:barDir val="bar"/>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ser>
        <c:dLbls>
          <c:showLegendKey val="0"/>
          <c:showVal val="0"/>
          <c:showCatName val="0"/>
          <c:showSerName val="0"/>
          <c:showPercent val="0"/>
          <c:showBubbleSize val="0"/>
        </c:dLbls>
        <c:gapWidth val="150"/>
        <c:axId val="-2117700136"/>
        <c:axId val="2123529336"/>
      </c:barChart>
      <c:catAx>
        <c:axId val="-2117700136"/>
        <c:scaling>
          <c:orientation val="minMax"/>
        </c:scaling>
        <c:delete val="0"/>
        <c:axPos val="l"/>
        <c:majorTickMark val="out"/>
        <c:minorTickMark val="none"/>
        <c:tickLblPos val="nextTo"/>
        <c:crossAx val="2123529336"/>
        <c:crosses val="autoZero"/>
        <c:auto val="1"/>
        <c:lblAlgn val="ctr"/>
        <c:lblOffset val="100"/>
        <c:noMultiLvlLbl val="0"/>
      </c:catAx>
      <c:valAx>
        <c:axId val="2123529336"/>
        <c:scaling>
          <c:orientation val="minMax"/>
        </c:scaling>
        <c:delete val="0"/>
        <c:axPos val="b"/>
        <c:majorGridlines/>
        <c:numFmt formatCode="General" sourceLinked="1"/>
        <c:majorTickMark val="out"/>
        <c:minorTickMark val="none"/>
        <c:tickLblPos val="nextTo"/>
        <c:crossAx val="-21177001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97564E6-E6AA-4976-873A-630B84EA872D}" type="datetime1">
              <a:rPr lang="en-US"/>
              <a:pPr>
                <a:defRPr/>
              </a:pPr>
              <a:t>2/28/15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84E0E38-E3FD-4F07-A4DE-C4A3E93072BA}" type="slidenum">
              <a:rPr lang="en-US"/>
              <a:pPr>
                <a:defRPr/>
              </a:pPr>
              <a:t>‹#›</a:t>
            </a:fld>
            <a:endParaRPr lang="en-US"/>
          </a:p>
        </p:txBody>
      </p:sp>
    </p:spTree>
    <p:extLst>
      <p:ext uri="{BB962C8B-B14F-4D97-AF65-F5344CB8AC3E}">
        <p14:creationId xmlns:p14="http://schemas.microsoft.com/office/powerpoint/2010/main" val="15999462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ＭＳ Ｐゴシック" pitchFamily="3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Students will be using Snapshot Serengeti on </a:t>
            </a:r>
            <a:r>
              <a:rPr lang="en-US" dirty="0" err="1" smtClean="0"/>
              <a:t>Zooinverse</a:t>
            </a:r>
            <a:r>
              <a:rPr lang="en-US" dirty="0" smtClean="0"/>
              <a:t> (http://</a:t>
            </a:r>
            <a:r>
              <a:rPr lang="en-US" dirty="0" err="1" smtClean="0"/>
              <a:t>www.snapshotserengeti.org</a:t>
            </a:r>
            <a:r>
              <a:rPr lang="en-US" dirty="0" smtClean="0"/>
              <a:t>).</a:t>
            </a:r>
            <a:r>
              <a:rPr lang="en-US" baseline="0" dirty="0" smtClean="0"/>
              <a:t>  This site is used to collect big data sets on specific topics.</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Objective: With prior knowledge of the scientific</a:t>
            </a:r>
            <a:r>
              <a:rPr lang="en-US" baseline="0" dirty="0" smtClean="0"/>
              <a:t> process, s</a:t>
            </a:r>
            <a:r>
              <a:rPr lang="en-US" dirty="0" smtClean="0"/>
              <a:t>tudents will be able to provide evidence to support their hypothesis that certain organisms can survive in the Serengeti habitat.</a:t>
            </a:r>
            <a:endParaRPr lang="en-US" dirty="0" smtClean="0">
              <a:ea typeface="ＭＳ Ｐゴシック" pitchFamily="43" charset="-128"/>
              <a:cs typeface="ＭＳ Ｐゴシック" pitchFamily="43" charset="-128"/>
            </a:endParaRPr>
          </a:p>
          <a:p>
            <a:pPr eaLnBrk="1" hangingPunct="1">
              <a:spcBef>
                <a:spcPct val="0"/>
              </a:spcBef>
            </a:pPr>
            <a:r>
              <a:rPr lang="en-US" dirty="0" smtClean="0">
                <a:ea typeface="ＭＳ Ｐゴシック" pitchFamily="43" charset="-128"/>
                <a:cs typeface="ＭＳ Ｐゴシック" pitchFamily="43" charset="-128"/>
              </a:rPr>
              <a:t>Grades</a:t>
            </a:r>
            <a:r>
              <a:rPr lang="en-US" baseline="0" dirty="0" smtClean="0">
                <a:ea typeface="ＭＳ Ｐゴシック" pitchFamily="43" charset="-128"/>
                <a:cs typeface="ＭＳ Ｐゴシック" pitchFamily="43" charset="-128"/>
              </a:rPr>
              <a:t> 1-2 </a:t>
            </a:r>
          </a:p>
          <a:p>
            <a:pPr eaLnBrk="1" hangingPunct="1">
              <a:spcBef>
                <a:spcPct val="0"/>
              </a:spcBef>
            </a:pPr>
            <a:r>
              <a:rPr lang="en-US" baseline="0" dirty="0" smtClean="0">
                <a:ea typeface="ＭＳ Ｐゴシック" pitchFamily="43" charset="-128"/>
                <a:cs typeface="ＭＳ Ｐゴシック" pitchFamily="43" charset="-128"/>
              </a:rPr>
              <a:t>Students will work in pairs during one class period (about 1 hour) to collect data from 25 pictures on </a:t>
            </a:r>
            <a:r>
              <a:rPr lang="en-US" baseline="0" smtClean="0">
                <a:ea typeface="ＭＳ Ｐゴシック" pitchFamily="43" charset="-128"/>
                <a:cs typeface="ＭＳ Ｐゴシック" pitchFamily="43" charset="-128"/>
              </a:rPr>
              <a:t>zooninverse.org</a:t>
            </a:r>
            <a:r>
              <a:rPr lang="en-US" baseline="0" dirty="0" smtClean="0">
                <a:ea typeface="ＭＳ Ｐゴシック" pitchFamily="43" charset="-128"/>
                <a:cs typeface="ＭＳ Ｐゴシック" pitchFamily="43" charset="-128"/>
              </a:rPr>
              <a:t>.  During another class period all data collected will be combined and analyzed as a whole group.  Poster sections will be divided among the students to record on one class poster with given template.  Students will create bar graphs to represent the results.  This project will be completed over one week time period. Students will present their posters to a selected audience.    </a:t>
            </a:r>
          </a:p>
          <a:p>
            <a:pPr eaLnBrk="1" hangingPunct="1">
              <a:spcBef>
                <a:spcPct val="0"/>
              </a:spcBef>
            </a:pPr>
            <a:endParaRPr lang="en-US" baseline="0" dirty="0" smtClean="0">
              <a:ea typeface="ＭＳ Ｐゴシック" pitchFamily="43" charset="-128"/>
              <a:cs typeface="ＭＳ Ｐゴシック" pitchFamily="43" charset="-128"/>
            </a:endParaRPr>
          </a:p>
          <a:p>
            <a:pPr eaLnBrk="1" hangingPunct="1">
              <a:spcBef>
                <a:spcPct val="0"/>
              </a:spcBef>
            </a:pPr>
            <a:r>
              <a:rPr lang="en-US" baseline="0" dirty="0" smtClean="0">
                <a:ea typeface="ＭＳ Ｐゴシック" pitchFamily="43" charset="-128"/>
                <a:cs typeface="ＭＳ Ｐゴシック" pitchFamily="43" charset="-128"/>
              </a:rPr>
              <a:t>Grades 3-4</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Students will work in pairs over two days to collect data from 100 pictures on </a:t>
            </a:r>
            <a:r>
              <a:rPr lang="en-US" baseline="0" dirty="0" err="1" smtClean="0">
                <a:ea typeface="ＭＳ Ｐゴシック" pitchFamily="43" charset="-128"/>
                <a:cs typeface="ＭＳ Ｐゴシック" pitchFamily="43" charset="-128"/>
              </a:rPr>
              <a:t>zooinverse.org</a:t>
            </a:r>
            <a:r>
              <a:rPr lang="en-US" baseline="0" dirty="0" smtClean="0">
                <a:ea typeface="ＭＳ Ｐゴシック" pitchFamily="43" charset="-128"/>
                <a:cs typeface="ＭＳ Ｐゴシック" pitchFamily="43" charset="-128"/>
              </a:rPr>
              <a:t>.  Students will spend two class periods analyzing data and determine result.  Students will spend an additional two class periods using their findings to create a group poster from given template.  Students will present their posters to a selected audience.  </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ea typeface="ＭＳ Ｐゴシック" pitchFamily="43" charset="-128"/>
              <a:cs typeface="ＭＳ Ｐゴシック" pitchFamily="43"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Group Members- </a:t>
            </a:r>
            <a:r>
              <a:rPr lang="en-US" baseline="0" dirty="0" err="1" smtClean="0">
                <a:ea typeface="ＭＳ Ｐゴシック" pitchFamily="43" charset="-128"/>
                <a:cs typeface="ＭＳ Ｐゴシック" pitchFamily="43" charset="-128"/>
              </a:rPr>
              <a:t>Dea</a:t>
            </a:r>
            <a:r>
              <a:rPr lang="en-US" baseline="0" dirty="0" smtClean="0">
                <a:ea typeface="ＭＳ Ｐゴシック" pitchFamily="43" charset="-128"/>
                <a:cs typeface="ＭＳ Ｐゴシック" pitchFamily="43" charset="-128"/>
              </a:rPr>
              <a:t> </a:t>
            </a:r>
            <a:r>
              <a:rPr lang="en-US" baseline="0" dirty="0" err="1" smtClean="0">
                <a:ea typeface="ＭＳ Ｐゴシック" pitchFamily="43" charset="-128"/>
                <a:cs typeface="ＭＳ Ｐゴシック" pitchFamily="43" charset="-128"/>
              </a:rPr>
              <a:t>Kobbe</a:t>
            </a:r>
            <a:r>
              <a:rPr lang="en-US" baseline="0" dirty="0" smtClean="0">
                <a:ea typeface="ＭＳ Ｐゴシック" pitchFamily="43" charset="-128"/>
                <a:cs typeface="ＭＳ Ｐゴシック" pitchFamily="43" charset="-128"/>
              </a:rPr>
              <a:t>, Stephanie McKinney, Sandy </a:t>
            </a:r>
            <a:r>
              <a:rPr lang="en-US" baseline="0" dirty="0" err="1" smtClean="0">
                <a:ea typeface="ＭＳ Ｐゴシック" pitchFamily="43" charset="-128"/>
                <a:cs typeface="ＭＳ Ｐゴシック" pitchFamily="43" charset="-128"/>
              </a:rPr>
              <a:t>Dalles</a:t>
            </a:r>
            <a:r>
              <a:rPr lang="en-US" baseline="0" dirty="0" smtClean="0">
                <a:ea typeface="ＭＳ Ｐゴシック" pitchFamily="43" charset="-128"/>
                <a:cs typeface="ＭＳ Ｐゴシック" pitchFamily="43" charset="-128"/>
              </a:rPr>
              <a:t>, Shawn Green</a:t>
            </a:r>
          </a:p>
          <a:p>
            <a:pPr eaLnBrk="1" hangingPunct="1">
              <a:spcBef>
                <a:spcPct val="0"/>
              </a:spcBef>
            </a:pPr>
            <a:endParaRPr lang="en-US" baseline="0" dirty="0" smtClean="0">
              <a:ea typeface="ＭＳ Ｐゴシック" pitchFamily="43" charset="-128"/>
              <a:cs typeface="ＭＳ Ｐゴシック" pitchFamily="43" charset="-128"/>
            </a:endParaRPr>
          </a:p>
          <a:p>
            <a:pPr eaLnBrk="1" hangingPunct="1">
              <a:spcBef>
                <a:spcPct val="0"/>
              </a:spcBef>
            </a:pPr>
            <a:endParaRPr lang="en-US" dirty="0" smtClean="0">
              <a:ea typeface="ＭＳ Ｐゴシック" pitchFamily="43" charset="-128"/>
              <a:cs typeface="ＭＳ Ｐゴシック" pitchFamily="43" charset="-128"/>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C208E4-B987-4B62-B5BE-FC5AEB15C575}" type="slidenum">
              <a:rPr lang="en-US" smtClean="0">
                <a:latin typeface="Arial" pitchFamily="43" charset="0"/>
                <a:ea typeface="ヒラギノ角ゴ Pro W3" pitchFamily="43" charset="-128"/>
                <a:cs typeface="ヒラギノ角ゴ Pro W3" pitchFamily="43" charset="-128"/>
              </a:rPr>
              <a:pPr/>
              <a:t>1</a:t>
            </a:fld>
            <a:endParaRPr lang="en-US" smtClean="0">
              <a:latin typeface="Arial" pitchFamily="43" charset="0"/>
              <a:ea typeface="ヒラギノ角ゴ Pro W3" pitchFamily="43" charset="-128"/>
              <a:cs typeface="ヒラギノ角ゴ Pro W3" pitchFamily="43" charset="-128"/>
            </a:endParaRPr>
          </a:p>
        </p:txBody>
      </p:sp>
    </p:spTree>
    <p:extLst>
      <p:ext uri="{BB962C8B-B14F-4D97-AF65-F5344CB8AC3E}">
        <p14:creationId xmlns:p14="http://schemas.microsoft.com/office/powerpoint/2010/main" val="192502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5113338"/>
            <a:ext cx="1865312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9326563"/>
            <a:ext cx="153606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C07F0-3DD3-4705-BD11-A1888B0E05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9E753-1488-4213-810A-F2061EF5DF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1463675"/>
            <a:ext cx="4662488"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1463675"/>
            <a:ext cx="13838237"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1DF47A-8D7F-4D76-9848-9636676790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B2CFB-B616-43A5-B482-A05C1B7C72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0575925"/>
            <a:ext cx="1865312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6975475"/>
            <a:ext cx="1865312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A27F46-08AA-44E8-AD69-28F2EE99C3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4754563"/>
            <a:ext cx="9250362"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4754563"/>
            <a:ext cx="9250363"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9586F8-B481-4C71-8A22-C38EEBAB66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3684588"/>
            <a:ext cx="9696450"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5219700"/>
            <a:ext cx="9696450"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3684588"/>
            <a:ext cx="970121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5219700"/>
            <a:ext cx="970121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CD191E-BA14-44BC-B743-EA9EDD09F4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F1F115-4A1C-4123-8838-C043297FE4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CFEF57-4C30-4168-A723-C4CE7F1AC8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5638"/>
            <a:ext cx="7219950"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655638"/>
            <a:ext cx="122682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3444875"/>
            <a:ext cx="7219950"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127F9-870D-4346-A09B-319DA7F41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1522075"/>
            <a:ext cx="1316672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1470025"/>
            <a:ext cx="1316672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12880975"/>
            <a:ext cx="1316672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3C5F7-0E08-4FD9-A356-0746C7DE00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463675"/>
            <a:ext cx="18653125" cy="2743200"/>
          </a:xfrm>
          <a:prstGeom prst="rect">
            <a:avLst/>
          </a:prstGeom>
          <a:noFill/>
          <a:ln w="9525">
            <a:noFill/>
            <a:miter lim="800000"/>
            <a:headEnd/>
            <a:tailEnd/>
          </a:ln>
        </p:spPr>
        <p:txBody>
          <a:bodyPr vert="horz" wrap="square" lIns="219456" tIns="109728" rIns="219456" bIns="10972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6238" y="4754563"/>
            <a:ext cx="18653125" cy="9875837"/>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6238"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29" name="Rectangle 5"/>
          <p:cNvSpPr>
            <a:spLocks noGrp="1" noChangeArrowheads="1"/>
          </p:cNvSpPr>
          <p:nvPr>
            <p:ph type="ftr" sz="quarter" idx="3"/>
          </p:nvPr>
        </p:nvSpPr>
        <p:spPr bwMode="auto">
          <a:xfrm>
            <a:off x="7497763" y="14995525"/>
            <a:ext cx="6950075"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ct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30" name="Rectangle 6"/>
          <p:cNvSpPr>
            <a:spLocks noGrp="1" noChangeArrowheads="1"/>
          </p:cNvSpPr>
          <p:nvPr>
            <p:ph type="sldNum" sz="quarter" idx="4"/>
          </p:nvPr>
        </p:nvSpPr>
        <p:spPr bwMode="auto">
          <a:xfrm>
            <a:off x="15727363"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r" eaLnBrk="0" hangingPunct="0">
              <a:defRPr sz="3400">
                <a:latin typeface="Arial" pitchFamily="37" charset="0"/>
                <a:ea typeface="ヒラギノ角ゴ Pro W3" pitchFamily="37" charset="-128"/>
                <a:cs typeface="ヒラギノ角ゴ Pro W3" pitchFamily="37" charset="-128"/>
              </a:defRPr>
            </a:lvl1pPr>
          </a:lstStyle>
          <a:p>
            <a:pPr>
              <a:defRPr/>
            </a:pPr>
            <a:fld id="{5A323FBB-2280-45A0-8DBA-993A10FFB7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10600">
          <a:solidFill>
            <a:schemeClr val="tx2"/>
          </a:solidFill>
          <a:latin typeface="+mj-lt"/>
          <a:ea typeface="+mj-ea"/>
          <a:cs typeface="+mj-cs"/>
        </a:defRPr>
      </a:lvl1pPr>
      <a:lvl2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2pPr>
      <a:lvl3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3pPr>
      <a:lvl4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4pPr>
      <a:lvl5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5pPr>
      <a:lvl6pPr marL="4572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6pPr>
      <a:lvl7pPr marL="9144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7pPr>
      <a:lvl8pPr marL="13716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8pPr>
      <a:lvl9pPr marL="18288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9pPr>
    </p:titleStyle>
    <p:bodyStyle>
      <a:lvl1pPr marL="822325" indent="-822325" algn="l" defTabSz="2193925" rtl="0" eaLnBrk="0" fontAlgn="base" hangingPunct="0">
        <a:spcBef>
          <a:spcPct val="20000"/>
        </a:spcBef>
        <a:spcAft>
          <a:spcPct val="0"/>
        </a:spcAft>
        <a:buChar char="•"/>
        <a:defRPr sz="7700">
          <a:solidFill>
            <a:schemeClr val="tx1"/>
          </a:solidFill>
          <a:latin typeface="+mn-lt"/>
          <a:ea typeface="+mn-ea"/>
          <a:cs typeface="+mn-cs"/>
        </a:defRPr>
      </a:lvl1pPr>
      <a:lvl2pPr marL="1782763" indent="-685800" algn="l" defTabSz="2193925" rtl="0" eaLnBrk="0" fontAlgn="base" hangingPunct="0">
        <a:spcBef>
          <a:spcPct val="20000"/>
        </a:spcBef>
        <a:spcAft>
          <a:spcPct val="0"/>
        </a:spcAft>
        <a:buChar char="–"/>
        <a:defRPr sz="6700">
          <a:solidFill>
            <a:schemeClr val="tx1"/>
          </a:solidFill>
          <a:latin typeface="+mn-lt"/>
          <a:ea typeface="+mn-ea"/>
          <a:cs typeface="+mn-cs"/>
        </a:defRPr>
      </a:lvl2pPr>
      <a:lvl3pPr marL="2743200" indent="-549275" algn="l" defTabSz="2193925" rtl="0" eaLnBrk="0" fontAlgn="base" hangingPunct="0">
        <a:spcBef>
          <a:spcPct val="20000"/>
        </a:spcBef>
        <a:spcAft>
          <a:spcPct val="0"/>
        </a:spcAft>
        <a:buChar char="•"/>
        <a:defRPr sz="5800">
          <a:solidFill>
            <a:schemeClr val="tx1"/>
          </a:solidFill>
          <a:latin typeface="+mn-lt"/>
          <a:ea typeface="+mn-ea"/>
          <a:cs typeface="+mn-cs"/>
        </a:defRPr>
      </a:lvl3pPr>
      <a:lvl4pPr marL="3840163" indent="-547688" algn="l" defTabSz="2193925" rtl="0" eaLnBrk="0" fontAlgn="base" hangingPunct="0">
        <a:spcBef>
          <a:spcPct val="20000"/>
        </a:spcBef>
        <a:spcAft>
          <a:spcPct val="0"/>
        </a:spcAft>
        <a:buChar char="–"/>
        <a:defRPr sz="4800">
          <a:solidFill>
            <a:schemeClr val="tx1"/>
          </a:solidFill>
          <a:latin typeface="+mn-lt"/>
          <a:ea typeface="+mn-ea"/>
          <a:cs typeface="+mn-cs"/>
        </a:defRPr>
      </a:lvl4pPr>
      <a:lvl5pPr marL="4937125" indent="-547688" algn="l" defTabSz="2193925" rtl="0" eaLnBrk="0" fontAlgn="base" hangingPunct="0">
        <a:spcBef>
          <a:spcPct val="20000"/>
        </a:spcBef>
        <a:spcAft>
          <a:spcPct val="0"/>
        </a:spcAft>
        <a:buChar char="»"/>
        <a:defRPr sz="4800">
          <a:solidFill>
            <a:schemeClr val="tx1"/>
          </a:solidFill>
          <a:latin typeface="+mn-lt"/>
          <a:ea typeface="+mn-ea"/>
          <a:cs typeface="+mn-cs"/>
        </a:defRPr>
      </a:lvl5pPr>
      <a:lvl6pPr marL="5394325" indent="-547688" algn="l" defTabSz="2193925" rtl="0" fontAlgn="base">
        <a:spcBef>
          <a:spcPct val="20000"/>
        </a:spcBef>
        <a:spcAft>
          <a:spcPct val="0"/>
        </a:spcAft>
        <a:buChar char="»"/>
        <a:defRPr sz="4800">
          <a:solidFill>
            <a:schemeClr val="tx1"/>
          </a:solidFill>
          <a:latin typeface="+mn-lt"/>
          <a:ea typeface="+mn-ea"/>
          <a:cs typeface="+mn-cs"/>
        </a:defRPr>
      </a:lvl6pPr>
      <a:lvl7pPr marL="5851525" indent="-547688" algn="l" defTabSz="2193925" rtl="0" fontAlgn="base">
        <a:spcBef>
          <a:spcPct val="20000"/>
        </a:spcBef>
        <a:spcAft>
          <a:spcPct val="0"/>
        </a:spcAft>
        <a:buChar char="»"/>
        <a:defRPr sz="4800">
          <a:solidFill>
            <a:schemeClr val="tx1"/>
          </a:solidFill>
          <a:latin typeface="+mn-lt"/>
          <a:ea typeface="+mn-ea"/>
          <a:cs typeface="+mn-cs"/>
        </a:defRPr>
      </a:lvl7pPr>
      <a:lvl8pPr marL="6308725" indent="-547688" algn="l" defTabSz="2193925" rtl="0" fontAlgn="base">
        <a:spcBef>
          <a:spcPct val="20000"/>
        </a:spcBef>
        <a:spcAft>
          <a:spcPct val="0"/>
        </a:spcAft>
        <a:buChar char="»"/>
        <a:defRPr sz="4800">
          <a:solidFill>
            <a:schemeClr val="tx1"/>
          </a:solidFill>
          <a:latin typeface="+mn-lt"/>
          <a:ea typeface="+mn-ea"/>
          <a:cs typeface="+mn-cs"/>
        </a:defRPr>
      </a:lvl8pPr>
      <a:lvl9pPr marL="6765925" indent="-547688" algn="l" defTabSz="2193925" rtl="0" fontAlgn="base">
        <a:spcBef>
          <a:spcPct val="20000"/>
        </a:spcBef>
        <a:spcAft>
          <a:spcPct val="0"/>
        </a:spcAft>
        <a:buChar char="»"/>
        <a:defRPr sz="48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ap.edu/openbook.php?record_id=13165&amp;page=61" TargetMode="External"/><Relationship Id="rId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a:spLocks/>
          </p:cNvSpPr>
          <p:nvPr/>
        </p:nvSpPr>
        <p:spPr bwMode="auto">
          <a:xfrm>
            <a:off x="522959" y="466928"/>
            <a:ext cx="20843651" cy="2038528"/>
          </a:xfrm>
          <a:prstGeom prst="roundRect">
            <a:avLst/>
          </a:prstGeom>
          <a:gradFill flip="none" rotWithShape="1">
            <a:gsLst>
              <a:gs pos="63000">
                <a:srgbClr val="F0D979"/>
              </a:gs>
              <a:gs pos="0">
                <a:srgbClr val="FFC000"/>
              </a:gs>
              <a:gs pos="100000">
                <a:schemeClr val="accent1">
                  <a:lumMod val="30000"/>
                  <a:lumOff val="70000"/>
                </a:schemeClr>
              </a:gs>
            </a:gsLst>
            <a:lin ang="5400000" scaled="1"/>
            <a:tileRect/>
          </a:gradFill>
          <a:ln w="9525" cap="flat" cmpd="sng" algn="ctr">
            <a:solidFill>
              <a:schemeClr val="tx1"/>
            </a:solidFill>
            <a:prstDash val="solid"/>
            <a:round/>
            <a:headEnd type="none" w="med" len="med"/>
            <a:tailEnd type="none" w="med" len="med"/>
          </a:ln>
          <a:effectLst>
            <a:outerShdw blurRad="120650" dist="127000" dir="2700000">
              <a:srgbClr val="000000">
                <a:alpha val="50000"/>
              </a:srgbClr>
            </a:outerShdw>
          </a:effectLst>
        </p:spPr>
        <p:txBody>
          <a:bodyPr>
            <a:prstTxWarp prst="textNoShape">
              <a:avLst/>
            </a:prstTxWarp>
          </a:bodyPr>
          <a:lstStyle/>
          <a:p>
            <a:pPr algn="ctr" defTabSz="4703763">
              <a:defRPr/>
            </a:pPr>
            <a:r>
              <a:rPr lang="en-US" sz="4800" b="1" dirty="0" smtClean="0">
                <a:latin typeface="Arial" pitchFamily="37" charset="0"/>
                <a:ea typeface="ヒラギノ角ゴ Pro W3" pitchFamily="37" charset="-128"/>
                <a:cs typeface="ヒラギノ角ゴ Pro W3" pitchFamily="37" charset="-128"/>
              </a:rPr>
              <a:t>Snapshot Serengeti</a:t>
            </a:r>
            <a:endParaRPr lang="en-US" sz="4800" b="1" dirty="0">
              <a:latin typeface="Arial" pitchFamily="37" charset="0"/>
              <a:ea typeface="ヒラギノ角ゴ Pro W3" pitchFamily="37" charset="-128"/>
              <a:cs typeface="ヒラギノ角ゴ Pro W3" pitchFamily="37" charset="-128"/>
            </a:endParaRPr>
          </a:p>
          <a:p>
            <a:pPr algn="ctr" defTabSz="4703763">
              <a:defRPr/>
            </a:pPr>
            <a:r>
              <a:rPr lang="en-US" sz="3600" dirty="0" smtClean="0">
                <a:latin typeface="Arial" pitchFamily="37" charset="0"/>
                <a:ea typeface="ヒラギノ角ゴ Pro W3" pitchFamily="37" charset="-128"/>
                <a:cs typeface="ヒラギノ角ゴ Pro W3" pitchFamily="37" charset="-128"/>
              </a:rPr>
              <a:t>Elementary Science</a:t>
            </a:r>
            <a:endParaRPr lang="en-US" sz="3600" dirty="0">
              <a:latin typeface="Arial" pitchFamily="37" charset="0"/>
              <a:ea typeface="ヒラギノ角ゴ Pro W3" pitchFamily="37" charset="-128"/>
              <a:cs typeface="ヒラギノ角ゴ Pro W3" pitchFamily="37" charset="-128"/>
            </a:endParaRPr>
          </a:p>
          <a:p>
            <a:pPr algn="ctr" defTabSz="4703763">
              <a:defRPr/>
            </a:pPr>
            <a:r>
              <a:rPr lang="en-US" sz="3600" dirty="0" smtClean="0">
                <a:latin typeface="Arial" pitchFamily="37" charset="0"/>
                <a:ea typeface="ヒラギノ角ゴ Pro W3" pitchFamily="37" charset="-128"/>
                <a:cs typeface="ヒラギノ角ゴ Pro W3" pitchFamily="37" charset="-128"/>
              </a:rPr>
              <a:t>LASSI</a:t>
            </a:r>
            <a:endParaRPr lang="en-US" sz="3600" dirty="0">
              <a:latin typeface="Arial" pitchFamily="37" charset="0"/>
              <a:ea typeface="ヒラギノ角ゴ Pro W3" pitchFamily="37" charset="-128"/>
              <a:cs typeface="ヒラギノ角ゴ Pro W3" pitchFamily="37" charset="-128"/>
            </a:endParaRPr>
          </a:p>
        </p:txBody>
      </p:sp>
      <p:grpSp>
        <p:nvGrpSpPr>
          <p:cNvPr id="6" name="Group 5"/>
          <p:cNvGrpSpPr/>
          <p:nvPr/>
        </p:nvGrpSpPr>
        <p:grpSpPr>
          <a:xfrm>
            <a:off x="500185" y="2674473"/>
            <a:ext cx="6356546" cy="5347984"/>
            <a:chOff x="531813" y="2767397"/>
            <a:chExt cx="6386921" cy="5162927"/>
          </a:xfrm>
        </p:grpSpPr>
        <p:sp>
          <p:nvSpPr>
            <p:cNvPr id="14340" name="Text Box 12"/>
            <p:cNvSpPr txBox="1">
              <a:spLocks noChangeArrowheads="1"/>
            </p:cNvSpPr>
            <p:nvPr/>
          </p:nvSpPr>
          <p:spPr bwMode="auto">
            <a:xfrm>
              <a:off x="531813" y="3590674"/>
              <a:ext cx="6375553" cy="4339650"/>
            </a:xfrm>
            <a:prstGeom prst="rect">
              <a:avLst/>
            </a:prstGeom>
            <a:noFill/>
            <a:ln w="9525">
              <a:noFill/>
              <a:miter lim="800000"/>
              <a:headEnd/>
              <a:tailEnd/>
            </a:ln>
          </p:spPr>
          <p:txBody>
            <a:bodyPr wrap="square">
              <a:prstTxWarp prst="textNoShape">
                <a:avLst/>
              </a:prstTxWarp>
              <a:spAutoFit/>
            </a:bodyPr>
            <a:lstStyle/>
            <a:p>
              <a:pPr eaLnBrk="0" hangingPunct="0">
                <a:spcBef>
                  <a:spcPct val="50000"/>
                </a:spcBef>
              </a:pPr>
              <a:r>
                <a:rPr lang="en-US" dirty="0" smtClean="0"/>
                <a:t>Students will be able to provide evidence to support their hypothesis that certain organisms can survive in the Serengeti habitat.</a:t>
              </a:r>
            </a:p>
            <a:p>
              <a:pPr eaLnBrk="0" hangingPunct="0">
                <a:spcBef>
                  <a:spcPct val="50000"/>
                </a:spcBef>
              </a:pPr>
              <a:endParaRPr lang="en-US" dirty="0"/>
            </a:p>
            <a:p>
              <a:pPr eaLnBrk="0" hangingPunct="0">
                <a:spcBef>
                  <a:spcPct val="50000"/>
                </a:spcBef>
              </a:pPr>
              <a:endParaRPr lang="en-US" dirty="0"/>
            </a:p>
            <a:p>
              <a:pPr eaLnBrk="0" hangingPunct="0">
                <a:spcBef>
                  <a:spcPct val="50000"/>
                </a:spcBef>
              </a:pPr>
              <a:endParaRPr lang="en-US" dirty="0"/>
            </a:p>
            <a:p>
              <a:pPr eaLnBrk="0" hangingPunct="0">
                <a:spcBef>
                  <a:spcPct val="50000"/>
                </a:spcBef>
              </a:pPr>
              <a:r>
                <a:rPr lang="en-US" dirty="0" smtClean="0"/>
                <a:t>What is your prediction?</a:t>
              </a:r>
              <a:endParaRPr lang="en-US" dirty="0"/>
            </a:p>
            <a:p>
              <a:pPr eaLnBrk="0" hangingPunct="0">
                <a:spcBef>
                  <a:spcPct val="50000"/>
                </a:spcBef>
              </a:pPr>
              <a:endParaRPr lang="en-US" dirty="0"/>
            </a:p>
          </p:txBody>
        </p:sp>
        <p:sp>
          <p:nvSpPr>
            <p:cNvPr id="14341" name="Text Box 17"/>
            <p:cNvSpPr txBox="1">
              <a:spLocks noChangeArrowheads="1"/>
            </p:cNvSpPr>
            <p:nvPr/>
          </p:nvSpPr>
          <p:spPr bwMode="auto">
            <a:xfrm>
              <a:off x="531814" y="7155164"/>
              <a:ext cx="6220678" cy="461665"/>
            </a:xfrm>
            <a:prstGeom prst="rect">
              <a:avLst/>
            </a:prstGeom>
            <a:solidFill>
              <a:srgbClr val="FFFFFF"/>
            </a:solidFill>
            <a:ln w="9525">
              <a:noFill/>
              <a:miter lim="800000"/>
              <a:headEnd/>
              <a:tailEnd/>
            </a:ln>
          </p:spPr>
          <p:txBody>
            <a:bodyPr wrap="square">
              <a:prstTxWarp prst="textNoShape">
                <a:avLst/>
              </a:prstTxWarp>
              <a:spAutoFit/>
            </a:bodyPr>
            <a:lstStyle/>
            <a:p>
              <a:pPr marL="342900" indent="-342900" eaLnBrk="0" hangingPunct="0">
                <a:spcBef>
                  <a:spcPct val="50000"/>
                </a:spcBef>
                <a:buFont typeface="Arial" panose="020B0604020202020204" pitchFamily="34" charset="0"/>
                <a:buChar char="•"/>
              </a:pPr>
              <a:endParaRPr lang="en-US" b="1" dirty="0"/>
            </a:p>
          </p:txBody>
        </p:sp>
        <p:sp>
          <p:nvSpPr>
            <p:cNvPr id="28" name="Rounded Rectangle 27"/>
            <p:cNvSpPr/>
            <p:nvPr/>
          </p:nvSpPr>
          <p:spPr bwMode="auto">
            <a:xfrm>
              <a:off x="643347" y="5273187"/>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Hypothesis</a:t>
              </a:r>
              <a:endParaRPr lang="en-US" b="1" dirty="0">
                <a:latin typeface="Arial" pitchFamily="37" charset="0"/>
                <a:ea typeface="ヒラギノ角ゴ Pro W3" pitchFamily="37" charset="-128"/>
                <a:cs typeface="ヒラギノ角ゴ Pro W3" pitchFamily="37" charset="-128"/>
              </a:endParaRPr>
            </a:p>
          </p:txBody>
        </p:sp>
        <p:sp>
          <p:nvSpPr>
            <p:cNvPr id="29" name="Rounded Rectangle 28"/>
            <p:cNvSpPr/>
            <p:nvPr/>
          </p:nvSpPr>
          <p:spPr bwMode="auto">
            <a:xfrm>
              <a:off x="611188" y="2767397"/>
              <a:ext cx="6275387" cy="554038"/>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Objective</a:t>
              </a:r>
              <a:endParaRPr lang="en-US" dirty="0">
                <a:latin typeface="Arial" pitchFamily="37" charset="0"/>
                <a:ea typeface="ヒラギノ角ゴ Pro W3" pitchFamily="37" charset="-128"/>
                <a:cs typeface="ヒラギノ角ゴ Pro W3" pitchFamily="37" charset="-128"/>
              </a:endParaRPr>
            </a:p>
          </p:txBody>
        </p:sp>
      </p:grpSp>
      <p:sp>
        <p:nvSpPr>
          <p:cNvPr id="20" name="Rectangle 19"/>
          <p:cNvSpPr/>
          <p:nvPr/>
        </p:nvSpPr>
        <p:spPr bwMode="auto">
          <a:xfrm>
            <a:off x="0" y="0"/>
            <a:ext cx="21945600" cy="1645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endParaRPr>
          </a:p>
        </p:txBody>
      </p:sp>
      <p:grpSp>
        <p:nvGrpSpPr>
          <p:cNvPr id="7" name="Group 6"/>
          <p:cNvGrpSpPr/>
          <p:nvPr/>
        </p:nvGrpSpPr>
        <p:grpSpPr>
          <a:xfrm>
            <a:off x="7469053" y="2767397"/>
            <a:ext cx="6923356" cy="12058122"/>
            <a:chOff x="7457013" y="3535363"/>
            <a:chExt cx="6923356" cy="12058122"/>
          </a:xfrm>
        </p:grpSpPr>
        <p:sp>
          <p:nvSpPr>
            <p:cNvPr id="14342" name="Text Box 19"/>
            <p:cNvSpPr txBox="1">
              <a:spLocks noChangeArrowheads="1"/>
            </p:cNvSpPr>
            <p:nvPr/>
          </p:nvSpPr>
          <p:spPr bwMode="auto">
            <a:xfrm>
              <a:off x="7773988" y="4183519"/>
              <a:ext cx="6214552" cy="830997"/>
            </a:xfrm>
            <a:prstGeom prst="rect">
              <a:avLst/>
            </a:prstGeom>
            <a:noFill/>
            <a:ln w="9525">
              <a:noFill/>
              <a:miter lim="800000"/>
              <a:headEnd/>
              <a:tailEnd/>
            </a:ln>
          </p:spPr>
          <p:txBody>
            <a:bodyPr wrap="square">
              <a:prstTxWarp prst="textNoShape">
                <a:avLst/>
              </a:prstTxWarp>
              <a:spAutoFit/>
            </a:bodyPr>
            <a:lstStyle/>
            <a:p>
              <a:pPr eaLnBrk="0" hangingPunct="0">
                <a:spcBef>
                  <a:spcPct val="50000"/>
                </a:spcBef>
              </a:pPr>
              <a:r>
                <a:rPr lang="en-US" dirty="0" smtClean="0"/>
                <a:t>This is where you would provide your number of animals discovered. </a:t>
              </a:r>
              <a:endParaRPr lang="en-US" dirty="0" smtClean="0"/>
            </a:p>
          </p:txBody>
        </p:sp>
        <p:sp>
          <p:nvSpPr>
            <p:cNvPr id="26" name="Rounded Rectangle 25"/>
            <p:cNvSpPr/>
            <p:nvPr/>
          </p:nvSpPr>
          <p:spPr bwMode="auto">
            <a:xfrm>
              <a:off x="7807325" y="3535363"/>
              <a:ext cx="6275388" cy="539750"/>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Data/Results</a:t>
              </a:r>
              <a:endParaRPr lang="en-US" dirty="0">
                <a:latin typeface="Arial" pitchFamily="37" charset="0"/>
                <a:ea typeface="ヒラギノ角ゴ Pro W3" pitchFamily="37" charset="-128"/>
                <a:cs typeface="ヒラギノ角ゴ Pro W3" pitchFamily="37" charset="-128"/>
              </a:endParaRPr>
            </a:p>
          </p:txBody>
        </p:sp>
        <p:sp>
          <p:nvSpPr>
            <p:cNvPr id="3" name="TextBox 2"/>
            <p:cNvSpPr txBox="1"/>
            <p:nvPr/>
          </p:nvSpPr>
          <p:spPr>
            <a:xfrm>
              <a:off x="7457013" y="15239542"/>
              <a:ext cx="6923356" cy="353943"/>
            </a:xfrm>
            <a:prstGeom prst="rect">
              <a:avLst/>
            </a:prstGeom>
            <a:noFill/>
          </p:spPr>
          <p:txBody>
            <a:bodyPr wrap="square" rtlCol="0">
              <a:spAutoFit/>
            </a:bodyPr>
            <a:lstStyle/>
            <a:p>
              <a:endParaRPr lang="en-US" sz="1700" dirty="0"/>
            </a:p>
          </p:txBody>
        </p:sp>
      </p:grpSp>
      <p:grpSp>
        <p:nvGrpSpPr>
          <p:cNvPr id="8" name="Group 7"/>
          <p:cNvGrpSpPr/>
          <p:nvPr/>
        </p:nvGrpSpPr>
        <p:grpSpPr>
          <a:xfrm>
            <a:off x="14713001" y="2760415"/>
            <a:ext cx="6681311" cy="5752417"/>
            <a:chOff x="15090775" y="3535363"/>
            <a:chExt cx="6354763" cy="6966514"/>
          </a:xfrm>
        </p:grpSpPr>
        <p:sp>
          <p:nvSpPr>
            <p:cNvPr id="14344" name="Text Box 23"/>
            <p:cNvSpPr txBox="1">
              <a:spLocks noChangeArrowheads="1"/>
            </p:cNvSpPr>
            <p:nvPr/>
          </p:nvSpPr>
          <p:spPr bwMode="auto">
            <a:xfrm>
              <a:off x="15090775" y="4183519"/>
              <a:ext cx="6354763" cy="400110"/>
            </a:xfrm>
            <a:prstGeom prst="rect">
              <a:avLst/>
            </a:prstGeom>
            <a:noFill/>
            <a:ln w="9525">
              <a:noFill/>
              <a:miter lim="800000"/>
              <a:headEnd/>
              <a:tailEnd/>
            </a:ln>
          </p:spPr>
          <p:txBody>
            <a:bodyPr>
              <a:prstTxWarp prst="textNoShape">
                <a:avLst/>
              </a:prstTxWarp>
              <a:spAutoFit/>
            </a:bodyPr>
            <a:lstStyle/>
            <a:p>
              <a:pPr eaLnBrk="0" hangingPunct="0">
                <a:spcBef>
                  <a:spcPct val="50000"/>
                </a:spcBef>
                <a:buClr>
                  <a:schemeClr val="bg1"/>
                </a:buClr>
              </a:pPr>
              <a:endParaRPr lang="en-US" sz="2000" dirty="0"/>
            </a:p>
          </p:txBody>
        </p:sp>
        <p:sp>
          <p:nvSpPr>
            <p:cNvPr id="30" name="Rounded Rectangle 29"/>
            <p:cNvSpPr/>
            <p:nvPr/>
          </p:nvSpPr>
          <p:spPr bwMode="auto">
            <a:xfrm>
              <a:off x="15090775" y="3535363"/>
              <a:ext cx="6275388" cy="539750"/>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Conclusions</a:t>
              </a:r>
              <a:endParaRPr lang="en-US" dirty="0">
                <a:latin typeface="Arial" pitchFamily="37" charset="0"/>
                <a:ea typeface="ヒラギノ角ゴ Pro W3" pitchFamily="37" charset="-128"/>
                <a:cs typeface="ヒラギノ角ゴ Pro W3" pitchFamily="37" charset="-128"/>
              </a:endParaRPr>
            </a:p>
          </p:txBody>
        </p:sp>
        <p:sp>
          <p:nvSpPr>
            <p:cNvPr id="4" name="TextBox 3"/>
            <p:cNvSpPr txBox="1"/>
            <p:nvPr/>
          </p:nvSpPr>
          <p:spPr>
            <a:xfrm>
              <a:off x="15090775" y="10117156"/>
              <a:ext cx="6354763" cy="384721"/>
            </a:xfrm>
            <a:prstGeom prst="rect">
              <a:avLst/>
            </a:prstGeom>
            <a:noFill/>
          </p:spPr>
          <p:txBody>
            <a:bodyPr wrap="square" rtlCol="0">
              <a:spAutoFit/>
            </a:bodyPr>
            <a:lstStyle/>
            <a:p>
              <a:endParaRPr lang="en-US" sz="1900" b="1" dirty="0" smtClean="0"/>
            </a:p>
          </p:txBody>
        </p:sp>
      </p:grpSp>
      <p:sp>
        <p:nvSpPr>
          <p:cNvPr id="5" name="TextBox 4"/>
          <p:cNvSpPr txBox="1"/>
          <p:nvPr/>
        </p:nvSpPr>
        <p:spPr>
          <a:xfrm>
            <a:off x="464620" y="10097763"/>
            <a:ext cx="6225923" cy="895311"/>
          </a:xfrm>
          <a:prstGeom prst="rect">
            <a:avLst/>
          </a:prstGeom>
          <a:noFill/>
        </p:spPr>
        <p:txBody>
          <a:bodyPr wrap="square" rtlCol="0">
            <a:spAutoFit/>
          </a:bodyPr>
          <a:lstStyle/>
          <a:p>
            <a:endParaRPr lang="en-US" dirty="0"/>
          </a:p>
        </p:txBody>
      </p:sp>
      <p:sp>
        <p:nvSpPr>
          <p:cNvPr id="21" name="Rounded Rectangle 20"/>
          <p:cNvSpPr/>
          <p:nvPr/>
        </p:nvSpPr>
        <p:spPr bwMode="auto">
          <a:xfrm>
            <a:off x="360916" y="10604690"/>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Materials/ Procedures</a:t>
            </a:r>
            <a:endParaRPr lang="en-US" b="1" dirty="0">
              <a:latin typeface="Arial" pitchFamily="37" charset="0"/>
              <a:ea typeface="ヒラギノ角ゴ Pro W3" pitchFamily="37" charset="-128"/>
              <a:cs typeface="ヒラギノ角ゴ Pro W3" pitchFamily="37" charset="-128"/>
            </a:endParaRPr>
          </a:p>
        </p:txBody>
      </p:sp>
      <p:sp>
        <p:nvSpPr>
          <p:cNvPr id="22" name="Rounded Rectangle 21"/>
          <p:cNvSpPr/>
          <p:nvPr/>
        </p:nvSpPr>
        <p:spPr bwMode="auto">
          <a:xfrm>
            <a:off x="7639979" y="5215086"/>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Evidence</a:t>
            </a:r>
            <a:endParaRPr lang="en-US" b="1" dirty="0">
              <a:latin typeface="Arial" pitchFamily="37" charset="0"/>
              <a:ea typeface="ヒラギノ角ゴ Pro W3" pitchFamily="37" charset="-128"/>
              <a:cs typeface="ヒラギノ角ゴ Pro W3" pitchFamily="37" charset="-128"/>
            </a:endParaRPr>
          </a:p>
        </p:txBody>
      </p:sp>
      <p:sp>
        <p:nvSpPr>
          <p:cNvPr id="11" name="Rectangle 10"/>
          <p:cNvSpPr/>
          <p:nvPr/>
        </p:nvSpPr>
        <p:spPr>
          <a:xfrm>
            <a:off x="14465201" y="11739425"/>
            <a:ext cx="7263575" cy="5447645"/>
          </a:xfrm>
          <a:prstGeom prst="rect">
            <a:avLst/>
          </a:prstGeom>
        </p:spPr>
        <p:txBody>
          <a:bodyPr wrap="square">
            <a:spAutoFit/>
          </a:bodyPr>
          <a:lstStyle/>
          <a:p>
            <a:endParaRPr lang="en-US" sz="1400" b="1" dirty="0" smtClean="0"/>
          </a:p>
          <a:p>
            <a:endParaRPr lang="en-US" sz="1400" b="1" dirty="0"/>
          </a:p>
          <a:p>
            <a:endParaRPr lang="en-US" sz="1400" b="1" dirty="0" smtClean="0"/>
          </a:p>
          <a:p>
            <a:endParaRPr lang="en-US" sz="1400" b="1" dirty="0"/>
          </a:p>
          <a:p>
            <a:endParaRPr lang="en-US" sz="1400" b="1" dirty="0" smtClean="0"/>
          </a:p>
          <a:p>
            <a:r>
              <a:rPr lang="en-US" sz="1400" b="1" dirty="0" smtClean="0"/>
              <a:t>3</a:t>
            </a:r>
            <a:r>
              <a:rPr lang="en-US" sz="1400" b="1" dirty="0"/>
              <a:t>-LS4 Biological Evolution: Unity and Diversity</a:t>
            </a:r>
            <a:endParaRPr lang="en-US" sz="1400" b="1" dirty="0" smtClean="0"/>
          </a:p>
          <a:p>
            <a:r>
              <a:rPr lang="en-US" sz="1400" b="1" dirty="0" smtClean="0"/>
              <a:t>3</a:t>
            </a:r>
            <a:r>
              <a:rPr lang="en-US" sz="1400" b="1" dirty="0"/>
              <a:t>-LS4-3.	Construct an argument with evidence that in a particular habitat some organisms can survive well, some survive less well, and some cannot survive at all. </a:t>
            </a:r>
            <a:r>
              <a:rPr lang="en-US" sz="1400" dirty="0"/>
              <a:t>[Clarification Statement: Examples of evidence could include needs and characteristics of the organisms and habitats involved. The organisms and their habitat make up a system in which the parts depend on each other.]	</a:t>
            </a:r>
            <a:endParaRPr lang="en-US" sz="1400" dirty="0" smtClean="0"/>
          </a:p>
          <a:p>
            <a:endParaRPr lang="en-US" sz="1400" dirty="0"/>
          </a:p>
          <a:p>
            <a:r>
              <a:rPr lang="en-US" sz="1400" b="1" dirty="0">
                <a:hlinkClick r:id="rId3"/>
              </a:rPr>
              <a:t>Analyzing and Interpreting Data</a:t>
            </a:r>
          </a:p>
          <a:p>
            <a:r>
              <a:rPr lang="en-US" sz="1400" dirty="0">
                <a:hlinkClick r:id="rId3"/>
              </a:rPr>
              <a:t>Analyzing data in 3–5 builds on K–2 experiences and progresses to introducing quantitative approaches to collecting data and conducting multiple trials of qualitative observations. When possible and feasible, digital tools should be used.</a:t>
            </a:r>
          </a:p>
          <a:p>
            <a:r>
              <a:rPr lang="en-US" sz="1400" dirty="0">
                <a:hlinkClick r:id="rId3"/>
              </a:rPr>
              <a:t>Analyze and interpret data to make sense of phenomena using logical reasoning. (3-LS4-1)	</a:t>
            </a:r>
          </a:p>
          <a:p>
            <a:endParaRPr lang="en-US" dirty="0" smtClean="0"/>
          </a:p>
          <a:p>
            <a:endParaRPr lang="en-US" dirty="0"/>
          </a:p>
          <a:p>
            <a:endParaRPr lang="en-US" dirty="0" smtClean="0"/>
          </a:p>
          <a:p>
            <a:endParaRPr lang="en-US" dirty="0"/>
          </a:p>
        </p:txBody>
      </p:sp>
      <p:sp>
        <p:nvSpPr>
          <p:cNvPr id="27" name="Rounded Rectangle 26"/>
          <p:cNvSpPr/>
          <p:nvPr/>
        </p:nvSpPr>
        <p:spPr bwMode="auto">
          <a:xfrm>
            <a:off x="14668770" y="12089003"/>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NGSS</a:t>
            </a:r>
            <a:endParaRPr lang="en-US" b="1" dirty="0">
              <a:latin typeface="Arial" pitchFamily="37" charset="0"/>
              <a:ea typeface="ヒラギノ角ゴ Pro W3" pitchFamily="37" charset="-128"/>
              <a:cs typeface="ヒラギノ角ゴ Pro W3" pitchFamily="37" charset="-128"/>
            </a:endParaRPr>
          </a:p>
        </p:txBody>
      </p:sp>
      <p:sp>
        <p:nvSpPr>
          <p:cNvPr id="15" name="TextBox 14"/>
          <p:cNvSpPr txBox="1"/>
          <p:nvPr/>
        </p:nvSpPr>
        <p:spPr>
          <a:xfrm>
            <a:off x="650469" y="11770399"/>
            <a:ext cx="5544478" cy="1938992"/>
          </a:xfrm>
          <a:prstGeom prst="rect">
            <a:avLst/>
          </a:prstGeom>
          <a:noFill/>
        </p:spPr>
        <p:txBody>
          <a:bodyPr wrap="square" rtlCol="0">
            <a:spAutoFit/>
          </a:bodyPr>
          <a:lstStyle/>
          <a:p>
            <a:r>
              <a:rPr lang="en-US" dirty="0" smtClean="0"/>
              <a:t> List the steps used to complete this project.</a:t>
            </a:r>
          </a:p>
          <a:p>
            <a:endParaRPr lang="en-US" dirty="0"/>
          </a:p>
          <a:p>
            <a:r>
              <a:rPr lang="en-US" dirty="0" smtClean="0"/>
              <a:t>1. Complete the snapshot Serengeti tutorial. </a:t>
            </a:r>
            <a:endParaRPr lang="en-US" dirty="0"/>
          </a:p>
        </p:txBody>
      </p:sp>
      <p:sp>
        <p:nvSpPr>
          <p:cNvPr id="16" name="TextBox 15"/>
          <p:cNvSpPr txBox="1"/>
          <p:nvPr/>
        </p:nvSpPr>
        <p:spPr>
          <a:xfrm>
            <a:off x="7991482" y="11615526"/>
            <a:ext cx="5916174" cy="830997"/>
          </a:xfrm>
          <a:prstGeom prst="rect">
            <a:avLst/>
          </a:prstGeom>
          <a:noFill/>
        </p:spPr>
        <p:txBody>
          <a:bodyPr wrap="square" rtlCol="0">
            <a:spAutoFit/>
          </a:bodyPr>
          <a:lstStyle/>
          <a:p>
            <a:r>
              <a:rPr lang="en-US" dirty="0" smtClean="0"/>
              <a:t>This is where you would supply a bar graph showing your data/results.</a:t>
            </a:r>
            <a:endParaRPr lang="en-US" dirty="0"/>
          </a:p>
        </p:txBody>
      </p:sp>
      <p:sp>
        <p:nvSpPr>
          <p:cNvPr id="18" name="TextBox 17"/>
          <p:cNvSpPr txBox="1"/>
          <p:nvPr/>
        </p:nvSpPr>
        <p:spPr>
          <a:xfrm>
            <a:off x="15177620" y="3840867"/>
            <a:ext cx="5947149" cy="1200328"/>
          </a:xfrm>
          <a:prstGeom prst="rect">
            <a:avLst/>
          </a:prstGeom>
          <a:noFill/>
        </p:spPr>
        <p:txBody>
          <a:bodyPr wrap="square" rtlCol="0">
            <a:spAutoFit/>
          </a:bodyPr>
          <a:lstStyle/>
          <a:p>
            <a:r>
              <a:rPr lang="en-US" dirty="0" smtClean="0"/>
              <a:t>State whether your hypothesis was supported or falsified based on your evidence. </a:t>
            </a:r>
            <a:endParaRPr lang="en-US" dirty="0"/>
          </a:p>
        </p:txBody>
      </p:sp>
      <p:graphicFrame>
        <p:nvGraphicFramePr>
          <p:cNvPr id="19" name="Chart 18"/>
          <p:cNvGraphicFramePr/>
          <p:nvPr>
            <p:extLst>
              <p:ext uri="{D42A27DB-BD31-4B8C-83A1-F6EECF244321}">
                <p14:modId xmlns:p14="http://schemas.microsoft.com/office/powerpoint/2010/main" val="1048063352"/>
              </p:ext>
            </p:extLst>
          </p:nvPr>
        </p:nvGraphicFramePr>
        <p:xfrm>
          <a:off x="7467493" y="6349820"/>
          <a:ext cx="6687962" cy="480517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8140</TotalTime>
  <Words>346</Words>
  <Application>Microsoft Macintosh PowerPoint</Application>
  <PresentationFormat>Custom</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Medical University of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Educational Technology Services</dc:creator>
  <cp:lastModifiedBy>Stephanie McKinney</cp:lastModifiedBy>
  <cp:revision>77</cp:revision>
  <dcterms:created xsi:type="dcterms:W3CDTF">2009-01-13T21:31:42Z</dcterms:created>
  <dcterms:modified xsi:type="dcterms:W3CDTF">2015-03-01T00:18:39Z</dcterms:modified>
</cp:coreProperties>
</file>