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8404800" cy="32918400"/>
  <p:notesSz cx="9239250" cy="119824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5"/>
    <a:srgbClr val="EAEAEA"/>
    <a:srgbClr val="3399FF"/>
    <a:srgbClr val="A9A9BB"/>
    <a:srgbClr val="ABABB9"/>
    <a:srgbClr val="9E9EC6"/>
    <a:srgbClr val="9696D0"/>
    <a:srgbClr val="B5B5EF"/>
    <a:srgbClr val="ACA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p:scale>
          <a:sx n="30" d="100"/>
          <a:sy n="30" d="100"/>
        </p:scale>
        <p:origin x="-126" y="2958"/>
      </p:cViewPr>
      <p:guideLst>
        <p:guide orient="horz" pos="11088"/>
        <p:guide pos="117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28T16:30:55.729" idx="1">
    <p:pos x="10" y="10"/>
    <p:text>This paper is designed to provide teachers with basic information about Exo Planets and how they are being discovered.  Emphasis is placed on Citizen Science projects that teachers can utilize in their classrooms.  Other resources for related astronomy activities are provided.</p:text>
  </p:cm>
  <p:cm authorId="0" dt="2015-02-28T16:32:22.863" idx="2">
    <p:pos x="7328" y="3317"/>
    <p:text>This panel provides the three primary resources for classroom utilization.</p:text>
  </p:cm>
  <p:cm authorId="0" dt="2015-02-28T16:34:09.992" idx="3">
    <p:pos x="7" y="13791"/>
    <p:text>Links to additional SkyTitan resources for more in-depth resources and developed training materials.  The LMS will provide an on-line collaboration site for on-going professional development and support.</p:text>
  </p:cm>
  <p:cm authorId="0" dt="2015-02-28T16:36:06.699" idx="4">
    <p:pos x="17068" y="17703"/>
    <p:text>Web Links are again provided for quick access to resources when the poster is viewed in electronic format.  Live web links are also embedded throughout the poster.</p:text>
  </p:cm>
  <p:cm authorId="0" dt="2015-02-28T16:36:44.719" idx="5">
    <p:pos x="17584" y="3304"/>
    <p:text>Screenshots are provided of the web resources for familiarization.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numCol="1" anchor="t" anchorCtr="0" compatLnSpc="1">
            <a:prstTxWarp prst="textNoShape">
              <a:avLst/>
            </a:prstTxWarp>
          </a:bodyPr>
          <a:lstStyle>
            <a:lvl1pPr defTabSz="1149350">
              <a:defRPr sz="1500">
                <a:effectLst/>
              </a:defRPr>
            </a:lvl1pPr>
          </a:lstStyle>
          <a:p>
            <a:endParaRPr lang="en-US" altLang="zh-CN" dirty="0"/>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numCol="1" anchor="t" anchorCtr="0" compatLnSpc="1">
            <a:prstTxWarp prst="textNoShape">
              <a:avLst/>
            </a:prstTxWarp>
          </a:bodyPr>
          <a:lstStyle>
            <a:lvl1pPr algn="r" defTabSz="1149350">
              <a:defRPr sz="1500">
                <a:effectLst/>
              </a:defRPr>
            </a:lvl1pPr>
          </a:lstStyle>
          <a:p>
            <a:endParaRPr lang="en-US" altLang="zh-CN" dirty="0"/>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numCol="1" anchor="b" anchorCtr="0" compatLnSpc="1">
            <a:prstTxWarp prst="textNoShape">
              <a:avLst/>
            </a:prstTxWarp>
          </a:bodyPr>
          <a:lstStyle>
            <a:lvl1pPr defTabSz="1149350">
              <a:defRPr sz="1500">
                <a:effectLst/>
              </a:defRPr>
            </a:lvl1pPr>
          </a:lstStyle>
          <a:p>
            <a:endParaRPr lang="en-US" altLang="zh-CN" dirty="0"/>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numCol="1" anchor="b" anchorCtr="0" compatLnSpc="1">
            <a:prstTxWarp prst="textNoShape">
              <a:avLst/>
            </a:prstTxWarp>
          </a:bodyPr>
          <a:lstStyle>
            <a:lvl1pPr algn="r" defTabSz="1149350">
              <a:defRPr sz="1500">
                <a:effectLst/>
              </a:defRPr>
            </a:lvl1pPr>
          </a:lstStyle>
          <a:p>
            <a:fld id="{56A6134A-9986-4884-ADAB-C57241D32564}" type="slidenum">
              <a:rPr lang="zh-CN" altLang="en-US"/>
              <a:pPr/>
              <a:t>‹#›</a:t>
            </a:fld>
            <a:endParaRPr lang="en-US" altLang="zh-CN" dirty="0"/>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numCol="1" anchor="t" anchorCtr="0" compatLnSpc="1">
            <a:prstTxWarp prst="textNoShape">
              <a:avLst/>
            </a:prstTxWarp>
          </a:bodyPr>
          <a:lstStyle>
            <a:lvl1pPr defTabSz="1149350">
              <a:defRPr sz="1500">
                <a:effectLst/>
              </a:defRPr>
            </a:lvl1pPr>
          </a:lstStyle>
          <a:p>
            <a:endParaRPr lang="en-US" altLang="zh-CN" dirty="0"/>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numCol="1" anchor="t" anchorCtr="0" compatLnSpc="1">
            <a:prstTxWarp prst="textNoShape">
              <a:avLst/>
            </a:prstTxWarp>
          </a:bodyPr>
          <a:lstStyle>
            <a:lvl1pPr algn="r" defTabSz="1149350">
              <a:defRPr sz="1500">
                <a:effectLst/>
              </a:defRPr>
            </a:lvl1pPr>
          </a:lstStyle>
          <a:p>
            <a:endParaRPr lang="en-US" altLang="zh-CN" dirty="0"/>
          </a:p>
        </p:txBody>
      </p:sp>
      <p:sp>
        <p:nvSpPr>
          <p:cNvPr id="2052" name="Rectangle 4"/>
          <p:cNvSpPr>
            <a:spLocks noGrp="1" noRot="1" noChangeAspect="1" noChangeArrowheads="1" noTextEdit="1"/>
          </p:cNvSpPr>
          <p:nvPr>
            <p:ph type="sldImg" idx="2"/>
          </p:nvPr>
        </p:nvSpPr>
        <p:spPr bwMode="auto">
          <a:xfrm>
            <a:off x="1960563" y="889000"/>
            <a:ext cx="5303837" cy="45450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numCol="1" anchor="b" anchorCtr="0" compatLnSpc="1">
            <a:prstTxWarp prst="textNoShape">
              <a:avLst/>
            </a:prstTxWarp>
          </a:bodyPr>
          <a:lstStyle>
            <a:lvl1pPr defTabSz="1149350">
              <a:defRPr sz="1500">
                <a:effectLst/>
              </a:defRPr>
            </a:lvl1pPr>
          </a:lstStyle>
          <a:p>
            <a:endParaRPr lang="en-US" altLang="zh-CN" dirty="0"/>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numCol="1" anchor="b" anchorCtr="0" compatLnSpc="1">
            <a:prstTxWarp prst="textNoShape">
              <a:avLst/>
            </a:prstTxWarp>
          </a:bodyPr>
          <a:lstStyle>
            <a:lvl1pPr algn="r" defTabSz="1149350">
              <a:defRPr sz="1500">
                <a:effectLst/>
              </a:defRPr>
            </a:lvl1pPr>
          </a:lstStyle>
          <a:p>
            <a:fld id="{23124DF2-DDA8-402F-81DD-AC1D1E5694AB}" type="slidenum">
              <a:rPr lang="zh-CN" altLang="en-US"/>
              <a:pPr/>
              <a:t>‹#›</a:t>
            </a:fld>
            <a:endParaRPr lang="en-US" altLang="zh-CN" dirty="0"/>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pPr/>
              <a:t>1</a:t>
            </a:fld>
            <a:endParaRPr lang="en-US" altLang="zh-CN" sz="1500" dirty="0"/>
          </a:p>
        </p:txBody>
      </p:sp>
      <p:sp>
        <p:nvSpPr>
          <p:cNvPr id="3075" name="Rectangle 2"/>
          <p:cNvSpPr>
            <a:spLocks noGrp="1" noRot="1" noChangeAspect="1" noChangeArrowheads="1" noTextEdit="1"/>
          </p:cNvSpPr>
          <p:nvPr>
            <p:ph type="sldImg"/>
          </p:nvPr>
        </p:nvSpPr>
        <p:spPr>
          <a:xfrm>
            <a:off x="1960563" y="889000"/>
            <a:ext cx="5303837" cy="4545013"/>
          </a:xfrm>
          <a:ln/>
        </p:spPr>
      </p:sp>
      <p:sp>
        <p:nvSpPr>
          <p:cNvPr id="3076"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607" y="10226675"/>
            <a:ext cx="32643587"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5761215" y="18653125"/>
            <a:ext cx="26882372"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660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9994" y="1317625"/>
            <a:ext cx="34564814"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19994" y="7680325"/>
            <a:ext cx="34564814"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82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221" y="1317625"/>
            <a:ext cx="864058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19993" y="1317625"/>
            <a:ext cx="25805694"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5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9994" y="1317625"/>
            <a:ext cx="34564814"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919994" y="7680325"/>
            <a:ext cx="34564814"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30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40"/>
            <a:ext cx="32643587"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3587"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44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9994" y="1317625"/>
            <a:ext cx="34564814"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919994" y="7680325"/>
            <a:ext cx="17223140"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61668" y="7680325"/>
            <a:ext cx="17223140"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497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994" y="1317625"/>
            <a:ext cx="34564814"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993" y="7369177"/>
            <a:ext cx="16968788"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993" y="10439402"/>
            <a:ext cx="16968788"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612" y="7369177"/>
            <a:ext cx="16976196"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612" y="10439402"/>
            <a:ext cx="16976196"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59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9994" y="1317625"/>
            <a:ext cx="34564814" cy="54864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457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993" y="1311275"/>
            <a:ext cx="12634913"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458" y="1311275"/>
            <a:ext cx="2146935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993" y="6888163"/>
            <a:ext cx="12634913"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175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102" y="23042565"/>
            <a:ext cx="2304238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8102" y="2941639"/>
            <a:ext cx="2304238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528102" y="25763540"/>
            <a:ext cx="2304238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395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hoology.com/" TargetMode="External"/><Relationship Id="rId13" Type="http://schemas.openxmlformats.org/officeDocument/2006/relationships/image" Target="../media/image5.png"/><Relationship Id="rId3" Type="http://schemas.openxmlformats.org/officeDocument/2006/relationships/hyperlink" Target="http://www.skytitan.net/" TargetMode="External"/><Relationship Id="rId7" Type="http://schemas.openxmlformats.org/officeDocument/2006/relationships/hyperlink" Target="http://kepler.nasa.gov/" TargetMode="External"/><Relationship Id="rId12" Type="http://schemas.openxmlformats.org/officeDocument/2006/relationships/image" Target="../media/image4.jpg"/><Relationship Id="rId17" Type="http://schemas.openxmlformats.org/officeDocument/2006/relationships/comments" Target="../comments/comment1.xml"/><Relationship Id="rId2" Type="http://schemas.openxmlformats.org/officeDocument/2006/relationships/notesSlide" Target="../notesSlides/notesSlide1.xml"/><Relationship Id="rId16"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hyperlink" Target="http://www.zooniverse.org/" TargetMode="External"/><Relationship Id="rId11" Type="http://schemas.openxmlformats.org/officeDocument/2006/relationships/image" Target="../media/image3.jpg"/><Relationship Id="rId5" Type="http://schemas.openxmlformats.org/officeDocument/2006/relationships/hyperlink" Target="http://lcogt.net/education/agentexoplanet" TargetMode="External"/><Relationship Id="rId15" Type="http://schemas.openxmlformats.org/officeDocument/2006/relationships/image" Target="../media/image7.jpg"/><Relationship Id="rId10" Type="http://schemas.openxmlformats.org/officeDocument/2006/relationships/image" Target="../media/image2.jpg"/><Relationship Id="rId4" Type="http://schemas.openxmlformats.org/officeDocument/2006/relationships/hyperlink" Target="http://www.planethunters.org/" TargetMode="External"/><Relationship Id="rId9" Type="http://schemas.openxmlformats.org/officeDocument/2006/relationships/image" Target="../media/image1.jpg"/><Relationship Id="rId1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grpSp>
        <p:nvGrpSpPr>
          <p:cNvPr id="2" name="Group 1"/>
          <p:cNvGrpSpPr/>
          <p:nvPr/>
        </p:nvGrpSpPr>
        <p:grpSpPr>
          <a:xfrm>
            <a:off x="922665" y="495300"/>
            <a:ext cx="36570256" cy="4610100"/>
            <a:chOff x="1054474" y="495300"/>
            <a:chExt cx="41794578" cy="4610100"/>
          </a:xfrm>
        </p:grpSpPr>
        <p:sp>
          <p:nvSpPr>
            <p:cNvPr id="28" name="Text Box 241"/>
            <p:cNvSpPr txBox="1">
              <a:spLocks noChangeArrowheads="1"/>
            </p:cNvSpPr>
            <p:nvPr/>
          </p:nvSpPr>
          <p:spPr bwMode="auto">
            <a:xfrm>
              <a:off x="1054474" y="495301"/>
              <a:ext cx="41782252" cy="4610099"/>
            </a:xfrm>
            <a:prstGeom prst="rect">
              <a:avLst/>
            </a:prstGeom>
            <a:solidFill>
              <a:schemeClr val="accent2">
                <a:lumMod val="50000"/>
              </a:schemeClr>
            </a:solidFill>
            <a:ln w="25400">
              <a:noFill/>
              <a:miter lim="800000"/>
              <a:headEnd/>
              <a:tailEnd/>
            </a:ln>
            <a:effectLst/>
          </p:spPr>
          <p:txBody>
            <a:bodyPr lIns="61170" tIns="30584" rIns="61170" bIns="30584" anchor="ctr"/>
            <a:lstStyle>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dirty="0">
                <a:solidFill>
                  <a:schemeClr val="bg1"/>
                </a:solidFill>
                <a:effectLst/>
                <a:latin typeface="Arial" charset="0"/>
                <a:ea typeface="SimSun" pitchFamily="2" charset="-122"/>
              </a:endParaRPr>
            </a:p>
          </p:txBody>
        </p:sp>
        <p:sp>
          <p:nvSpPr>
            <p:cNvPr id="35" name="Text Box 241"/>
            <p:cNvSpPr txBox="1">
              <a:spLocks noChangeArrowheads="1"/>
            </p:cNvSpPr>
            <p:nvPr/>
          </p:nvSpPr>
          <p:spPr bwMode="auto">
            <a:xfrm>
              <a:off x="1066800" y="495300"/>
              <a:ext cx="41782252" cy="4610099"/>
            </a:xfrm>
            <a:prstGeom prst="rect">
              <a:avLst/>
            </a:prstGeom>
            <a:solidFill>
              <a:srgbClr val="0082A5">
                <a:alpha val="20000"/>
              </a:srgbClr>
            </a:solidFill>
            <a:ln w="25400">
              <a:noFill/>
              <a:miter lim="800000"/>
              <a:headEnd/>
              <a:tailEnd/>
            </a:ln>
            <a:effectLst/>
          </p:spPr>
          <p:txBody>
            <a:bodyPr lIns="61170" tIns="30584" rIns="61170" bIns="30584" anchor="ctr"/>
            <a:lstStyle>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dirty="0">
                <a:solidFill>
                  <a:schemeClr val="bg1"/>
                </a:solidFill>
                <a:effectLst/>
                <a:latin typeface="Arial" charset="0"/>
                <a:ea typeface="SimSun" pitchFamily="2" charset="-122"/>
              </a:endParaRPr>
            </a:p>
          </p:txBody>
        </p:sp>
      </p:grpSp>
      <p:sp>
        <p:nvSpPr>
          <p:cNvPr id="36" name="Text Box 262"/>
          <p:cNvSpPr txBox="1">
            <a:spLocks noChangeArrowheads="1"/>
          </p:cNvSpPr>
          <p:nvPr/>
        </p:nvSpPr>
        <p:spPr bwMode="auto">
          <a:xfrm>
            <a:off x="5934075" y="869361"/>
            <a:ext cx="26403300" cy="371881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61170" tIns="30584" rIns="61170" bIns="30584" anchor="ctr"/>
          <a:lstStyle>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r>
              <a:rPr lang="en-US" altLang="zh-CN" sz="7200" b="1" dirty="0" smtClean="0">
                <a:solidFill>
                  <a:schemeClr val="bg1"/>
                </a:solidFill>
                <a:effectLst/>
                <a:latin typeface="Lucida Sans" pitchFamily="34" charset="0"/>
                <a:ea typeface="SimSun" pitchFamily="2" charset="-122"/>
                <a:cs typeface="Lucida Sans" pitchFamily="34" charset="0"/>
              </a:rPr>
              <a:t>Discovering Exo-Planets Using Photometry</a:t>
            </a:r>
            <a:endParaRPr lang="en-US" altLang="zh-CN" sz="7200" b="1" dirty="0">
              <a:solidFill>
                <a:schemeClr val="bg1"/>
              </a:solidFill>
              <a:effectLst/>
              <a:latin typeface="Lucida Sans" pitchFamily="34" charset="0"/>
              <a:ea typeface="SimSun" pitchFamily="2" charset="-122"/>
              <a:cs typeface="Lucida Sans" pitchFamily="34" charset="0"/>
            </a:endParaRPr>
          </a:p>
          <a:p>
            <a:pPr algn="ctr">
              <a:spcBef>
                <a:spcPct val="20000"/>
              </a:spcBef>
            </a:pPr>
            <a:r>
              <a:rPr lang="en-US" altLang="zh-CN" sz="5600" b="1" dirty="0" smtClean="0">
                <a:solidFill>
                  <a:schemeClr val="bg1"/>
                </a:solidFill>
                <a:effectLst/>
                <a:latin typeface="Corbel" panose="020B0503020204020204" pitchFamily="34" charset="0"/>
                <a:ea typeface="Arial Unicode MS" panose="020B0604020202020204" pitchFamily="34" charset="-128"/>
                <a:cs typeface="Arial Unicode MS" panose="020B0604020202020204" pitchFamily="34" charset="-128"/>
                <a:hlinkClick r:id="rId3"/>
              </a:rPr>
              <a:t>SkyTitan</a:t>
            </a:r>
            <a:endParaRPr lang="en-US" altLang="zh-CN" sz="5600" b="1" dirty="0">
              <a:solidFill>
                <a:schemeClr val="bg1"/>
              </a:solidFill>
              <a:effectLst/>
              <a:latin typeface="Corbel" panose="020B0503020204020204" pitchFamily="34" charset="0"/>
              <a:ea typeface="Arial Unicode MS" panose="020B0604020202020204" pitchFamily="34" charset="-128"/>
              <a:cs typeface="Arial Unicode MS" panose="020B0604020202020204" pitchFamily="34" charset="-128"/>
            </a:endParaRPr>
          </a:p>
          <a:p>
            <a:pPr algn="ctr"/>
            <a:r>
              <a:rPr lang="en-US" altLang="zh-CN" sz="4200" b="1" dirty="0" smtClean="0">
                <a:solidFill>
                  <a:schemeClr val="bg1"/>
                </a:solidFill>
                <a:effectLst/>
                <a:latin typeface="Lucida Sans" pitchFamily="34" charset="0"/>
                <a:ea typeface="SimSun" pitchFamily="2" charset="-122"/>
                <a:cs typeface="Lucida Sans" pitchFamily="34" charset="0"/>
              </a:rPr>
              <a:t>Examples of planetary transits from the NASA Kepler mission, Planet Hunters, and LCOGT</a:t>
            </a:r>
            <a:endParaRPr lang="en-US" altLang="zh-CN" sz="4200" b="1" dirty="0">
              <a:solidFill>
                <a:schemeClr val="bg1"/>
              </a:solidFill>
              <a:effectLst/>
              <a:latin typeface="Lucida Sans" pitchFamily="34" charset="0"/>
              <a:ea typeface="SimSun" pitchFamily="2" charset="-122"/>
              <a:cs typeface="Lucida Sans" pitchFamily="34" charset="0"/>
            </a:endParaRPr>
          </a:p>
        </p:txBody>
      </p:sp>
      <p:sp>
        <p:nvSpPr>
          <p:cNvPr id="37" name="Text Box 242"/>
          <p:cNvSpPr txBox="1">
            <a:spLocks noChangeArrowheads="1"/>
          </p:cNvSpPr>
          <p:nvPr/>
        </p:nvSpPr>
        <p:spPr bwMode="auto">
          <a:xfrm>
            <a:off x="922665" y="6937889"/>
            <a:ext cx="9545311" cy="9067098"/>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Exo</a:t>
            </a: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-planets are planets that orbit stars outside of our solar system.</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To date, over 1800 exo-planets have been discovered.</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There are several methods utilized to discovery exo-planets.</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Exo-planet observations are made by orbiting space telescopes and ground based telescopes.</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The NASA Kepler mission has discovered 1019 alone.  It uses the photometry method to measure changes in star brightness resulting from planetary transits.</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Many of these transits can be observed with small telescopes.</a:t>
            </a:r>
          </a:p>
          <a:p>
            <a:pPr algn="just">
              <a:lnSpc>
                <a:spcPct val="120000"/>
              </a:lnSpc>
              <a:buFontTx/>
              <a:buChar char="•"/>
            </a:pP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Many exo-planets discovery data sets are available in citizen science projects such as </a:t>
            </a: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hlinkClick r:id="rId4"/>
              </a:rPr>
              <a:t>planethunters.org</a:t>
            </a:r>
            <a:r>
              <a:rPr lang="en-US" altLang="ja-JP" sz="2800" dirty="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 </a:t>
            </a: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and </a:t>
            </a: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hlinkClick r:id="rId5"/>
              </a:rPr>
              <a:t>Agent Exo Planet</a:t>
            </a:r>
            <a:r>
              <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rPr>
              <a:t>.</a:t>
            </a:r>
          </a:p>
          <a:p>
            <a:pPr algn="just">
              <a:lnSpc>
                <a:spcPct val="120000"/>
              </a:lnSpc>
              <a:buFontTx/>
              <a:buChar char="•"/>
            </a:pPr>
            <a:endParaRPr lang="en-US" altLang="ja-JP" sz="2800" dirty="0" smtClean="0">
              <a:solidFill>
                <a:schemeClr val="tx1">
                  <a:lumMod val="75000"/>
                  <a:lumOff val="25000"/>
                </a:schemeClr>
              </a:solidFill>
              <a:effectLst/>
              <a:latin typeface="Arial" panose="020B0604020202020204" pitchFamily="34" charset="0"/>
              <a:ea typeface="SimHei" panose="02010609060101010101" pitchFamily="49" charset="-122"/>
              <a:cs typeface="Arial" panose="020B0604020202020204" pitchFamily="34" charset="0"/>
            </a:endParaRPr>
          </a:p>
          <a:p>
            <a:pPr algn="just">
              <a:lnSpc>
                <a:spcPct val="120000"/>
              </a:lnSpc>
              <a:buFontTx/>
              <a:buChar char="•"/>
            </a:pPr>
            <a:endParaRPr lang="en-US" altLang="ja-JP" sz="2800" dirty="0">
              <a:solidFill>
                <a:schemeClr val="tx1">
                  <a:lumMod val="75000"/>
                  <a:lumOff val="25000"/>
                </a:schemeClr>
              </a:solidFill>
              <a:effectLst/>
              <a:ea typeface="ＭＳ Ｐゴシック" charset="-128"/>
            </a:endParaRPr>
          </a:p>
        </p:txBody>
      </p:sp>
      <p:sp>
        <p:nvSpPr>
          <p:cNvPr id="38" name="Text Box 247"/>
          <p:cNvSpPr txBox="1">
            <a:spLocks noChangeArrowheads="1"/>
          </p:cNvSpPr>
          <p:nvPr/>
        </p:nvSpPr>
        <p:spPr bwMode="auto">
          <a:xfrm>
            <a:off x="823079" y="17539110"/>
            <a:ext cx="9667875" cy="3379387"/>
          </a:xfrm>
          <a:prstGeom prst="rect">
            <a:avLst/>
          </a:prstGeom>
          <a:solidFill>
            <a:schemeClr val="accent3">
              <a:lumMod val="20000"/>
              <a:lumOff val="80000"/>
            </a:schemeClr>
          </a:solidFill>
          <a:ln w="57150" cmpd="thinThick">
            <a:noFill/>
            <a:miter lim="800000"/>
            <a:headEnd/>
            <a:tailEnd/>
          </a:ln>
          <a:effectLst/>
          <a:extLst/>
        </p:spPr>
        <p:txBody>
          <a:bodyPr lIns="182880" tIns="91440" rIns="182880" bIns="182880">
            <a:spAutoFit/>
          </a:bodyPr>
          <a:lstStyle>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AU" sz="2800" dirty="0" smtClean="0">
                <a:effectLst/>
                <a:latin typeface="Arial" panose="020B0604020202020204" pitchFamily="34" charset="0"/>
                <a:cs typeface="Arial" panose="020B0604020202020204" pitchFamily="34" charset="0"/>
              </a:rPr>
              <a:t>The purpose of this poster is to:</a:t>
            </a:r>
          </a:p>
          <a:p>
            <a:pPr marL="514350" indent="-514350">
              <a:lnSpc>
                <a:spcPct val="120000"/>
              </a:lnSpc>
              <a:buFont typeface="+mj-lt"/>
              <a:buAutoNum type="arabicPeriod"/>
            </a:pPr>
            <a:r>
              <a:rPr lang="en-AU" sz="2800" dirty="0">
                <a:effectLst/>
                <a:latin typeface="Arial" panose="020B0604020202020204" pitchFamily="34" charset="0"/>
                <a:cs typeface="Arial" panose="020B0604020202020204" pitchFamily="34" charset="0"/>
              </a:rPr>
              <a:t>P</a:t>
            </a:r>
            <a:r>
              <a:rPr lang="en-AU" sz="2800" dirty="0" smtClean="0">
                <a:effectLst/>
                <a:latin typeface="Arial" panose="020B0604020202020204" pitchFamily="34" charset="0"/>
                <a:cs typeface="Arial" panose="020B0604020202020204" pitchFamily="34" charset="0"/>
              </a:rPr>
              <a:t>rovide background information on exo-planets.</a:t>
            </a:r>
          </a:p>
          <a:p>
            <a:pPr marL="514350" indent="-514350">
              <a:lnSpc>
                <a:spcPct val="120000"/>
              </a:lnSpc>
              <a:buFont typeface="+mj-lt"/>
              <a:buAutoNum type="arabicPeriod"/>
            </a:pPr>
            <a:r>
              <a:rPr lang="en-AU" sz="2800" dirty="0" smtClean="0">
                <a:effectLst/>
                <a:latin typeface="Arial" panose="020B0604020202020204" pitchFamily="34" charset="0"/>
                <a:cs typeface="Arial" panose="020B0604020202020204" pitchFamily="34" charset="0"/>
              </a:rPr>
              <a:t>Provide web resources for citizen science projects related to exo-planets.</a:t>
            </a:r>
          </a:p>
          <a:p>
            <a:pPr marL="514350" indent="-514350">
              <a:lnSpc>
                <a:spcPct val="120000"/>
              </a:lnSpc>
              <a:buFont typeface="+mj-lt"/>
              <a:buAutoNum type="arabicPeriod"/>
            </a:pPr>
            <a:r>
              <a:rPr lang="en-AU" sz="2800" dirty="0" smtClean="0">
                <a:effectLst/>
                <a:latin typeface="Arial" panose="020B0604020202020204" pitchFamily="34" charset="0"/>
                <a:cs typeface="Arial" panose="020B0604020202020204" pitchFamily="34" charset="0"/>
              </a:rPr>
              <a:t>Provide mission and project information related to exo-planet discovery efforts.</a:t>
            </a:r>
            <a:endParaRPr lang="en-AU" sz="2800" dirty="0">
              <a:effectLst/>
              <a:latin typeface="Arial" panose="020B0604020202020204" pitchFamily="34" charset="0"/>
              <a:cs typeface="Arial" panose="020B0604020202020204" pitchFamily="34" charset="0"/>
            </a:endParaRPr>
          </a:p>
        </p:txBody>
      </p:sp>
      <p:grpSp>
        <p:nvGrpSpPr>
          <p:cNvPr id="39" name="Group 38"/>
          <p:cNvGrpSpPr/>
          <p:nvPr/>
        </p:nvGrpSpPr>
        <p:grpSpPr>
          <a:xfrm>
            <a:off x="933450" y="5953111"/>
            <a:ext cx="9631759" cy="857867"/>
            <a:chOff x="1066799" y="5958162"/>
            <a:chExt cx="11007725" cy="857867"/>
          </a:xfrm>
        </p:grpSpPr>
        <p:sp>
          <p:nvSpPr>
            <p:cNvPr id="40"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4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effectLst/>
                  <a:latin typeface="Lucida Sans" pitchFamily="34" charset="0"/>
                  <a:ea typeface="SimSun" pitchFamily="2" charset="-122"/>
                  <a:cs typeface="Lucida Sans" pitchFamily="34" charset="0"/>
                </a:rPr>
                <a:t>BACKGROUND</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grpSp>
        <p:nvGrpSpPr>
          <p:cNvPr id="42" name="Group 41"/>
          <p:cNvGrpSpPr/>
          <p:nvPr/>
        </p:nvGrpSpPr>
        <p:grpSpPr>
          <a:xfrm>
            <a:off x="784835" y="16496431"/>
            <a:ext cx="9631759" cy="857867"/>
            <a:chOff x="1066799" y="5958162"/>
            <a:chExt cx="11007725" cy="857867"/>
          </a:xfrm>
        </p:grpSpPr>
        <p:sp>
          <p:nvSpPr>
            <p:cNvPr id="43"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44"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effectLst/>
                  <a:latin typeface="Lucida Sans" pitchFamily="34" charset="0"/>
                  <a:ea typeface="SimSun" pitchFamily="2" charset="-122"/>
                  <a:cs typeface="Lucida Sans" pitchFamily="34" charset="0"/>
                </a:rPr>
                <a:t>PURPOSE</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sp>
        <p:nvSpPr>
          <p:cNvPr id="45" name="Text Box 244"/>
          <p:cNvSpPr txBox="1">
            <a:spLocks noChangeArrowheads="1"/>
          </p:cNvSpPr>
          <p:nvPr/>
        </p:nvSpPr>
        <p:spPr bwMode="auto">
          <a:xfrm>
            <a:off x="11711775" y="6937614"/>
            <a:ext cx="15181898" cy="22667744"/>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182880">
            <a:spAutoFit/>
          </a:bodyPr>
          <a:lstStyle>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4000" b="1" dirty="0" smtClean="0">
                <a:effectLst/>
                <a:latin typeface="Arial" panose="020B0604020202020204" pitchFamily="34" charset="0"/>
                <a:ea typeface="ＭＳ Ｐゴシック" charset="-128"/>
                <a:cs typeface="Arial" panose="020B0604020202020204" pitchFamily="34" charset="0"/>
              </a:rPr>
              <a:t>CITIZEN SCIENCE	</a:t>
            </a:r>
          </a:p>
          <a:p>
            <a:pP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nSpc>
                <a:spcPct val="125000"/>
              </a:lnSpc>
            </a:pPr>
            <a:r>
              <a:rPr lang="en-US" altLang="ja-JP" sz="2800" b="1" dirty="0" smtClean="0">
                <a:effectLst/>
                <a:latin typeface="Arial" panose="020B0604020202020204" pitchFamily="34" charset="0"/>
                <a:ea typeface="ＭＳ Ｐゴシック" charset="-128"/>
                <a:cs typeface="Arial" panose="020B0604020202020204" pitchFamily="34" charset="0"/>
              </a:rPr>
              <a:t>	</a:t>
            </a:r>
            <a:endParaRPr lang="en-US" altLang="ja-JP" sz="2800" b="1" dirty="0">
              <a:effectLst/>
              <a:latin typeface="Arial" panose="020B0604020202020204" pitchFamily="34" charset="0"/>
              <a:ea typeface="ＭＳ Ｐゴシック" charset="-128"/>
              <a:cs typeface="Arial" panose="020B0604020202020204" pitchFamily="34" charset="0"/>
            </a:endParaRPr>
          </a:p>
          <a:p>
            <a:pPr>
              <a:lnSpc>
                <a:spcPct val="125000"/>
              </a:lnSpc>
            </a:pPr>
            <a:r>
              <a:rPr lang="en-AU" altLang="zh-CN" sz="2800" dirty="0" smtClean="0">
                <a:effectLst/>
                <a:latin typeface="Arial" panose="020B0604020202020204" pitchFamily="34" charset="0"/>
                <a:ea typeface="SimSun" pitchFamily="2" charset="-122"/>
                <a:cs typeface="Arial" panose="020B0604020202020204" pitchFamily="34" charset="0"/>
              </a:rPr>
              <a:t>Citizen science projects are web-based projects that provide students access to real data sets obtained through actual scientific discovery programs.  Material is presented in a format that allows students and teachers to actively participate in analysing data for scientific discovery.  </a:t>
            </a:r>
            <a:r>
              <a:rPr lang="en-AU" altLang="zh-CN" sz="2800" dirty="0" smtClean="0">
                <a:effectLst/>
                <a:latin typeface="Arial" panose="020B0604020202020204" pitchFamily="34" charset="0"/>
                <a:ea typeface="SimSun" pitchFamily="2" charset="-122"/>
                <a:cs typeface="Arial" panose="020B0604020202020204" pitchFamily="34" charset="0"/>
                <a:hlinkClick r:id="rId6"/>
              </a:rPr>
              <a:t>Zooniverse.org</a:t>
            </a:r>
            <a:r>
              <a:rPr lang="en-AU" altLang="zh-CN" sz="2800" dirty="0" smtClean="0">
                <a:effectLst/>
                <a:latin typeface="Arial" panose="020B0604020202020204" pitchFamily="34" charset="0"/>
                <a:ea typeface="SimSun" pitchFamily="2" charset="-122"/>
                <a:cs typeface="Arial" panose="020B0604020202020204" pitchFamily="34" charset="0"/>
              </a:rPr>
              <a:t> provides a number of different programs for students to participate in.  Within Zooniverse is the </a:t>
            </a:r>
            <a:r>
              <a:rPr lang="en-AU" altLang="zh-CN" sz="2800" dirty="0" smtClean="0">
                <a:effectLst/>
                <a:latin typeface="Arial" panose="020B0604020202020204" pitchFamily="34" charset="0"/>
                <a:ea typeface="SimSun" pitchFamily="2" charset="-122"/>
                <a:cs typeface="Arial" panose="020B0604020202020204" pitchFamily="34" charset="0"/>
                <a:hlinkClick r:id="rId4"/>
              </a:rPr>
              <a:t>Planet Hunters</a:t>
            </a:r>
            <a:r>
              <a:rPr lang="en-AU" altLang="zh-CN" sz="2800" dirty="0" smtClean="0">
                <a:effectLst/>
                <a:latin typeface="Arial" panose="020B0604020202020204" pitchFamily="34" charset="0"/>
                <a:ea typeface="SimSun" pitchFamily="2" charset="-122"/>
                <a:cs typeface="Arial" panose="020B0604020202020204" pitchFamily="34" charset="0"/>
              </a:rPr>
              <a:t> activity.  This Citizen Science project is designed to allow students to view light curve data to identify exo-planet transits.</a:t>
            </a:r>
          </a:p>
          <a:p>
            <a:pPr>
              <a:lnSpc>
                <a:spcPct val="125000"/>
              </a:lnSpc>
            </a:pPr>
            <a:endParaRPr lang="en-AU" altLang="zh-CN" sz="2800" dirty="0" smtClean="0">
              <a:effectLst/>
              <a:latin typeface="Arial" panose="020B0604020202020204" pitchFamily="34" charset="0"/>
              <a:ea typeface="SimSun" pitchFamily="2" charset="-122"/>
              <a:cs typeface="Arial" panose="020B0604020202020204" pitchFamily="34" charset="0"/>
            </a:endParaRPr>
          </a:p>
          <a:p>
            <a:pPr>
              <a:lnSpc>
                <a:spcPct val="125000"/>
              </a:lnSpc>
            </a:pPr>
            <a:endParaRPr lang="en-AU" altLang="zh-CN" sz="2800" dirty="0">
              <a:effectLst/>
              <a:latin typeface="Arial" panose="020B0604020202020204" pitchFamily="34" charset="0"/>
              <a:ea typeface="SimSun" pitchFamily="2" charset="-122"/>
              <a:cs typeface="Arial" panose="020B0604020202020204" pitchFamily="34" charset="0"/>
            </a:endParaRPr>
          </a:p>
          <a:p>
            <a:pPr>
              <a:lnSpc>
                <a:spcPct val="125000"/>
              </a:lnSpc>
            </a:pPr>
            <a:endParaRPr lang="en-AU" altLang="zh-CN" sz="2800" dirty="0" smtClean="0">
              <a:effectLst/>
              <a:latin typeface="Arial" panose="020B0604020202020204" pitchFamily="34" charset="0"/>
              <a:ea typeface="SimSun" pitchFamily="2" charset="-122"/>
              <a:cs typeface="Arial" panose="020B0604020202020204" pitchFamily="34" charset="0"/>
            </a:endParaRPr>
          </a:p>
          <a:p>
            <a:pPr algn="r">
              <a:lnSpc>
                <a:spcPct val="125000"/>
              </a:lnSpc>
            </a:pPr>
            <a:r>
              <a:rPr lang="en-US" altLang="ja-JP" sz="4000" b="1" dirty="0" smtClean="0">
                <a:effectLst/>
                <a:latin typeface="Arial" panose="020B0604020202020204" pitchFamily="34" charset="0"/>
                <a:ea typeface="ＭＳ Ｐゴシック" charset="-128"/>
                <a:cs typeface="Arial" panose="020B0604020202020204" pitchFamily="34" charset="0"/>
              </a:rPr>
              <a:t>NASA Kepler Mission</a:t>
            </a:r>
          </a:p>
          <a:p>
            <a:pPr algn="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smtClean="0">
              <a:effectLst/>
              <a:latin typeface="Arial" panose="020B0604020202020204" pitchFamily="34" charset="0"/>
              <a:ea typeface="ＭＳ Ｐゴシック" charset="-128"/>
              <a:cs typeface="Arial" panose="020B0604020202020204" pitchFamily="34" charset="0"/>
            </a:endParaRPr>
          </a:p>
          <a:p>
            <a:pPr algn="r">
              <a:lnSpc>
                <a:spcPct val="125000"/>
              </a:lnSpc>
            </a:pPr>
            <a:endParaRPr lang="en-US" altLang="ja-JP" sz="2800" b="1" dirty="0">
              <a:effectLst/>
              <a:latin typeface="Arial" panose="020B0604020202020204" pitchFamily="34" charset="0"/>
              <a:ea typeface="ＭＳ Ｐゴシック" charset="-128"/>
              <a:cs typeface="Arial" panose="020B0604020202020204" pitchFamily="34" charset="0"/>
            </a:endParaRPr>
          </a:p>
          <a:p>
            <a:pPr>
              <a:lnSpc>
                <a:spcPct val="125000"/>
              </a:lnSpc>
            </a:pPr>
            <a:r>
              <a:rPr lang="en-AU" altLang="zh-CN" sz="2800" dirty="0" smtClean="0">
                <a:effectLst/>
                <a:latin typeface="Arial" panose="020B0604020202020204" pitchFamily="34" charset="0"/>
                <a:ea typeface="SimSun" pitchFamily="2" charset="-122"/>
                <a:cs typeface="Arial" panose="020B0604020202020204" pitchFamily="34" charset="0"/>
              </a:rPr>
              <a:t>The NASA Kepler Mission has been one of the most successful  programs for discovering exo-planets.  This satellite-based telescope has discovered nearly 1020 exo-planets.  It has also developed a comprehensive Education and Public Outreach website for providing science background, materials, and mission results for classrooms.</a:t>
            </a:r>
          </a:p>
          <a:p>
            <a:pPr>
              <a:lnSpc>
                <a:spcPct val="125000"/>
              </a:lnSpc>
            </a:pPr>
            <a:endParaRPr lang="en-AU" altLang="zh-CN" sz="2800" dirty="0" smtClean="0">
              <a:effectLst/>
              <a:latin typeface="Arial" panose="020B0604020202020204" pitchFamily="34" charset="0"/>
              <a:ea typeface="SimSun" pitchFamily="2" charset="-122"/>
              <a:cs typeface="Arial" panose="020B0604020202020204" pitchFamily="34" charset="0"/>
            </a:endParaRPr>
          </a:p>
          <a:p>
            <a:pPr>
              <a:lnSpc>
                <a:spcPct val="125000"/>
              </a:lnSpc>
            </a:pPr>
            <a:endParaRPr lang="en-AU" altLang="zh-CN" sz="2800" dirty="0">
              <a:effectLst/>
              <a:latin typeface="Arial" panose="020B0604020202020204" pitchFamily="34" charset="0"/>
              <a:ea typeface="SimSun" pitchFamily="2" charset="-122"/>
              <a:cs typeface="Arial" panose="020B0604020202020204" pitchFamily="34" charset="0"/>
            </a:endParaRPr>
          </a:p>
          <a:p>
            <a:pPr>
              <a:lnSpc>
                <a:spcPct val="125000"/>
              </a:lnSpc>
            </a:pPr>
            <a:endParaRPr lang="en-AU" altLang="zh-CN" sz="2800" dirty="0">
              <a:effectLst/>
              <a:latin typeface="Arial" panose="020B0604020202020204" pitchFamily="34" charset="0"/>
              <a:ea typeface="SimSun" pitchFamily="2" charset="-122"/>
              <a:cs typeface="Arial" panose="020B0604020202020204" pitchFamily="34" charset="0"/>
            </a:endParaRPr>
          </a:p>
          <a:p>
            <a:pPr>
              <a:lnSpc>
                <a:spcPct val="125000"/>
              </a:lnSpc>
            </a:pPr>
            <a:r>
              <a:rPr lang="en-US" altLang="ja-JP" sz="4000" b="1" dirty="0" smtClean="0">
                <a:effectLst/>
                <a:latin typeface="Arial" panose="020B0604020202020204" pitchFamily="34" charset="0"/>
                <a:ea typeface="ＭＳ Ｐゴシック" charset="-128"/>
                <a:cs typeface="Arial" panose="020B0604020202020204" pitchFamily="34" charset="0"/>
              </a:rPr>
              <a:t>LCOGT</a:t>
            </a:r>
          </a:p>
          <a:p>
            <a:pPr>
              <a:lnSpc>
                <a:spcPct val="125000"/>
              </a:lnSpc>
            </a:pPr>
            <a:endParaRPr lang="en-US" altLang="ja-JP" sz="4000" b="1" dirty="0">
              <a:effectLst/>
              <a:latin typeface="Arial" panose="020B0604020202020204" pitchFamily="34" charset="0"/>
              <a:ea typeface="ＭＳ Ｐゴシック" charset="-128"/>
              <a:cs typeface="Arial" panose="020B0604020202020204" pitchFamily="34" charset="0"/>
            </a:endParaRPr>
          </a:p>
          <a:p>
            <a:pPr>
              <a:lnSpc>
                <a:spcPct val="125000"/>
              </a:lnSpc>
            </a:pPr>
            <a:endParaRPr lang="en-US" altLang="ja-JP" sz="4000" b="1" dirty="0" smtClean="0">
              <a:effectLst/>
              <a:latin typeface="Arial" panose="020B0604020202020204" pitchFamily="34" charset="0"/>
              <a:ea typeface="ＭＳ Ｐゴシック" charset="-128"/>
              <a:cs typeface="Arial" panose="020B0604020202020204" pitchFamily="34" charset="0"/>
            </a:endParaRPr>
          </a:p>
          <a:p>
            <a:pPr>
              <a:lnSpc>
                <a:spcPct val="125000"/>
              </a:lnSpc>
            </a:pPr>
            <a:r>
              <a:rPr lang="en-US" altLang="ja-JP" sz="2800" dirty="0" smtClean="0">
                <a:effectLst/>
                <a:latin typeface="Arial" panose="020B0604020202020204" pitchFamily="34" charset="0"/>
                <a:ea typeface="ＭＳ Ｐゴシック" charset="-128"/>
                <a:cs typeface="Arial" panose="020B0604020202020204" pitchFamily="34" charset="0"/>
              </a:rPr>
              <a:t>LCOGT is a privately funded organization dedicated to providing classrooms with access to telescopes and related astronomy activities.  Their </a:t>
            </a:r>
            <a:r>
              <a:rPr lang="en-US" altLang="ja-JP" sz="2800" dirty="0" smtClean="0">
                <a:effectLst/>
                <a:latin typeface="Arial" panose="020B0604020202020204" pitchFamily="34" charset="0"/>
                <a:ea typeface="ＭＳ Ｐゴシック" charset="-128"/>
                <a:cs typeface="Arial" panose="020B0604020202020204" pitchFamily="34" charset="0"/>
                <a:hlinkClick r:id="rId5"/>
              </a:rPr>
              <a:t>Agent Exo Planet</a:t>
            </a:r>
            <a:r>
              <a:rPr lang="en-US" altLang="ja-JP" sz="2800" dirty="0" smtClean="0">
                <a:effectLst/>
                <a:latin typeface="Arial" panose="020B0604020202020204" pitchFamily="34" charset="0"/>
                <a:ea typeface="ＭＳ Ｐゴシック" charset="-128"/>
                <a:cs typeface="Arial" panose="020B0604020202020204" pitchFamily="34" charset="0"/>
              </a:rPr>
              <a:t> is dedicated to reviewing image data sets for identifying transiting exo-planets.</a:t>
            </a:r>
            <a:endParaRPr lang="en-US" altLang="zh-CN" sz="2800" dirty="0">
              <a:effectLst/>
              <a:latin typeface="Arial" panose="020B0604020202020204" pitchFamily="34" charset="0"/>
              <a:ea typeface="SimSun" pitchFamily="2" charset="-122"/>
              <a:cs typeface="Arial" panose="020B0604020202020204" pitchFamily="34" charset="0"/>
            </a:endParaRPr>
          </a:p>
        </p:txBody>
      </p:sp>
      <p:grpSp>
        <p:nvGrpSpPr>
          <p:cNvPr id="49" name="Group 48"/>
          <p:cNvGrpSpPr/>
          <p:nvPr/>
        </p:nvGrpSpPr>
        <p:grpSpPr>
          <a:xfrm>
            <a:off x="11603731" y="5953111"/>
            <a:ext cx="15197338" cy="857867"/>
            <a:chOff x="1066799" y="5958162"/>
            <a:chExt cx="11007725" cy="857867"/>
          </a:xfrm>
        </p:grpSpPr>
        <p:sp>
          <p:nvSpPr>
            <p:cNvPr id="50"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5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effectLst/>
                  <a:latin typeface="Lucida Sans" pitchFamily="34" charset="0"/>
                  <a:ea typeface="SimSun" pitchFamily="2" charset="-122"/>
                  <a:cs typeface="Lucida Sans" pitchFamily="34" charset="0"/>
                </a:rPr>
                <a:t>Exo-Planet Educational Resources</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sp>
        <p:nvSpPr>
          <p:cNvPr id="54" name="Text Box 245"/>
          <p:cNvSpPr txBox="1">
            <a:spLocks noChangeArrowheads="1"/>
          </p:cNvSpPr>
          <p:nvPr/>
        </p:nvSpPr>
        <p:spPr bwMode="auto">
          <a:xfrm>
            <a:off x="28088486" y="28929258"/>
            <a:ext cx="9529623" cy="2492990"/>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Font typeface="+mj-lt"/>
              <a:buAutoNum type="arabicPeriod"/>
            </a:pPr>
            <a:r>
              <a:rPr lang="en-US" altLang="zh-CN" dirty="0" smtClean="0">
                <a:effectLst/>
                <a:ea typeface="SimSun" pitchFamily="2" charset="-122"/>
                <a:hlinkClick r:id="rId7"/>
              </a:rPr>
              <a:t>NASA Kepler Mission</a:t>
            </a:r>
            <a:endParaRPr lang="en-US" altLang="zh-CN" dirty="0" smtClean="0">
              <a:effectLst/>
              <a:ea typeface="SimSun" pitchFamily="2" charset="-122"/>
            </a:endParaRPr>
          </a:p>
          <a:p>
            <a:pPr>
              <a:lnSpc>
                <a:spcPct val="120000"/>
              </a:lnSpc>
              <a:buFont typeface="+mj-lt"/>
              <a:buAutoNum type="arabicPeriod"/>
            </a:pPr>
            <a:r>
              <a:rPr lang="en-US" altLang="zh-CN" dirty="0" smtClean="0">
                <a:effectLst/>
                <a:ea typeface="SimSun" pitchFamily="2" charset="-122"/>
                <a:hlinkClick r:id="rId5"/>
              </a:rPr>
              <a:t>LCOGT</a:t>
            </a:r>
            <a:endParaRPr lang="en-US" altLang="zh-CN" dirty="0" smtClean="0">
              <a:effectLst/>
              <a:ea typeface="SimSun" pitchFamily="2" charset="-122"/>
            </a:endParaRPr>
          </a:p>
          <a:p>
            <a:pPr>
              <a:lnSpc>
                <a:spcPct val="120000"/>
              </a:lnSpc>
              <a:buFont typeface="+mj-lt"/>
              <a:buAutoNum type="arabicPeriod"/>
            </a:pPr>
            <a:r>
              <a:rPr lang="en-US" altLang="zh-CN" dirty="0" smtClean="0">
                <a:effectLst/>
                <a:ea typeface="SimSun" pitchFamily="2" charset="-122"/>
                <a:hlinkClick r:id="rId4"/>
              </a:rPr>
              <a:t>Planet Hunters</a:t>
            </a:r>
            <a:endParaRPr lang="en-US" altLang="zh-CN" dirty="0" smtClean="0">
              <a:effectLst/>
              <a:ea typeface="SimSun" pitchFamily="2" charset="-122"/>
            </a:endParaRPr>
          </a:p>
          <a:p>
            <a:pPr>
              <a:lnSpc>
                <a:spcPct val="120000"/>
              </a:lnSpc>
              <a:buFont typeface="+mj-lt"/>
              <a:buAutoNum type="arabicPeriod"/>
            </a:pPr>
            <a:r>
              <a:rPr lang="en-US" altLang="zh-CN" dirty="0" smtClean="0">
                <a:effectLst/>
                <a:ea typeface="SimSun" pitchFamily="2" charset="-122"/>
                <a:hlinkClick r:id="rId6"/>
              </a:rPr>
              <a:t>Zooniverse</a:t>
            </a:r>
            <a:endParaRPr lang="en-US" altLang="zh-CN" dirty="0" smtClean="0">
              <a:effectLst/>
              <a:ea typeface="SimSun" pitchFamily="2" charset="-122"/>
            </a:endParaRPr>
          </a:p>
          <a:p>
            <a:pPr>
              <a:lnSpc>
                <a:spcPct val="120000"/>
              </a:lnSpc>
              <a:buFont typeface="+mj-lt"/>
              <a:buAutoNum type="arabicPeriod"/>
            </a:pPr>
            <a:endParaRPr lang="en-US" altLang="zh-CN" dirty="0">
              <a:effectLst/>
              <a:ea typeface="SimSun" pitchFamily="2" charset="-122"/>
            </a:endParaRPr>
          </a:p>
        </p:txBody>
      </p:sp>
      <p:sp>
        <p:nvSpPr>
          <p:cNvPr id="55" name="Text Box 246"/>
          <p:cNvSpPr txBox="1">
            <a:spLocks noChangeArrowheads="1"/>
          </p:cNvSpPr>
          <p:nvPr/>
        </p:nvSpPr>
        <p:spPr bwMode="auto">
          <a:xfrm>
            <a:off x="975589" y="22744649"/>
            <a:ext cx="9529624" cy="8550033"/>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lvl1pPr marL="457200" indent="-457200" defTabSz="2154238">
              <a:defRPr sz="2400">
                <a:solidFill>
                  <a:schemeClr val="tx1"/>
                </a:solidFill>
                <a:latin typeface="Times New Roman" pitchFamily="18" charset="0"/>
              </a:defRPr>
            </a:lvl1pPr>
            <a:lvl2pPr marL="742950" indent="-285750" defTabSz="2154238">
              <a:defRPr sz="2400">
                <a:solidFill>
                  <a:schemeClr val="tx1"/>
                </a:solidFill>
                <a:latin typeface="Times New Roman" pitchFamily="18" charset="0"/>
              </a:defRPr>
            </a:lvl2pPr>
            <a:lvl3pPr marL="1143000" indent="-228600" defTabSz="2154238">
              <a:defRPr sz="2400">
                <a:solidFill>
                  <a:schemeClr val="tx1"/>
                </a:solidFill>
                <a:latin typeface="Times New Roman" pitchFamily="18" charset="0"/>
              </a:defRPr>
            </a:lvl3pPr>
            <a:lvl4pPr marL="1600200" indent="-228600" defTabSz="2154238">
              <a:defRPr sz="2400">
                <a:solidFill>
                  <a:schemeClr val="tx1"/>
                </a:solidFill>
                <a:latin typeface="Times New Roman" pitchFamily="18" charset="0"/>
              </a:defRPr>
            </a:lvl4pPr>
            <a:lvl5pPr marL="2057400" indent="-228600" defTabSz="2154238">
              <a:defRPr sz="2400">
                <a:solidFill>
                  <a:schemeClr val="tx1"/>
                </a:solidFill>
                <a:latin typeface="Times New Roman" pitchFamily="18" charset="0"/>
              </a:defRPr>
            </a:lvl5pPr>
            <a:lvl6pPr marL="2514600" indent="-228600" defTabSz="2154238" eaLnBrk="0" fontAlgn="base" hangingPunct="0">
              <a:spcBef>
                <a:spcPct val="0"/>
              </a:spcBef>
              <a:spcAft>
                <a:spcPct val="0"/>
              </a:spcAft>
              <a:defRPr sz="2400">
                <a:solidFill>
                  <a:schemeClr val="tx1"/>
                </a:solidFill>
                <a:latin typeface="Times New Roman" pitchFamily="18" charset="0"/>
              </a:defRPr>
            </a:lvl6pPr>
            <a:lvl7pPr marL="2971800" indent="-228600" defTabSz="2154238" eaLnBrk="0" fontAlgn="base" hangingPunct="0">
              <a:spcBef>
                <a:spcPct val="0"/>
              </a:spcBef>
              <a:spcAft>
                <a:spcPct val="0"/>
              </a:spcAft>
              <a:defRPr sz="2400">
                <a:solidFill>
                  <a:schemeClr val="tx1"/>
                </a:solidFill>
                <a:latin typeface="Times New Roman" pitchFamily="18" charset="0"/>
              </a:defRPr>
            </a:lvl7pPr>
            <a:lvl8pPr marL="3429000" indent="-228600" defTabSz="2154238" eaLnBrk="0" fontAlgn="base" hangingPunct="0">
              <a:spcBef>
                <a:spcPct val="0"/>
              </a:spcBef>
              <a:spcAft>
                <a:spcPct val="0"/>
              </a:spcAft>
              <a:defRPr sz="2400">
                <a:solidFill>
                  <a:schemeClr val="tx1"/>
                </a:solidFill>
                <a:latin typeface="Times New Roman" pitchFamily="18" charset="0"/>
              </a:defRPr>
            </a:lvl8pPr>
            <a:lvl9pPr marL="3886200" indent="-228600" defTabSz="2154238" eaLnBrk="0" fontAlgn="base" hangingPunct="0">
              <a:spcBef>
                <a:spcPct val="0"/>
              </a:spcBef>
              <a:spcAft>
                <a:spcPct val="0"/>
              </a:spcAft>
              <a:defRPr sz="2400">
                <a:solidFill>
                  <a:schemeClr val="tx1"/>
                </a:solidFill>
                <a:latin typeface="Times New Roman" pitchFamily="18" charset="0"/>
              </a:defRPr>
            </a:lvl9pPr>
          </a:lstStyle>
          <a:p>
            <a:pPr>
              <a:lnSpc>
                <a:spcPct val="120000"/>
              </a:lnSpc>
              <a:buFont typeface="Arial" panose="020B0604020202020204" pitchFamily="34" charset="0"/>
              <a:buChar char="•"/>
            </a:pPr>
            <a:r>
              <a:rPr lang="en-US" altLang="zh-CN" sz="3200" dirty="0" smtClean="0">
                <a:effectLst/>
                <a:latin typeface="Arial" panose="020B0604020202020204" pitchFamily="34" charset="0"/>
                <a:ea typeface="SimSun" pitchFamily="2" charset="-122"/>
                <a:cs typeface="Arial" panose="020B0604020202020204" pitchFamily="34" charset="0"/>
                <a:hlinkClick r:id="rId3"/>
              </a:rPr>
              <a:t>SKYTITAN </a:t>
            </a:r>
            <a:r>
              <a:rPr lang="en-US" altLang="zh-CN" sz="3200" dirty="0" smtClean="0">
                <a:effectLst/>
                <a:latin typeface="Arial" panose="020B0604020202020204" pitchFamily="34" charset="0"/>
                <a:ea typeface="SimSun" pitchFamily="2" charset="-122"/>
                <a:cs typeface="Arial" panose="020B0604020202020204" pitchFamily="34" charset="0"/>
              </a:rPr>
              <a:t>– SkyTitan </a:t>
            </a:r>
            <a:r>
              <a:rPr lang="en-US" altLang="zh-CN" sz="3200" dirty="0" smtClean="0">
                <a:effectLst/>
                <a:latin typeface="Arial" panose="020B0604020202020204" pitchFamily="34" charset="0"/>
                <a:ea typeface="SimSun" pitchFamily="2" charset="-122"/>
                <a:cs typeface="Arial" panose="020B0604020202020204" pitchFamily="34" charset="0"/>
              </a:rPr>
              <a:t>is a collaboration of teachers, professors, and professional astronomers that provide access to on-line telescopes, classroom activities, professional development, and technology integration training for teachers and students.</a:t>
            </a:r>
          </a:p>
          <a:p>
            <a:pPr>
              <a:lnSpc>
                <a:spcPct val="120000"/>
              </a:lnSpc>
              <a:buFont typeface="Arial" panose="020B0604020202020204" pitchFamily="34" charset="0"/>
              <a:buChar char="•"/>
            </a:pPr>
            <a:r>
              <a:rPr lang="en-US" altLang="zh-CN" sz="3200" dirty="0" err="1" smtClean="0">
                <a:effectLst/>
                <a:latin typeface="Arial" panose="020B0604020202020204" pitchFamily="34" charset="0"/>
                <a:ea typeface="SimSun" pitchFamily="2" charset="-122"/>
                <a:cs typeface="Arial" panose="020B0604020202020204" pitchFamily="34" charset="0"/>
                <a:hlinkClick r:id="rId8"/>
              </a:rPr>
              <a:t>Schoology</a:t>
            </a:r>
            <a:r>
              <a:rPr lang="en-US" altLang="zh-CN" sz="3200" dirty="0" smtClean="0">
                <a:effectLst/>
                <a:latin typeface="Arial" panose="020B0604020202020204" pitchFamily="34" charset="0"/>
                <a:ea typeface="SimSun" pitchFamily="2" charset="-122"/>
                <a:cs typeface="Arial" panose="020B0604020202020204" pitchFamily="34" charset="0"/>
              </a:rPr>
              <a:t> – </a:t>
            </a:r>
            <a:r>
              <a:rPr lang="en-US" altLang="zh-CN" sz="3200" dirty="0" err="1" smtClean="0">
                <a:effectLst/>
                <a:latin typeface="Arial" panose="020B0604020202020204" pitchFamily="34" charset="0"/>
                <a:ea typeface="SimSun" pitchFamily="2" charset="-122"/>
                <a:cs typeface="Arial" panose="020B0604020202020204" pitchFamily="34" charset="0"/>
              </a:rPr>
              <a:t>Schoology</a:t>
            </a:r>
            <a:r>
              <a:rPr lang="en-US" altLang="zh-CN" sz="3200" dirty="0" smtClean="0">
                <a:effectLst/>
                <a:latin typeface="Arial" panose="020B0604020202020204" pitchFamily="34" charset="0"/>
                <a:ea typeface="SimSun" pitchFamily="2" charset="-122"/>
                <a:cs typeface="Arial" panose="020B0604020202020204" pitchFamily="34" charset="0"/>
              </a:rPr>
              <a:t> is a Learning Management System that provides an on-line venue to deliver courses and facilitate educational dialogue.  SkyTitan uses </a:t>
            </a:r>
            <a:r>
              <a:rPr lang="en-US" altLang="zh-CN" sz="3200" dirty="0" err="1" smtClean="0">
                <a:effectLst/>
                <a:latin typeface="Arial" panose="020B0604020202020204" pitchFamily="34" charset="0"/>
                <a:ea typeface="SimSun" pitchFamily="2" charset="-122"/>
                <a:cs typeface="Arial" panose="020B0604020202020204" pitchFamily="34" charset="0"/>
              </a:rPr>
              <a:t>Schoology</a:t>
            </a:r>
            <a:r>
              <a:rPr lang="en-US" altLang="zh-CN" sz="3200" dirty="0" smtClean="0">
                <a:effectLst/>
                <a:latin typeface="Arial" panose="020B0604020202020204" pitchFamily="34" charset="0"/>
                <a:ea typeface="SimSun" pitchFamily="2" charset="-122"/>
                <a:cs typeface="Arial" panose="020B0604020202020204" pitchFamily="34" charset="0"/>
              </a:rPr>
              <a:t> to deliver training materials for on-line astronomy, Education and Public Outreach, and STEM resources.</a:t>
            </a:r>
          </a:p>
          <a:p>
            <a:pPr>
              <a:lnSpc>
                <a:spcPct val="120000"/>
              </a:lnSpc>
              <a:buFont typeface="Arial" panose="020B0604020202020204" pitchFamily="34" charset="0"/>
              <a:buChar char="•"/>
            </a:pPr>
            <a:endParaRPr lang="en-US" altLang="zh-CN" sz="3200" dirty="0">
              <a:effectLst/>
              <a:latin typeface="Arial" panose="020B0604020202020204" pitchFamily="34" charset="0"/>
              <a:ea typeface="SimSun" pitchFamily="2" charset="-122"/>
              <a:cs typeface="Arial" panose="020B0604020202020204" pitchFamily="34" charset="0"/>
            </a:endParaRPr>
          </a:p>
        </p:txBody>
      </p:sp>
      <p:sp>
        <p:nvSpPr>
          <p:cNvPr id="56" name="Text Box 255"/>
          <p:cNvSpPr txBox="1">
            <a:spLocks noChangeArrowheads="1"/>
          </p:cNvSpPr>
          <p:nvPr/>
        </p:nvSpPr>
        <p:spPr bwMode="auto">
          <a:xfrm>
            <a:off x="10575719" y="32178783"/>
            <a:ext cx="176080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2800" dirty="0" smtClean="0">
                <a:effectLst>
                  <a:outerShdw blurRad="38100" dist="38100" dir="2700000" algn="tl">
                    <a:srgbClr val="C0C0C0"/>
                  </a:outerShdw>
                </a:effectLst>
                <a:ea typeface="SimSun" pitchFamily="2" charset="-122"/>
              </a:rPr>
              <a:t>Paper developed by the University of Wyoming and the Wyoming Department of Education  LASSI program</a:t>
            </a:r>
            <a:endParaRPr lang="zh-CN" altLang="en-US" sz="2800" dirty="0">
              <a:effectLst>
                <a:outerShdw blurRad="38100" dist="38100" dir="2700000" algn="tl">
                  <a:srgbClr val="C0C0C0"/>
                </a:outerShdw>
              </a:effectLst>
              <a:ea typeface="SimSun" pitchFamily="2" charset="-122"/>
            </a:endParaRPr>
          </a:p>
        </p:txBody>
      </p:sp>
      <p:grpSp>
        <p:nvGrpSpPr>
          <p:cNvPr id="59" name="Group 58"/>
          <p:cNvGrpSpPr/>
          <p:nvPr/>
        </p:nvGrpSpPr>
        <p:grpSpPr>
          <a:xfrm>
            <a:off x="27861162" y="5953111"/>
            <a:ext cx="9631759" cy="857867"/>
            <a:chOff x="1066799" y="5958162"/>
            <a:chExt cx="11007725" cy="857867"/>
          </a:xfrm>
        </p:grpSpPr>
        <p:sp>
          <p:nvSpPr>
            <p:cNvPr id="60"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6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effectLst/>
                  <a:latin typeface="Lucida Sans" pitchFamily="34" charset="0"/>
                  <a:ea typeface="SimSun" pitchFamily="2" charset="-122"/>
                  <a:cs typeface="Lucida Sans" pitchFamily="34" charset="0"/>
                </a:rPr>
                <a:t>SCREEN SHOTS</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grpSp>
        <p:nvGrpSpPr>
          <p:cNvPr id="62" name="Group 61"/>
          <p:cNvGrpSpPr/>
          <p:nvPr/>
        </p:nvGrpSpPr>
        <p:grpSpPr>
          <a:xfrm>
            <a:off x="879440" y="21765914"/>
            <a:ext cx="9631759" cy="857867"/>
            <a:chOff x="1066799" y="5958162"/>
            <a:chExt cx="11007725" cy="857867"/>
          </a:xfrm>
        </p:grpSpPr>
        <p:sp>
          <p:nvSpPr>
            <p:cNvPr id="63"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64"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effectLst/>
                  <a:latin typeface="Lucida Sans" pitchFamily="34" charset="0"/>
                  <a:ea typeface="SimSun" pitchFamily="2" charset="-122"/>
                  <a:cs typeface="Lucida Sans" pitchFamily="34" charset="0"/>
                </a:rPr>
                <a:t>OTHER RESOURCES</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grpSp>
        <p:nvGrpSpPr>
          <p:cNvPr id="65" name="Group 64"/>
          <p:cNvGrpSpPr/>
          <p:nvPr/>
        </p:nvGrpSpPr>
        <p:grpSpPr>
          <a:xfrm>
            <a:off x="27983722" y="27893141"/>
            <a:ext cx="9631759" cy="857867"/>
            <a:chOff x="1066799" y="5958162"/>
            <a:chExt cx="11007725" cy="857867"/>
          </a:xfrm>
        </p:grpSpPr>
        <p:sp>
          <p:nvSpPr>
            <p:cNvPr id="66" name="Text Box 248"/>
            <p:cNvSpPr txBox="1">
              <a:spLocks noChangeArrowheads="1"/>
            </p:cNvSpPr>
            <p:nvPr/>
          </p:nvSpPr>
          <p:spPr bwMode="auto">
            <a:xfrm>
              <a:off x="1066799" y="5958162"/>
              <a:ext cx="11007725" cy="646331"/>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gradFill>
            <a:ln w="1905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dirty="0">
                <a:effectLst/>
                <a:latin typeface="Lucida Sans" pitchFamily="34" charset="0"/>
                <a:ea typeface="SimSun" pitchFamily="2" charset="-122"/>
                <a:cs typeface="Lucida Sans" pitchFamily="34" charset="0"/>
              </a:endParaRPr>
            </a:p>
          </p:txBody>
        </p:sp>
        <p:sp>
          <p:nvSpPr>
            <p:cNvPr id="67"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gradFill>
            <a:ln w="19050">
              <a:noFill/>
              <a:miter lim="800000"/>
              <a:headEnd/>
              <a:tailEnd/>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effectLst/>
                  <a:latin typeface="Lucida Sans" pitchFamily="34" charset="0"/>
                  <a:ea typeface="SimSun" pitchFamily="2" charset="-122"/>
                  <a:cs typeface="Lucida Sans" pitchFamily="34" charset="0"/>
                </a:rPr>
                <a:t>REFERENCES</a:t>
              </a:r>
              <a:endParaRPr lang="en-US" altLang="zh-CN" sz="3200" b="1" dirty="0">
                <a:solidFill>
                  <a:schemeClr val="bg1"/>
                </a:solidFill>
                <a:effectLst/>
                <a:latin typeface="Lucida Sans" pitchFamily="34" charset="0"/>
                <a:ea typeface="SimSun" pitchFamily="2" charset="-122"/>
                <a:cs typeface="Lucida Sans" pitchFamily="34" charset="0"/>
              </a:endParaRPr>
            </a:p>
          </p:txBody>
        </p:sp>
      </p:gr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28973" y="8077200"/>
            <a:ext cx="3730625" cy="342900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61420" y="17539110"/>
            <a:ext cx="5180976" cy="3631379"/>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28973" y="17578510"/>
            <a:ext cx="9489309" cy="3339987"/>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28973" y="24863824"/>
            <a:ext cx="12401635" cy="1729976"/>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983722" y="6937614"/>
            <a:ext cx="9411966" cy="9282680"/>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948421" y="16819596"/>
            <a:ext cx="9447061" cy="5034744"/>
          </a:xfrm>
          <a:prstGeom prst="rect">
            <a:avLst/>
          </a:prstGeom>
        </p:spPr>
      </p:pic>
      <p:pic>
        <p:nvPicPr>
          <p:cNvPr id="10" name="Picture 9">
            <a:hlinkClick r:id="rId8"/>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00200" y="30438581"/>
            <a:ext cx="2818342" cy="713736"/>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861162" y="22314351"/>
            <a:ext cx="9534320" cy="51370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267</Words>
  <Application>Microsoft Office PowerPoint</Application>
  <PresentationFormat>Custom</PresentationFormat>
  <Paragraphs>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Administrator</cp:lastModifiedBy>
  <cp:revision>116</cp:revision>
  <cp:lastPrinted>2000-08-03T00:31:24Z</cp:lastPrinted>
  <dcterms:created xsi:type="dcterms:W3CDTF">2000-02-09T15:01:13Z</dcterms:created>
  <dcterms:modified xsi:type="dcterms:W3CDTF">2015-02-28T23:43:00Z</dcterms:modified>
  <cp:category>research posters template</cp:category>
</cp:coreProperties>
</file>