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7019925" cy="9305925"/>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118"/>
    <a:srgbClr val="FD8D08"/>
    <a:srgbClr val="FEB909"/>
    <a:srgbClr val="4621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858" autoAdjust="0"/>
  </p:normalViewPr>
  <p:slideViewPr>
    <p:cSldViewPr snapToGrid="0" snapToObjects="1">
      <p:cViewPr>
        <p:scale>
          <a:sx n="20" d="100"/>
          <a:sy n="20" d="100"/>
        </p:scale>
        <p:origin x="-2010" y="-378"/>
      </p:cViewPr>
      <p:guideLst>
        <p:guide orient="horz" pos="8943"/>
        <p:guide pos="13793"/>
      </p:guideLst>
    </p:cSldViewPr>
  </p:slideViewPr>
  <p:notesTextViewPr>
    <p:cViewPr>
      <p:scale>
        <a:sx n="100" d="100"/>
        <a:sy n="100" d="100"/>
      </p:scale>
      <p:origin x="6" y="164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52C2F6D-E2DD-654C-86A4-7C4BF0AE8031}" type="datetimeFigureOut">
              <a:rPr lang="en-US" smtClean="0"/>
              <a:t>2/28/2015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985DD62-AED9-014F-82CD-E2F40619B047}" type="slidenum">
              <a:rPr lang="en-US" smtClean="0"/>
              <a:t>‹#›</a:t>
            </a:fld>
            <a:endParaRPr lang="en-US"/>
          </a:p>
        </p:txBody>
      </p:sp>
    </p:spTree>
    <p:extLst>
      <p:ext uri="{BB962C8B-B14F-4D97-AF65-F5344CB8AC3E}">
        <p14:creationId xmlns:p14="http://schemas.microsoft.com/office/powerpoint/2010/main" val="321010267"/>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steroidzoo.org/?utm_source=Zooniverse%20Home&amp;utm_medium=Web&amp;utm_campaign=Homepage%20Catalogu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2980004" algn="l"/>
              </a:tabLst>
            </a:pPr>
            <a:r>
              <a:rPr lang="en-US" sz="3700" dirty="0"/>
              <a:t>Should we worry about earth being impacted by an asteroid?  Do we need to worry about one part of space more than another?  In this activity, we will collect data from samples and calculate proportions of the number of asteroids per equal space “area”. We will examine pictures from </a:t>
            </a:r>
            <a:r>
              <a:rPr lang="en-US" sz="3700" dirty="0" err="1"/>
              <a:t>AsteroidZoo</a:t>
            </a:r>
            <a:r>
              <a:rPr lang="en-US" sz="3700" dirty="0"/>
              <a:t> (via Zoo Universe) at</a:t>
            </a:r>
          </a:p>
          <a:p>
            <a:pPr algn="just">
              <a:tabLst>
                <a:tab pos="2980004" algn="l"/>
              </a:tabLst>
            </a:pPr>
            <a:endParaRPr lang="en-US" sz="3700" dirty="0"/>
          </a:p>
          <a:p>
            <a:pPr algn="just">
              <a:tabLst>
                <a:tab pos="2980004" algn="l"/>
              </a:tabLst>
            </a:pPr>
            <a:r>
              <a:rPr lang="en-US" sz="3700" dirty="0">
                <a:solidFill>
                  <a:schemeClr val="bg1"/>
                </a:solidFill>
                <a:hlinkClick r:id="rId3"/>
              </a:rPr>
              <a:t>http://www.asteroidzoo.org/?utm_source=Zooniverse%20Home&amp;utm_medium=Web&amp;utm_campaign=Homepage%20Catalogue</a:t>
            </a:r>
            <a:r>
              <a:rPr lang="en-US" sz="3700" dirty="0">
                <a:solidFill>
                  <a:schemeClr val="bg1"/>
                </a:solidFill>
              </a:rPr>
              <a:t>. </a:t>
            </a:r>
          </a:p>
          <a:p>
            <a:pPr algn="just">
              <a:tabLst>
                <a:tab pos="2980004" algn="l"/>
              </a:tabLst>
            </a:pPr>
            <a:endParaRPr lang="en-US" sz="3700" dirty="0">
              <a:solidFill>
                <a:schemeClr val="bg1"/>
              </a:solidFill>
            </a:endParaRPr>
          </a:p>
          <a:p>
            <a:r>
              <a:rPr lang="en-US" sz="3700" dirty="0"/>
              <a:t>I am going to use this activity with my Statistics students (senior level, although some juniors are in the class).  We are a 1-to-1 computer school—each of our students has a Chromebook computer, or uses their own computer.  Students will complete each part what is described in The Activity:  data collection will occur in class; data analysis and the hypothesis testing will also be completed in class.</a:t>
            </a:r>
          </a:p>
          <a:p>
            <a:endParaRPr lang="en-US" sz="3700" dirty="0"/>
          </a:p>
          <a:p>
            <a:r>
              <a:rPr lang="en-US" sz="3700" dirty="0"/>
              <a:t>One thing to note is each image can be saved in a place called “Favorites”.  So if students save each frame as they go, and not simply record the number of asteroids on each picture sequence, and they find 1 or more asteroids moving across the screen, they can recall it and share it with other students.  It seems rare, but the most I’ve found in one picture sequence is 3 asteroids.  To save a picture to Favorites, just click on Add to Favorites (bottom right) before clicking on Finish.</a:t>
            </a:r>
          </a:p>
          <a:p>
            <a:endParaRPr lang="en-US" sz="3700" dirty="0"/>
          </a:p>
          <a:p>
            <a:r>
              <a:rPr lang="en-US" sz="3700" dirty="0"/>
              <a:t>To view all images one has saved to Favorites, click at the top on “Profile”.  Both “Favorites” and “</a:t>
            </a:r>
            <a:r>
              <a:rPr lang="en-US" sz="3700" dirty="0" err="1"/>
              <a:t>Recents</a:t>
            </a:r>
            <a:r>
              <a:rPr lang="en-US" sz="3700" dirty="0"/>
              <a:t>” should be there.</a:t>
            </a:r>
          </a:p>
          <a:p>
            <a:endParaRPr lang="en-US" sz="3700" dirty="0"/>
          </a:p>
          <a:p>
            <a:pPr defTabSz="2238890"/>
            <a:r>
              <a:rPr lang="en-US" sz="3700" dirty="0"/>
              <a:t>Another thing to note is that the “angle of view” for each image is the same, so that is what I meant by “…per equal space area” in The Activity write-up part of </a:t>
            </a:r>
            <a:r>
              <a:rPr lang="en-US" sz="3700"/>
              <a:t>the poster</a:t>
            </a:r>
            <a:r>
              <a:rPr lang="en-US" sz="3700" dirty="0"/>
              <a:t>.</a:t>
            </a:r>
          </a:p>
          <a:p>
            <a:endParaRPr lang="en-US" sz="3700" dirty="0"/>
          </a:p>
          <a:p>
            <a:r>
              <a:rPr lang="en-US" sz="3700" dirty="0"/>
              <a:t>Students can create own account later if they want to—I do encourage this.  I would also suggest any teacher using the activity create their own account and change the login info to yours.</a:t>
            </a:r>
          </a:p>
          <a:p>
            <a:endParaRPr lang="en-US" sz="3700" dirty="0"/>
          </a:p>
          <a:p>
            <a:pPr defTabSz="2238890"/>
            <a:r>
              <a:rPr lang="en-US" sz="3700" dirty="0"/>
              <a:t>Pictures were taken via the Catalina Sky Survey via the CSS Schmidt telescope is located on Mt. Bigelow in the Catalina Mountains just north of Tucson, Arizona.</a:t>
            </a:r>
          </a:p>
          <a:p>
            <a:endParaRPr lang="en-US" sz="3700" dirty="0"/>
          </a:p>
          <a:p>
            <a:r>
              <a:rPr lang="en-US" sz="3700" dirty="0"/>
              <a:t>Why overall are we looking for asteroids:  go to http://www.asteroidzoo.org/?utm_source=Zooniverse%20Home&amp;utm_medium=Web&amp;utm_campaign=Homepage%20Catalogue#/about  for the answers.</a:t>
            </a:r>
          </a:p>
        </p:txBody>
      </p:sp>
      <p:sp>
        <p:nvSpPr>
          <p:cNvPr id="4" name="Slide Number Placeholder 3"/>
          <p:cNvSpPr>
            <a:spLocks noGrp="1"/>
          </p:cNvSpPr>
          <p:nvPr>
            <p:ph type="sldNum" sz="quarter" idx="10"/>
          </p:nvPr>
        </p:nvSpPr>
        <p:spPr/>
        <p:txBody>
          <a:bodyPr/>
          <a:lstStyle/>
          <a:p>
            <a:fld id="{3985DD62-AED9-014F-82CD-E2F40619B047}" type="slidenum">
              <a:rPr lang="en-US" smtClean="0"/>
              <a:t>1</a:t>
            </a:fld>
            <a:endParaRPr lang="en-US"/>
          </a:p>
        </p:txBody>
      </p:sp>
    </p:spTree>
    <p:extLst>
      <p:ext uri="{BB962C8B-B14F-4D97-AF65-F5344CB8AC3E}">
        <p14:creationId xmlns:p14="http://schemas.microsoft.com/office/powerpoint/2010/main" val="373335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22313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22445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57445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01468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1980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C6199-44F3-DD4C-A9AD-3B7E0A41CF89}"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261097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C6199-44F3-DD4C-A9AD-3B7E0A41CF89}" type="datetimeFigureOut">
              <a:rPr lang="en-US" smtClean="0"/>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8312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C6199-44F3-DD4C-A9AD-3B7E0A41CF89}" type="datetimeFigureOut">
              <a:rPr lang="en-US" smtClean="0"/>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67380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C6199-44F3-DD4C-A9AD-3B7E0A41CF89}" type="datetimeFigureOut">
              <a:rPr lang="en-US" smtClean="0"/>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417325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C6199-44F3-DD4C-A9AD-3B7E0A41CF89}"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8098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C6199-44F3-DD4C-A9AD-3B7E0A41CF89}"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8612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4EC6199-44F3-DD4C-A9AD-3B7E0A41CF89}" type="datetimeFigureOut">
              <a:rPr lang="en-US" smtClean="0"/>
              <a:t>2/28/2015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22F6098-2AE3-AC4B-AB4B-52CE0E5ACBAB}" type="slidenum">
              <a:rPr lang="en-US" smtClean="0"/>
              <a:t>‹#›</a:t>
            </a:fld>
            <a:endParaRPr lang="en-US"/>
          </a:p>
        </p:txBody>
      </p:sp>
    </p:spTree>
    <p:extLst>
      <p:ext uri="{BB962C8B-B14F-4D97-AF65-F5344CB8AC3E}">
        <p14:creationId xmlns:p14="http://schemas.microsoft.com/office/powerpoint/2010/main" val="306828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hyperlink" Target="http://www.zoouniverse.org/" TargetMode="External"/><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steroidzoo.org/?utm_source=Zooniverse%20Home&amp;utm_medium=Web&amp;utm_campaign=Homepage%20Catalogue" TargetMode="External"/><Relationship Id="rId11"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image" Target="../media/image5.jpe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stro.washington.edu/users/premap/images/project_images/astero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09" y="4541464"/>
            <a:ext cx="13357267" cy="10017951"/>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rot="16200000">
            <a:off x="19601158" y="2769814"/>
            <a:ext cx="5421213"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2225882" y="17198528"/>
            <a:ext cx="6620657" cy="2794024"/>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293100" y="21034550"/>
            <a:ext cx="6619300" cy="290341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560587" y="720927"/>
            <a:ext cx="8321620"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16200000">
            <a:off x="18749431" y="20141161"/>
            <a:ext cx="7457767"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1700807" y="6628156"/>
            <a:ext cx="20656037"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8521332" y="1236489"/>
            <a:ext cx="1742864" cy="2858297"/>
          </a:xfrm>
          <a:prstGeom prst="rect">
            <a:avLst/>
          </a:prstGeom>
        </p:spPr>
      </p:pic>
      <p:sp>
        <p:nvSpPr>
          <p:cNvPr id="11" name="Rectangle 10"/>
          <p:cNvSpPr/>
          <p:nvPr/>
        </p:nvSpPr>
        <p:spPr>
          <a:xfrm>
            <a:off x="884953" y="1490368"/>
            <a:ext cx="18065217" cy="1200329"/>
          </a:xfrm>
          <a:prstGeom prst="rect">
            <a:avLst/>
          </a:prstGeom>
        </p:spPr>
        <p:txBody>
          <a:bodyPr wrap="square">
            <a:spAutoFit/>
          </a:bodyPr>
          <a:lstStyle/>
          <a:p>
            <a:r>
              <a:rPr lang="en-US" sz="7200" b="1" dirty="0" smtClean="0"/>
              <a:t>Hypothesis Testing &amp; Asteroids</a:t>
            </a:r>
            <a:endParaRPr lang="en-US" sz="7200" b="1" dirty="0"/>
          </a:p>
        </p:txBody>
      </p:sp>
      <p:pic>
        <p:nvPicPr>
          <p:cNvPr id="8" name="Picture 7" descr="BrandBar_New_flag_only.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72722" y="26214412"/>
            <a:ext cx="50148181" cy="7823116"/>
          </a:xfrm>
          <a:prstGeom prst="rect">
            <a:avLst/>
          </a:prstGeom>
        </p:spPr>
      </p:pic>
      <p:sp>
        <p:nvSpPr>
          <p:cNvPr id="19" name="Rectangle 18"/>
          <p:cNvSpPr/>
          <p:nvPr/>
        </p:nvSpPr>
        <p:spPr>
          <a:xfrm>
            <a:off x="9220524" y="31799867"/>
            <a:ext cx="11655949" cy="830997"/>
          </a:xfrm>
          <a:prstGeom prst="rect">
            <a:avLst/>
          </a:prstGeom>
        </p:spPr>
        <p:txBody>
          <a:bodyPr wrap="square">
            <a:spAutoFit/>
          </a:bodyPr>
          <a:lstStyle/>
          <a:p>
            <a:r>
              <a:rPr lang="en-US" sz="2400" dirty="0" smtClean="0">
                <a:solidFill>
                  <a:schemeClr val="tx1">
                    <a:lumMod val="75000"/>
                    <a:lumOff val="25000"/>
                  </a:schemeClr>
                </a:solidFill>
              </a:rPr>
              <a:t>NAME OF POSTER (AGAIN)</a:t>
            </a:r>
          </a:p>
          <a:p>
            <a:r>
              <a:rPr lang="en-US" sz="2400" b="1" dirty="0" smtClean="0">
                <a:solidFill>
                  <a:schemeClr val="tx1">
                    <a:lumMod val="75000"/>
                    <a:lumOff val="25000"/>
                  </a:schemeClr>
                </a:solidFill>
              </a:rPr>
              <a:t>Presenters/Authors</a:t>
            </a:r>
            <a:endParaRPr lang="en-US" sz="2400" b="1" dirty="0">
              <a:solidFill>
                <a:schemeClr val="tx1">
                  <a:lumMod val="75000"/>
                  <a:lumOff val="25000"/>
                </a:schemeClr>
              </a:solidFill>
            </a:endParaRPr>
          </a:p>
        </p:txBody>
      </p:sp>
      <p:sp>
        <p:nvSpPr>
          <p:cNvPr id="24" name="Rectangle 23"/>
          <p:cNvSpPr/>
          <p:nvPr/>
        </p:nvSpPr>
        <p:spPr>
          <a:xfrm>
            <a:off x="12052011" y="14816865"/>
            <a:ext cx="9919384" cy="4827005"/>
          </a:xfrm>
          <a:prstGeom prst="rect">
            <a:avLst/>
          </a:prstGeom>
          <a:gradFill flip="none" rotWithShape="1">
            <a:gsLst>
              <a:gs pos="22000">
                <a:srgbClr val="462110">
                  <a:alpha val="69000"/>
                </a:srgbClr>
              </a:gs>
              <a:gs pos="82000">
                <a:srgbClr val="462110">
                  <a:alpha val="62000"/>
                </a:srgbClr>
              </a:gs>
              <a:gs pos="62000">
                <a:schemeClr val="bg1">
                  <a:alpha val="16000"/>
                </a:schemeClr>
              </a:gs>
            </a:gsLst>
            <a:path path="circle">
              <a:fillToRect l="100000" t="100000"/>
            </a:path>
            <a:tileRect r="-100000" b="-100000"/>
          </a:gra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2373361" y="15202433"/>
            <a:ext cx="9276684" cy="4135932"/>
          </a:xfrm>
          <a:prstGeom prst="rect">
            <a:avLst/>
          </a:prstGeom>
          <a:gradFill>
            <a:gsLst>
              <a:gs pos="0">
                <a:schemeClr val="tx1">
                  <a:alpha val="56000"/>
                </a:schemeClr>
              </a:gs>
              <a:gs pos="100000">
                <a:schemeClr val="tx1">
                  <a:lumMod val="65000"/>
                  <a:lumOff val="35000"/>
                  <a:alpha val="59000"/>
                </a:schemeClr>
              </a:gs>
            </a:gsLst>
          </a:gra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2825597" y="15340434"/>
            <a:ext cx="8499387" cy="3716188"/>
          </a:xfrm>
          <a:prstGeom prst="rect">
            <a:avLst/>
          </a:prstGeom>
          <a:noFill/>
        </p:spPr>
        <p:txBody>
          <a:bodyPr wrap="square" rtlCol="0">
            <a:noAutofit/>
          </a:bodyPr>
          <a:lstStyle/>
          <a:p>
            <a:pPr algn="just">
              <a:tabLst>
                <a:tab pos="2921000" algn="l"/>
              </a:tabLst>
            </a:pPr>
            <a:r>
              <a:rPr lang="en-US" sz="3800" dirty="0" smtClean="0">
                <a:solidFill>
                  <a:schemeClr val="bg1"/>
                </a:solidFill>
              </a:rPr>
              <a:t>Did you see how awesome Bruce </a:t>
            </a:r>
            <a:r>
              <a:rPr lang="en-US" sz="3800" dirty="0" smtClean="0">
                <a:solidFill>
                  <a:schemeClr val="bg1"/>
                </a:solidFill>
              </a:rPr>
              <a:t>Willis was in the movie Armageddon—nothing nukes couldn’t take care of!  </a:t>
            </a:r>
            <a:r>
              <a:rPr lang="en-US" sz="3800" dirty="0" smtClean="0">
                <a:solidFill>
                  <a:schemeClr val="bg1"/>
                </a:solidFill>
              </a:rPr>
              <a:t>Should we worry about earth being impacted by an asteroid?  Do we need to </a:t>
            </a:r>
            <a:r>
              <a:rPr lang="en-US" sz="3800" dirty="0" smtClean="0">
                <a:solidFill>
                  <a:schemeClr val="bg1"/>
                </a:solidFill>
              </a:rPr>
              <a:t>concern ourselves with </a:t>
            </a:r>
            <a:r>
              <a:rPr lang="en-US" sz="3800" dirty="0" smtClean="0">
                <a:solidFill>
                  <a:schemeClr val="bg1"/>
                </a:solidFill>
              </a:rPr>
              <a:t>one part of space more than another?</a:t>
            </a:r>
            <a:endParaRPr lang="en-US" sz="3800" dirty="0" smtClean="0">
              <a:solidFill>
                <a:schemeClr val="bg1"/>
              </a:solidFill>
            </a:endParaRPr>
          </a:p>
          <a:p>
            <a:pPr algn="just">
              <a:tabLst>
                <a:tab pos="2921000" algn="l"/>
              </a:tabLst>
            </a:pPr>
            <a:endParaRPr lang="en-US" sz="3200" dirty="0">
              <a:solidFill>
                <a:schemeClr val="bg1"/>
              </a:solidFill>
            </a:endParaRPr>
          </a:p>
        </p:txBody>
      </p:sp>
      <p:sp>
        <p:nvSpPr>
          <p:cNvPr id="27" name="TextBox 26"/>
          <p:cNvSpPr txBox="1"/>
          <p:nvPr/>
        </p:nvSpPr>
        <p:spPr>
          <a:xfrm rot="16200000">
            <a:off x="19877257" y="2819012"/>
            <a:ext cx="4852610" cy="1200329"/>
          </a:xfrm>
          <a:prstGeom prst="rect">
            <a:avLst/>
          </a:prstGeom>
          <a:noFill/>
        </p:spPr>
        <p:txBody>
          <a:bodyPr wrap="none" rtlCol="0">
            <a:spAutoFit/>
          </a:bodyPr>
          <a:lstStyle/>
          <a:p>
            <a:r>
              <a:rPr lang="en-US" sz="7200" b="1" dirty="0" smtClean="0">
                <a:solidFill>
                  <a:srgbClr val="462110"/>
                </a:solidFill>
                <a:latin typeface="Avenir Book"/>
                <a:cs typeface="Avenir Book"/>
              </a:rPr>
              <a:t>OVERVIEW</a:t>
            </a:r>
            <a:endParaRPr lang="en-US" sz="4400" b="1" dirty="0">
              <a:solidFill>
                <a:srgbClr val="462110"/>
              </a:solidFill>
              <a:latin typeface="Avenir Book"/>
              <a:cs typeface="Avenir Book"/>
            </a:endParaRPr>
          </a:p>
        </p:txBody>
      </p:sp>
      <p:sp>
        <p:nvSpPr>
          <p:cNvPr id="28" name="Rectangle 27"/>
          <p:cNvSpPr/>
          <p:nvPr/>
        </p:nvSpPr>
        <p:spPr>
          <a:xfrm>
            <a:off x="23174743" y="720927"/>
            <a:ext cx="10839384" cy="5421212"/>
          </a:xfrm>
          <a:prstGeom prst="rect">
            <a:avLst/>
          </a:prstGeom>
          <a:ln>
            <a:solidFill>
              <a:srgbClr val="FEB909"/>
            </a:solidFill>
          </a:ln>
        </p:spPr>
        <p:txBody>
          <a:bodyPr wrap="square">
            <a:noAutofit/>
          </a:bodyPr>
          <a:lstStyle/>
          <a:p>
            <a:pPr algn="just">
              <a:tabLst>
                <a:tab pos="2921000" algn="l"/>
              </a:tabLst>
            </a:pPr>
            <a:r>
              <a:rPr lang="en-US" sz="3600" dirty="0"/>
              <a:t>Should we worry about earth being impacted by an asteroid?  Do we need to worry about one part of space more than another?  In this activity, we will collect data from samples and calculate proportions of the number of asteroids per equal space “area”. We will examine pictures from </a:t>
            </a:r>
            <a:r>
              <a:rPr lang="en-US" sz="3600" dirty="0" err="1"/>
              <a:t>AsteroidZoo</a:t>
            </a:r>
            <a:r>
              <a:rPr lang="en-US" sz="3600" dirty="0"/>
              <a:t> (via Zoo Universe) </a:t>
            </a:r>
            <a:r>
              <a:rPr lang="en-US" sz="3600" dirty="0" smtClean="0"/>
              <a:t>at</a:t>
            </a:r>
          </a:p>
          <a:p>
            <a:pPr algn="just">
              <a:tabLst>
                <a:tab pos="2921000" algn="l"/>
              </a:tabLst>
            </a:pPr>
            <a:endParaRPr lang="en-US" sz="3200" dirty="0" smtClean="0"/>
          </a:p>
          <a:p>
            <a:pPr algn="just">
              <a:tabLst>
                <a:tab pos="2921000" algn="l"/>
              </a:tabLst>
            </a:pPr>
            <a:r>
              <a:rPr lang="en-US" sz="3200" dirty="0">
                <a:solidFill>
                  <a:schemeClr val="bg1"/>
                </a:solidFill>
                <a:hlinkClick r:id="rId6"/>
              </a:rPr>
              <a:t>http://www.asteroidzoo.org/?utm_source=Zooniverse%20Home&amp;utm_medium=Web&amp;utm_campaign=Homepage%20Catalogue</a:t>
            </a:r>
            <a:r>
              <a:rPr lang="en-US" sz="3200" dirty="0">
                <a:solidFill>
                  <a:schemeClr val="bg1"/>
                </a:solidFill>
              </a:rPr>
              <a:t>. </a:t>
            </a:r>
            <a:endParaRPr lang="en-US" sz="3200" dirty="0">
              <a:solidFill>
                <a:srgbClr val="FFFFFF"/>
              </a:solidFill>
            </a:endParaRPr>
          </a:p>
          <a:p>
            <a:pPr algn="just">
              <a:tabLst>
                <a:tab pos="2921000" algn="l"/>
              </a:tabLst>
            </a:pPr>
            <a:endParaRPr lang="en-US" sz="3200" dirty="0"/>
          </a:p>
        </p:txBody>
      </p:sp>
      <p:sp>
        <p:nvSpPr>
          <p:cNvPr id="29" name="TextBox 28"/>
          <p:cNvSpPr txBox="1"/>
          <p:nvPr/>
        </p:nvSpPr>
        <p:spPr>
          <a:xfrm>
            <a:off x="35011118" y="720927"/>
            <a:ext cx="7517449" cy="1323439"/>
          </a:xfrm>
          <a:prstGeom prst="rect">
            <a:avLst/>
          </a:prstGeom>
          <a:noFill/>
        </p:spPr>
        <p:txBody>
          <a:bodyPr wrap="square" rtlCol="0">
            <a:spAutoFit/>
          </a:bodyPr>
          <a:lstStyle/>
          <a:p>
            <a:r>
              <a:rPr lang="en-US" sz="8000" dirty="0" smtClean="0">
                <a:solidFill>
                  <a:srgbClr val="462110"/>
                </a:solidFill>
                <a:latin typeface="Avenir Book"/>
                <a:cs typeface="Avenir Book"/>
              </a:rPr>
              <a:t>PARTICIPANTS</a:t>
            </a:r>
            <a:endParaRPr lang="en-US" sz="8800" dirty="0">
              <a:solidFill>
                <a:srgbClr val="462110"/>
              </a:solidFill>
              <a:latin typeface="Avenir Book"/>
              <a:cs typeface="Avenir Book"/>
            </a:endParaRPr>
          </a:p>
        </p:txBody>
      </p:sp>
      <p:sp>
        <p:nvSpPr>
          <p:cNvPr id="30" name="TextBox 29"/>
          <p:cNvSpPr txBox="1"/>
          <p:nvPr/>
        </p:nvSpPr>
        <p:spPr>
          <a:xfrm>
            <a:off x="21924637" y="6633516"/>
            <a:ext cx="6303713" cy="1323439"/>
          </a:xfrm>
          <a:prstGeom prst="rect">
            <a:avLst/>
          </a:prstGeom>
          <a:noFill/>
        </p:spPr>
        <p:txBody>
          <a:bodyPr wrap="none" rtlCol="0">
            <a:spAutoFit/>
          </a:bodyPr>
          <a:lstStyle/>
          <a:p>
            <a:r>
              <a:rPr lang="en-US" sz="8000" b="1" dirty="0" smtClean="0">
                <a:solidFill>
                  <a:srgbClr val="3A2118"/>
                </a:solidFill>
                <a:latin typeface="Avenir Book"/>
                <a:cs typeface="Avenir Book"/>
              </a:rPr>
              <a:t>The Activity:</a:t>
            </a:r>
            <a:endParaRPr lang="en-US" sz="8800" b="1" dirty="0">
              <a:solidFill>
                <a:srgbClr val="3A2118"/>
              </a:solidFill>
              <a:latin typeface="Avenir Book"/>
              <a:cs typeface="Avenir Book"/>
            </a:endParaRPr>
          </a:p>
        </p:txBody>
      </p:sp>
      <p:sp>
        <p:nvSpPr>
          <p:cNvPr id="31" name="TextBox 30"/>
          <p:cNvSpPr txBox="1"/>
          <p:nvPr/>
        </p:nvSpPr>
        <p:spPr>
          <a:xfrm rot="16200000">
            <a:off x="18764179" y="20066092"/>
            <a:ext cx="7429147" cy="1446550"/>
          </a:xfrm>
          <a:prstGeom prst="rect">
            <a:avLst/>
          </a:prstGeom>
          <a:noFill/>
        </p:spPr>
        <p:txBody>
          <a:bodyPr wrap="square" rtlCol="0">
            <a:spAutoFit/>
          </a:bodyPr>
          <a:lstStyle/>
          <a:p>
            <a:pPr algn="ctr"/>
            <a:r>
              <a:rPr lang="en-US" sz="8800" dirty="0" smtClean="0">
                <a:solidFill>
                  <a:srgbClr val="462110"/>
                </a:solidFill>
                <a:latin typeface="Avenir Book"/>
                <a:cs typeface="Avenir Book"/>
              </a:rPr>
              <a:t>Conclusions:</a:t>
            </a:r>
            <a:endParaRPr lang="en-US" sz="8800" dirty="0">
              <a:solidFill>
                <a:srgbClr val="462110"/>
              </a:solidFill>
              <a:latin typeface="Avenir Book"/>
              <a:cs typeface="Avenir Book"/>
            </a:endParaRPr>
          </a:p>
        </p:txBody>
      </p:sp>
      <p:sp>
        <p:nvSpPr>
          <p:cNvPr id="33" name="Rectangle 32"/>
          <p:cNvSpPr/>
          <p:nvPr/>
        </p:nvSpPr>
        <p:spPr>
          <a:xfrm>
            <a:off x="21971395" y="8199064"/>
            <a:ext cx="20385450" cy="8449322"/>
          </a:xfrm>
          <a:prstGeom prst="rect">
            <a:avLst/>
          </a:prstGeom>
          <a:ln>
            <a:solidFill>
              <a:srgbClr val="FEB909"/>
            </a:solidFill>
          </a:ln>
        </p:spPr>
        <p:txBody>
          <a:bodyPr wrap="square">
            <a:noAutofit/>
          </a:bodyPr>
          <a:lstStyle/>
          <a:p>
            <a:pPr lvl="0"/>
            <a:r>
              <a:rPr lang="en-US" sz="3600" dirty="0"/>
              <a:t>Go to </a:t>
            </a:r>
            <a:r>
              <a:rPr lang="en-US" sz="3600" u="sng" dirty="0">
                <a:hlinkClick r:id="rId7"/>
              </a:rPr>
              <a:t>www.zoouniverse.org</a:t>
            </a:r>
            <a:r>
              <a:rPr lang="en-US" sz="3600" dirty="0"/>
              <a:t> and find your way to the Asteroid Zoo, then click on it.</a:t>
            </a:r>
          </a:p>
          <a:p>
            <a:pPr lvl="0"/>
            <a:r>
              <a:rPr lang="en-US" sz="3600" dirty="0"/>
              <a:t>Click on “Sign In” in the upper right part of your screen.  User is  “</a:t>
            </a:r>
            <a:r>
              <a:rPr lang="en-US" sz="3600" dirty="0" err="1"/>
              <a:t>janddmeyer</a:t>
            </a:r>
            <a:r>
              <a:rPr lang="en-US" sz="3600" dirty="0"/>
              <a:t>”.  Password is “evelyn88”.</a:t>
            </a:r>
          </a:p>
          <a:p>
            <a:pPr lvl="0"/>
            <a:r>
              <a:rPr lang="en-US" sz="3600" dirty="0"/>
              <a:t>Click “Start Hunting”.</a:t>
            </a:r>
          </a:p>
          <a:p>
            <a:pPr lvl="0"/>
            <a:r>
              <a:rPr lang="en-US" sz="3600" dirty="0"/>
              <a:t>Mr. Meyer will guide you through the tutorial.</a:t>
            </a:r>
          </a:p>
          <a:p>
            <a:pPr lvl="0"/>
            <a:r>
              <a:rPr lang="en-US" sz="3600" dirty="0"/>
              <a:t>Next click on Guide.  This shows what you are looking for (asteroids).</a:t>
            </a:r>
          </a:p>
          <a:p>
            <a:pPr lvl="0"/>
            <a:r>
              <a:rPr lang="en-US" sz="3600" dirty="0"/>
              <a:t>Click Play.  Notice how the image cycles through 4 still-shot frames.</a:t>
            </a:r>
          </a:p>
          <a:p>
            <a:pPr lvl="0"/>
            <a:r>
              <a:rPr lang="en-US" sz="3600" dirty="0"/>
              <a:t>Look for a good amount of time.  If you don’t see an asteroid, click “nothing”, then click “Add to Favorites”.</a:t>
            </a:r>
          </a:p>
          <a:p>
            <a:pPr lvl="0"/>
            <a:r>
              <a:rPr lang="en-US" sz="3600" dirty="0"/>
              <a:t>If you do see an asteroid, let Mr. Meyer know and he’ll use yours to demonstrate to the rest of the class on what to do.</a:t>
            </a:r>
          </a:p>
          <a:p>
            <a:pPr lvl="0"/>
            <a:r>
              <a:rPr lang="en-US" sz="3600" dirty="0"/>
              <a:t>Go through a total of 10 images this way, and record how many asteroids you find in each one.</a:t>
            </a:r>
          </a:p>
          <a:p>
            <a:pPr lvl="0"/>
            <a:r>
              <a:rPr lang="en-US" sz="3600" dirty="0"/>
              <a:t>We will share data as a class, one half of the class composing one sample; the other half of the class composing a second sample.</a:t>
            </a:r>
          </a:p>
          <a:p>
            <a:pPr lvl="0"/>
            <a:r>
              <a:rPr lang="en-US" sz="3600" dirty="0"/>
              <a:t>Using your TI-84, do a 2-PropZ-Test (STAT, TESTS, 6).  The claim is that there is no difference in the proportions.  </a:t>
            </a:r>
            <a:r>
              <a:rPr lang="en-US" sz="3600" dirty="0" smtClean="0"/>
              <a:t>You may choose your alpha level, or just use an alpha level of 0.10.</a:t>
            </a:r>
            <a:endParaRPr lang="en-US" sz="3600" dirty="0"/>
          </a:p>
        </p:txBody>
      </p:sp>
      <p:sp>
        <p:nvSpPr>
          <p:cNvPr id="62" name="TextBox 61"/>
          <p:cNvSpPr txBox="1"/>
          <p:nvPr/>
        </p:nvSpPr>
        <p:spPr>
          <a:xfrm>
            <a:off x="875277" y="162819"/>
            <a:ext cx="12202379" cy="1077218"/>
          </a:xfrm>
          <a:prstGeom prst="rect">
            <a:avLst/>
          </a:prstGeom>
          <a:noFill/>
        </p:spPr>
        <p:txBody>
          <a:bodyPr wrap="none" rtlCol="0">
            <a:spAutoFit/>
          </a:bodyPr>
          <a:lstStyle/>
          <a:p>
            <a:r>
              <a:rPr lang="en-US" sz="6400" b="1" dirty="0" smtClean="0">
                <a:solidFill>
                  <a:schemeClr val="tx1">
                    <a:lumMod val="50000"/>
                    <a:lumOff val="50000"/>
                  </a:schemeClr>
                </a:solidFill>
                <a:latin typeface="Avenir Book"/>
                <a:cs typeface="Avenir Book"/>
              </a:rPr>
              <a:t>2015 UW </a:t>
            </a:r>
            <a:r>
              <a:rPr lang="en-US" sz="6400" b="1" dirty="0" smtClean="0">
                <a:solidFill>
                  <a:schemeClr val="tx1">
                    <a:lumMod val="50000"/>
                    <a:lumOff val="50000"/>
                  </a:schemeClr>
                </a:solidFill>
                <a:latin typeface="Avenir Book"/>
                <a:cs typeface="Avenir Book"/>
              </a:rPr>
              <a:t>LASSI Activity Poster</a:t>
            </a:r>
            <a:endParaRPr lang="en-US" sz="6400" b="1" dirty="0">
              <a:solidFill>
                <a:schemeClr val="tx1">
                  <a:lumMod val="50000"/>
                  <a:lumOff val="50000"/>
                </a:schemeClr>
              </a:solidFill>
              <a:latin typeface="Avenir Book"/>
              <a:cs typeface="Avenir Book"/>
            </a:endParaRPr>
          </a:p>
        </p:txBody>
      </p:sp>
      <p:sp>
        <p:nvSpPr>
          <p:cNvPr id="64" name="Rectangle 63"/>
          <p:cNvSpPr/>
          <p:nvPr/>
        </p:nvSpPr>
        <p:spPr>
          <a:xfrm>
            <a:off x="34014127" y="2044366"/>
            <a:ext cx="9877073" cy="996905"/>
          </a:xfrm>
          <a:prstGeom prst="rect">
            <a:avLst/>
          </a:prstGeom>
        </p:spPr>
        <p:txBody>
          <a:bodyPr wrap="square">
            <a:noAutofit/>
          </a:bodyPr>
          <a:lstStyle/>
          <a:p>
            <a:pPr algn="just">
              <a:lnSpc>
                <a:spcPct val="110000"/>
              </a:lnSpc>
            </a:pPr>
            <a:r>
              <a:rPr lang="en-US" sz="4000" dirty="0" smtClean="0"/>
              <a:t>Mr. Meyer and his awesome Statistics students.</a:t>
            </a:r>
            <a:endParaRPr lang="en-US" sz="4000" dirty="0"/>
          </a:p>
        </p:txBody>
      </p:sp>
      <p:pic>
        <p:nvPicPr>
          <p:cNvPr id="3" name="Picture 2"/>
          <p:cNvPicPr>
            <a:picLocks noChangeAspect="1"/>
          </p:cNvPicPr>
          <p:nvPr/>
        </p:nvPicPr>
        <p:blipFill rotWithShape="1">
          <a:blip r:embed="rId8">
            <a:extLst>
              <a:ext uri="{BEBA8EAE-BF5A-486C-A8C5-ECC9F3942E4B}">
                <a14:imgProps xmlns:a14="http://schemas.microsoft.com/office/drawing/2010/main">
                  <a14:imgLayer r:embed="rId9">
                    <a14:imgEffect>
                      <a14:backgroundRemoval t="79208" b="100000" l="65941" r="99232">
                        <a14:foregroundMark x1="78105" y1="95545" x2="94238" y2="94554"/>
                        <a14:foregroundMark x1="69910" y1="90594" x2="72215" y2="90594"/>
                      </a14:backgroundRemoval>
                    </a14:imgEffect>
                  </a14:imgLayer>
                </a14:imgProps>
              </a:ext>
            </a:extLst>
          </a:blip>
          <a:srcRect l="64192" t="80938" r="1286"/>
          <a:stretch/>
        </p:blipFill>
        <p:spPr>
          <a:xfrm>
            <a:off x="16657063" y="3820379"/>
            <a:ext cx="3607133" cy="1030337"/>
          </a:xfrm>
          <a:prstGeom prst="rect">
            <a:avLst/>
          </a:prstGeom>
        </p:spPr>
      </p:pic>
      <p:sp>
        <p:nvSpPr>
          <p:cNvPr id="48" name="Rectangle 47"/>
          <p:cNvSpPr/>
          <p:nvPr/>
        </p:nvSpPr>
        <p:spPr>
          <a:xfrm>
            <a:off x="953601" y="2687328"/>
            <a:ext cx="18065217" cy="707886"/>
          </a:xfrm>
          <a:prstGeom prst="rect">
            <a:avLst/>
          </a:prstGeom>
        </p:spPr>
        <p:txBody>
          <a:bodyPr wrap="square">
            <a:spAutoFit/>
          </a:bodyPr>
          <a:lstStyle/>
          <a:p>
            <a:r>
              <a:rPr lang="en-US" sz="4000" i="1" cap="small" dirty="0" smtClean="0">
                <a:solidFill>
                  <a:schemeClr val="tx1">
                    <a:lumMod val="85000"/>
                    <a:lumOff val="15000"/>
                  </a:schemeClr>
                </a:solidFill>
                <a:latin typeface="Athelas Regular"/>
                <a:cs typeface="Athelas Regular"/>
              </a:rPr>
              <a:t>Does 1 part of space have a higher probability of containing asteroids?</a:t>
            </a:r>
            <a:endParaRPr lang="en-US" sz="4000" i="1" cap="small" dirty="0">
              <a:solidFill>
                <a:schemeClr val="tx1">
                  <a:lumMod val="85000"/>
                  <a:lumOff val="15000"/>
                </a:schemeClr>
              </a:solidFill>
              <a:latin typeface="Athelas Regular"/>
              <a:cs typeface="Athelas Regular"/>
            </a:endParaRPr>
          </a:p>
        </p:txBody>
      </p:sp>
      <p:sp>
        <p:nvSpPr>
          <p:cNvPr id="5" name="Rectangle 4"/>
          <p:cNvSpPr/>
          <p:nvPr/>
        </p:nvSpPr>
        <p:spPr>
          <a:xfrm>
            <a:off x="869050" y="3659936"/>
            <a:ext cx="15297323" cy="923330"/>
          </a:xfrm>
          <a:prstGeom prst="rect">
            <a:avLst/>
          </a:prstGeom>
        </p:spPr>
        <p:txBody>
          <a:bodyPr wrap="square">
            <a:spAutoFit/>
          </a:bodyPr>
          <a:lstStyle/>
          <a:p>
            <a:r>
              <a:rPr lang="en-US" sz="5400" i="1" cap="small" dirty="0" smtClean="0">
                <a:solidFill>
                  <a:schemeClr val="tx1">
                    <a:lumMod val="85000"/>
                    <a:lumOff val="15000"/>
                  </a:schemeClr>
                </a:solidFill>
                <a:latin typeface="Athelas Regular"/>
              </a:rPr>
              <a:t>Joe Meyer, Lander Valley High School, WY</a:t>
            </a:r>
            <a:endParaRPr lang="en-US" sz="5400" dirty="0"/>
          </a:p>
        </p:txBody>
      </p:sp>
      <p:sp>
        <p:nvSpPr>
          <p:cNvPr id="67" name="TextBox 66"/>
          <p:cNvSpPr txBox="1"/>
          <p:nvPr/>
        </p:nvSpPr>
        <p:spPr>
          <a:xfrm>
            <a:off x="38852510" y="25056636"/>
            <a:ext cx="3665114" cy="1884383"/>
          </a:xfrm>
          <a:prstGeom prst="rect">
            <a:avLst/>
          </a:prstGeom>
          <a:solidFill>
            <a:srgbClr val="462110"/>
          </a:solidFill>
        </p:spPr>
        <p:txBody>
          <a:bodyPr wrap="square" rtlCol="0" anchor="ctr">
            <a:noAutofit/>
          </a:bodyPr>
          <a:lstStyle/>
          <a:p>
            <a:pPr>
              <a:lnSpc>
                <a:spcPct val="80000"/>
              </a:lnSpc>
            </a:pPr>
            <a:r>
              <a:rPr lang="en-US" sz="7200" dirty="0" smtClean="0">
                <a:solidFill>
                  <a:srgbClr val="FFFFFF"/>
                </a:solidFill>
                <a:latin typeface="Avenir Book"/>
                <a:cs typeface="Avenir Book"/>
              </a:rPr>
              <a:t>Future</a:t>
            </a:r>
            <a:br>
              <a:rPr lang="en-US" sz="7200" dirty="0" smtClean="0">
                <a:solidFill>
                  <a:srgbClr val="FFFFFF"/>
                </a:solidFill>
                <a:latin typeface="Avenir Book"/>
                <a:cs typeface="Avenir Book"/>
              </a:rPr>
            </a:br>
            <a:r>
              <a:rPr lang="en-US" sz="7200" dirty="0" smtClean="0">
                <a:solidFill>
                  <a:srgbClr val="FFFFFF"/>
                </a:solidFill>
                <a:latin typeface="Avenir Book"/>
                <a:cs typeface="Avenir Book"/>
              </a:rPr>
              <a:t>Work</a:t>
            </a:r>
            <a:endParaRPr lang="en-US" sz="8000" dirty="0">
              <a:solidFill>
                <a:srgbClr val="FFFFFF"/>
              </a:solidFill>
              <a:latin typeface="Avenir Book"/>
              <a:cs typeface="Avenir Book"/>
            </a:endParaRPr>
          </a:p>
        </p:txBody>
      </p:sp>
      <p:sp>
        <p:nvSpPr>
          <p:cNvPr id="68" name="Rectangle 67"/>
          <p:cNvSpPr/>
          <p:nvPr/>
        </p:nvSpPr>
        <p:spPr>
          <a:xfrm>
            <a:off x="21817034" y="25056636"/>
            <a:ext cx="16816366" cy="1815606"/>
          </a:xfrm>
          <a:prstGeom prst="rect">
            <a:avLst/>
          </a:prstGeom>
          <a:ln>
            <a:solidFill>
              <a:srgbClr val="462110"/>
            </a:solidFill>
          </a:ln>
        </p:spPr>
        <p:txBody>
          <a:bodyPr wrap="square">
            <a:noAutofit/>
          </a:bodyPr>
          <a:lstStyle/>
          <a:p>
            <a:pPr algn="just">
              <a:tabLst>
                <a:tab pos="2921000" algn="l"/>
              </a:tabLst>
            </a:pPr>
            <a:r>
              <a:rPr lang="en-US" sz="3200" dirty="0" smtClean="0"/>
              <a:t>Possibly get </a:t>
            </a:r>
            <a:r>
              <a:rPr lang="en-US" sz="3200" dirty="0"/>
              <a:t>more specific with our search, and hone in on smaller sections of viewed outer </a:t>
            </a:r>
            <a:r>
              <a:rPr lang="en-US" sz="3200" dirty="0" smtClean="0"/>
              <a:t>space, if multiple tests, or a test with very large sample sizes</a:t>
            </a:r>
            <a:r>
              <a:rPr lang="en-US" sz="3200" smtClean="0"/>
              <a:t>, suggest </a:t>
            </a:r>
            <a:r>
              <a:rPr lang="en-US" sz="3200" dirty="0" smtClean="0"/>
              <a:t>this.</a:t>
            </a:r>
            <a:endParaRPr lang="en-US" sz="3200" dirty="0">
              <a:solidFill>
                <a:srgbClr val="FFFFFF"/>
              </a:solidFill>
            </a:endParaRPr>
          </a:p>
        </p:txBody>
      </p:sp>
      <p:pic>
        <p:nvPicPr>
          <p:cNvPr id="1032" name="Picture 8" descr="Image result for armageddon movie pictur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050" y="14816865"/>
            <a:ext cx="8759504" cy="6561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rmageddon movie pictures bruce on asteroi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118" y="21640049"/>
            <a:ext cx="7719950" cy="50036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hotos1.blogger.com/img/182/1203/640/Bru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73656" y="4978027"/>
            <a:ext cx="7127712" cy="93373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rmageddon movie pictures bruce on asteroi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5280" y="20257560"/>
            <a:ext cx="11403864" cy="63861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rmageddon movie pictures people on asteroi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53061" y="2876996"/>
            <a:ext cx="5443198" cy="3576399"/>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23202028" y="17187168"/>
            <a:ext cx="8826797" cy="7344596"/>
          </a:xfrm>
          <a:prstGeom prst="rect">
            <a:avLst/>
          </a:prstGeom>
          <a:ln>
            <a:solidFill>
              <a:srgbClr val="FEB909"/>
            </a:solidFill>
          </a:ln>
        </p:spPr>
        <p:txBody>
          <a:bodyPr wrap="square">
            <a:noAutofit/>
          </a:bodyPr>
          <a:lstStyle/>
          <a:p>
            <a:pPr algn="just">
              <a:tabLst>
                <a:tab pos="2921000" algn="l"/>
              </a:tabLst>
            </a:pPr>
            <a:r>
              <a:rPr lang="en-US" sz="3600" dirty="0" smtClean="0"/>
              <a:t>If we fail to reject the null hypothesis, we have evidence that there is no difference in the proportion of asteroids for the same field of view of the telescope from one part of space to the other.  If we reject the null, we accept the alternative hypothesis that there is a difference </a:t>
            </a:r>
            <a:r>
              <a:rPr lang="en-US" sz="3600" dirty="0"/>
              <a:t>in the proportion of asteroids for the same field of view of the telescope from one part of space to the other. </a:t>
            </a:r>
            <a:r>
              <a:rPr lang="en-US" sz="3600" dirty="0" smtClean="0"/>
              <a:t> And therefore, we may wish to focus on one part of space over another.  Then we’d need to get more specific with our search, and hone in on smaller sections of viewed outer space.</a:t>
            </a:r>
            <a:endParaRPr lang="en-US" sz="3600" dirty="0">
              <a:solidFill>
                <a:srgbClr val="FFFFFF"/>
              </a:solidFill>
            </a:endParaRPr>
          </a:p>
          <a:p>
            <a:pPr algn="just">
              <a:tabLst>
                <a:tab pos="2921000" algn="l"/>
              </a:tabLst>
            </a:pPr>
            <a:endParaRPr lang="en-US" sz="3200" dirty="0"/>
          </a:p>
        </p:txBody>
      </p:sp>
    </p:spTree>
    <p:extLst>
      <p:ext uri="{BB962C8B-B14F-4D97-AF65-F5344CB8AC3E}">
        <p14:creationId xmlns:p14="http://schemas.microsoft.com/office/powerpoint/2010/main" val="104093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644</TotalTime>
  <Words>951</Words>
  <Application>Microsoft Office PowerPoint</Application>
  <PresentationFormat>Custom</PresentationFormat>
  <Paragraphs>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Erebus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Borowczak</dc:creator>
  <cp:lastModifiedBy>Meyer, Joe</cp:lastModifiedBy>
  <cp:revision>107</cp:revision>
  <cp:lastPrinted>2015-02-28T23:57:12Z</cp:lastPrinted>
  <dcterms:created xsi:type="dcterms:W3CDTF">2014-09-24T21:48:38Z</dcterms:created>
  <dcterms:modified xsi:type="dcterms:W3CDTF">2015-02-28T23:57:21Z</dcterms:modified>
</cp:coreProperties>
</file>