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2118"/>
    <a:srgbClr val="FD8D08"/>
    <a:srgbClr val="FEB909"/>
    <a:srgbClr val="46211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71321" autoAdjust="0"/>
  </p:normalViewPr>
  <p:slideViewPr>
    <p:cSldViewPr snapToGrid="0" snapToObjects="1">
      <p:cViewPr>
        <p:scale>
          <a:sx n="33" d="100"/>
          <a:sy n="33" d="100"/>
        </p:scale>
        <p:origin x="-80" y="-80"/>
      </p:cViewPr>
      <p:guideLst>
        <p:guide orient="horz" pos="8943"/>
        <p:guide pos="1379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C2F6D-E2DD-654C-86A4-7C4BF0AE8031}" type="datetimeFigureOut">
              <a:rPr lang="en-US" smtClean="0"/>
              <a:t>2/28/15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85DD62-AED9-014F-82CD-E2F40619B047}" type="slidenum">
              <a:rPr lang="en-US" smtClean="0"/>
              <a:t>‹#›</a:t>
            </a:fld>
            <a:endParaRPr lang="en-US"/>
          </a:p>
        </p:txBody>
      </p:sp>
    </p:spTree>
    <p:extLst>
      <p:ext uri="{BB962C8B-B14F-4D97-AF65-F5344CB8AC3E}">
        <p14:creationId xmlns:p14="http://schemas.microsoft.com/office/powerpoint/2010/main" val="321010267"/>
      </p:ext>
    </p:extLst>
  </p:cSld>
  <p:clrMap bg1="lt1" tx1="dk1" bg2="lt2" tx2="dk2" accent1="accent1" accent2="accent2" accent3="accent3" accent4="accent4" accent5="accent5" accent6="accent6" hlink="hlink" folHlink="folHlink"/>
  <p:notesStyle>
    <a:lvl1pPr marL="0" algn="l" defTabSz="2194560" rtl="0" eaLnBrk="1" latinLnBrk="0" hangingPunct="1">
      <a:defRPr sz="5800" kern="1200">
        <a:solidFill>
          <a:schemeClr val="tx1"/>
        </a:solidFill>
        <a:latin typeface="+mn-lt"/>
        <a:ea typeface="+mn-ea"/>
        <a:cs typeface="+mn-cs"/>
      </a:defRPr>
    </a:lvl1pPr>
    <a:lvl2pPr marL="2194560" algn="l" defTabSz="2194560" rtl="0" eaLnBrk="1" latinLnBrk="0" hangingPunct="1">
      <a:defRPr sz="5800" kern="1200">
        <a:solidFill>
          <a:schemeClr val="tx1"/>
        </a:solidFill>
        <a:latin typeface="+mn-lt"/>
        <a:ea typeface="+mn-ea"/>
        <a:cs typeface="+mn-cs"/>
      </a:defRPr>
    </a:lvl2pPr>
    <a:lvl3pPr marL="4389120" algn="l" defTabSz="2194560" rtl="0" eaLnBrk="1" latinLnBrk="0" hangingPunct="1">
      <a:defRPr sz="5800" kern="1200">
        <a:solidFill>
          <a:schemeClr val="tx1"/>
        </a:solidFill>
        <a:latin typeface="+mn-lt"/>
        <a:ea typeface="+mn-ea"/>
        <a:cs typeface="+mn-cs"/>
      </a:defRPr>
    </a:lvl3pPr>
    <a:lvl4pPr marL="6583680" algn="l" defTabSz="2194560" rtl="0" eaLnBrk="1" latinLnBrk="0" hangingPunct="1">
      <a:defRPr sz="5800" kern="1200">
        <a:solidFill>
          <a:schemeClr val="tx1"/>
        </a:solidFill>
        <a:latin typeface="+mn-lt"/>
        <a:ea typeface="+mn-ea"/>
        <a:cs typeface="+mn-cs"/>
      </a:defRPr>
    </a:lvl4pPr>
    <a:lvl5pPr marL="8778240" algn="l" defTabSz="2194560" rtl="0" eaLnBrk="1" latinLnBrk="0" hangingPunct="1">
      <a:defRPr sz="5800" kern="1200">
        <a:solidFill>
          <a:schemeClr val="tx1"/>
        </a:solidFill>
        <a:latin typeface="+mn-lt"/>
        <a:ea typeface="+mn-ea"/>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2194560" rtl="0" eaLnBrk="1" fontAlgn="auto" latinLnBrk="0" hangingPunct="1">
              <a:lnSpc>
                <a:spcPct val="100000"/>
              </a:lnSpc>
              <a:spcBef>
                <a:spcPts val="0"/>
              </a:spcBef>
              <a:spcAft>
                <a:spcPts val="0"/>
              </a:spcAft>
              <a:buClrTx/>
              <a:buSzTx/>
              <a:buFontTx/>
              <a:buNone/>
              <a:tabLst/>
              <a:defRPr/>
            </a:pPr>
            <a:r>
              <a:rPr lang="en-US" dirty="0" smtClean="0"/>
              <a:t>Grades</a:t>
            </a:r>
            <a:r>
              <a:rPr lang="en-US" baseline="0" dirty="0" smtClean="0"/>
              <a:t> 6 and 7 will b</a:t>
            </a:r>
            <a:r>
              <a:rPr lang="en-US" dirty="0" smtClean="0"/>
              <a:t>uild on their understanding of the</a:t>
            </a:r>
            <a:r>
              <a:rPr lang="en-US" baseline="0" dirty="0" smtClean="0"/>
              <a:t> electromagnetic spectrum by analyzing data from </a:t>
            </a:r>
            <a:r>
              <a:rPr lang="en-US" baseline="0" dirty="0" err="1" smtClean="0"/>
              <a:t>Zooniverse</a:t>
            </a:r>
            <a:r>
              <a:rPr lang="en-US" baseline="0" dirty="0" smtClean="0"/>
              <a:t> </a:t>
            </a:r>
            <a:r>
              <a:rPr lang="en-US" baseline="0" dirty="0" err="1" smtClean="0"/>
              <a:t>Sunspotter</a:t>
            </a:r>
            <a:r>
              <a:rPr lang="en-US" baseline="0" dirty="0" smtClean="0"/>
              <a:t> images. </a:t>
            </a:r>
            <a:r>
              <a:rPr lang="en-US" dirty="0" smtClean="0"/>
              <a:t>Students</a:t>
            </a:r>
            <a:r>
              <a:rPr lang="en-US" baseline="0" dirty="0" smtClean="0"/>
              <a:t> will work in groups of 2-3 and will analyze </a:t>
            </a:r>
            <a:r>
              <a:rPr lang="en-US" baseline="0" dirty="0" err="1" smtClean="0"/>
              <a:t>Zooniverse</a:t>
            </a:r>
            <a:r>
              <a:rPr lang="en-US" baseline="0" dirty="0" smtClean="0"/>
              <a:t> </a:t>
            </a:r>
            <a:r>
              <a:rPr lang="en-US" baseline="0" dirty="0" err="1" smtClean="0"/>
              <a:t>Sunspotter</a:t>
            </a:r>
            <a:r>
              <a:rPr lang="en-US" baseline="0" dirty="0" smtClean="0"/>
              <a:t> images for magnetic field activity. Students will describe criteria for image complexity based on one polarity, two polarities, and mixed polarities and location of umbra and penumbra. Data will be collected based on the number of images that are categorized into each classification.</a:t>
            </a:r>
            <a:endParaRPr lang="en-US" dirty="0" smtClean="0"/>
          </a:p>
          <a:p>
            <a:endParaRPr lang="en-US" dirty="0"/>
          </a:p>
        </p:txBody>
      </p:sp>
      <p:sp>
        <p:nvSpPr>
          <p:cNvPr id="4" name="Slide Number Placeholder 3"/>
          <p:cNvSpPr>
            <a:spLocks noGrp="1"/>
          </p:cNvSpPr>
          <p:nvPr>
            <p:ph type="sldNum" sz="quarter" idx="10"/>
          </p:nvPr>
        </p:nvSpPr>
        <p:spPr/>
        <p:txBody>
          <a:bodyPr/>
          <a:lstStyle/>
          <a:p>
            <a:fld id="{3985DD62-AED9-014F-82CD-E2F40619B047}" type="slidenum">
              <a:rPr lang="en-US" smtClean="0"/>
              <a:t>1</a:t>
            </a:fld>
            <a:endParaRPr lang="en-US"/>
          </a:p>
        </p:txBody>
      </p:sp>
    </p:spTree>
    <p:extLst>
      <p:ext uri="{BB962C8B-B14F-4D97-AF65-F5344CB8AC3E}">
        <p14:creationId xmlns:p14="http://schemas.microsoft.com/office/powerpoint/2010/main" val="3733358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EC6199-44F3-DD4C-A9AD-3B7E0A41CF89}" type="datetimeFigureOut">
              <a:rPr lang="en-US" smtClean="0"/>
              <a:t>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122313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C6199-44F3-DD4C-A9AD-3B7E0A41CF89}" type="datetimeFigureOut">
              <a:rPr lang="en-US" smtClean="0"/>
              <a:t>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122445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C6199-44F3-DD4C-A9AD-3B7E0A41CF89}" type="datetimeFigureOut">
              <a:rPr lang="en-US" smtClean="0"/>
              <a:t>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357445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C6199-44F3-DD4C-A9AD-3B7E0A41CF89}" type="datetimeFigureOut">
              <a:rPr lang="en-US" smtClean="0"/>
              <a:t>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101468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C6199-44F3-DD4C-A9AD-3B7E0A41CF89}" type="datetimeFigureOut">
              <a:rPr lang="en-US" smtClean="0"/>
              <a:t>2/28/15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31980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C6199-44F3-DD4C-A9AD-3B7E0A41CF89}" type="datetimeFigureOut">
              <a:rPr lang="en-US" smtClean="0"/>
              <a:t>2/28/15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261097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C6199-44F3-DD4C-A9AD-3B7E0A41CF89}" type="datetimeFigureOut">
              <a:rPr lang="en-US" smtClean="0"/>
              <a:t>2/28/15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383125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C6199-44F3-DD4C-A9AD-3B7E0A41CF89}" type="datetimeFigureOut">
              <a:rPr lang="en-US" smtClean="0"/>
              <a:t>2/28/15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367380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C6199-44F3-DD4C-A9AD-3B7E0A41CF89}" type="datetimeFigureOut">
              <a:rPr lang="en-US" smtClean="0"/>
              <a:t>2/28/15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417325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C6199-44F3-DD4C-A9AD-3B7E0A41CF89}" type="datetimeFigureOut">
              <a:rPr lang="en-US" smtClean="0"/>
              <a:t>2/28/15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180986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C6199-44F3-DD4C-A9AD-3B7E0A41CF89}" type="datetimeFigureOut">
              <a:rPr lang="en-US" smtClean="0"/>
              <a:t>2/28/15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F6098-2AE3-AC4B-AB4B-52CE0E5ACBAB}" type="slidenum">
              <a:rPr lang="en-US" smtClean="0"/>
              <a:t>‹#›</a:t>
            </a:fld>
            <a:endParaRPr lang="en-US"/>
          </a:p>
        </p:txBody>
      </p:sp>
    </p:spTree>
    <p:extLst>
      <p:ext uri="{BB962C8B-B14F-4D97-AF65-F5344CB8AC3E}">
        <p14:creationId xmlns:p14="http://schemas.microsoft.com/office/powerpoint/2010/main" val="18612831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84EC6199-44F3-DD4C-A9AD-3B7E0A41CF89}" type="datetimeFigureOut">
              <a:rPr lang="en-US" smtClean="0"/>
              <a:t>2/28/15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622F6098-2AE3-AC4B-AB4B-52CE0E5ACBAB}" type="slidenum">
              <a:rPr lang="en-US" smtClean="0"/>
              <a:t>‹#›</a:t>
            </a:fld>
            <a:endParaRPr lang="en-US"/>
          </a:p>
        </p:txBody>
      </p:sp>
    </p:spTree>
    <p:extLst>
      <p:ext uri="{BB962C8B-B14F-4D97-AF65-F5344CB8AC3E}">
        <p14:creationId xmlns:p14="http://schemas.microsoft.com/office/powerpoint/2010/main" val="3068286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jpg"/><Relationship Id="rId7" Type="http://schemas.openxmlformats.org/officeDocument/2006/relationships/image" Target="../media/image5.jpg"/><Relationship Id="rId8" Type="http://schemas.openxmlformats.org/officeDocument/2006/relationships/image" Target="../media/image6.jp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rot="16200000">
            <a:off x="19601158" y="2769814"/>
            <a:ext cx="5421213" cy="1323439"/>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32225882" y="17198528"/>
            <a:ext cx="6620657" cy="2794024"/>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2293100" y="21034550"/>
            <a:ext cx="6619300" cy="2903419"/>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28982153" y="13489089"/>
            <a:ext cx="13351849" cy="3314956"/>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34560587" y="720927"/>
            <a:ext cx="7796258" cy="1323439"/>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rot="16200000">
            <a:off x="18749431" y="20141161"/>
            <a:ext cx="7457767" cy="1323439"/>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21700807" y="6628156"/>
            <a:ext cx="20656037" cy="1323439"/>
          </a:xfrm>
          <a:prstGeom prst="rect">
            <a:avLst/>
          </a:prstGeom>
          <a:gradFill>
            <a:gsLst>
              <a:gs pos="0">
                <a:srgbClr val="FEB909"/>
              </a:gs>
              <a:gs pos="100000">
                <a:srgbClr val="FD8D08"/>
              </a:gs>
            </a:gsLst>
            <a:lin ang="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84953" y="1490368"/>
            <a:ext cx="18065217" cy="1200329"/>
          </a:xfrm>
          <a:prstGeom prst="rect">
            <a:avLst/>
          </a:prstGeom>
        </p:spPr>
        <p:txBody>
          <a:bodyPr wrap="square">
            <a:spAutoFit/>
          </a:bodyPr>
          <a:lstStyle/>
          <a:p>
            <a:r>
              <a:rPr lang="en-US" sz="7200" b="1" dirty="0" smtClean="0"/>
              <a:t>Analyzing Sunspots</a:t>
            </a:r>
            <a:endParaRPr lang="en-US" sz="7200" b="1" dirty="0"/>
          </a:p>
        </p:txBody>
      </p:sp>
      <p:sp>
        <p:nvSpPr>
          <p:cNvPr id="19" name="Rectangle 18"/>
          <p:cNvSpPr/>
          <p:nvPr/>
        </p:nvSpPr>
        <p:spPr>
          <a:xfrm>
            <a:off x="9220524" y="31799867"/>
            <a:ext cx="11655949" cy="830997"/>
          </a:xfrm>
          <a:prstGeom prst="rect">
            <a:avLst/>
          </a:prstGeom>
        </p:spPr>
        <p:txBody>
          <a:bodyPr wrap="square">
            <a:spAutoFit/>
          </a:bodyPr>
          <a:lstStyle/>
          <a:p>
            <a:r>
              <a:rPr lang="en-US" sz="2400" dirty="0" smtClean="0">
                <a:solidFill>
                  <a:schemeClr val="tx1">
                    <a:lumMod val="75000"/>
                    <a:lumOff val="25000"/>
                  </a:schemeClr>
                </a:solidFill>
              </a:rPr>
              <a:t>NAME OF POSTER (AGAIN)</a:t>
            </a:r>
          </a:p>
          <a:p>
            <a:r>
              <a:rPr lang="en-US" sz="2400" b="1" dirty="0" smtClean="0">
                <a:solidFill>
                  <a:schemeClr val="tx1">
                    <a:lumMod val="75000"/>
                    <a:lumOff val="25000"/>
                  </a:schemeClr>
                </a:solidFill>
              </a:rPr>
              <a:t>Presenters/Authors</a:t>
            </a:r>
            <a:endParaRPr lang="en-US" sz="2400" b="1" dirty="0">
              <a:solidFill>
                <a:schemeClr val="tx1">
                  <a:lumMod val="75000"/>
                  <a:lumOff val="25000"/>
                </a:schemeClr>
              </a:solidFill>
            </a:endParaRPr>
          </a:p>
        </p:txBody>
      </p:sp>
      <p:sp>
        <p:nvSpPr>
          <p:cNvPr id="27" name="TextBox 26"/>
          <p:cNvSpPr txBox="1"/>
          <p:nvPr/>
        </p:nvSpPr>
        <p:spPr>
          <a:xfrm rot="16200000">
            <a:off x="19877257" y="2819012"/>
            <a:ext cx="4852610" cy="1200329"/>
          </a:xfrm>
          <a:prstGeom prst="rect">
            <a:avLst/>
          </a:prstGeom>
          <a:noFill/>
        </p:spPr>
        <p:txBody>
          <a:bodyPr wrap="none" rtlCol="0">
            <a:spAutoFit/>
          </a:bodyPr>
          <a:lstStyle/>
          <a:p>
            <a:r>
              <a:rPr lang="en-US" sz="7200" b="1" dirty="0" smtClean="0">
                <a:solidFill>
                  <a:srgbClr val="462110"/>
                </a:solidFill>
                <a:latin typeface="Avenir Book"/>
                <a:cs typeface="Avenir Book"/>
              </a:rPr>
              <a:t>OVERVIEW</a:t>
            </a:r>
            <a:endParaRPr lang="en-US" sz="4400" b="1" dirty="0">
              <a:solidFill>
                <a:srgbClr val="462110"/>
              </a:solidFill>
              <a:latin typeface="Avenir Book"/>
              <a:cs typeface="Avenir Book"/>
            </a:endParaRPr>
          </a:p>
        </p:txBody>
      </p:sp>
      <p:sp>
        <p:nvSpPr>
          <p:cNvPr id="28" name="Rectangle 27"/>
          <p:cNvSpPr/>
          <p:nvPr/>
        </p:nvSpPr>
        <p:spPr>
          <a:xfrm>
            <a:off x="23174743" y="720927"/>
            <a:ext cx="10839384" cy="5421212"/>
          </a:xfrm>
          <a:prstGeom prst="rect">
            <a:avLst/>
          </a:prstGeom>
          <a:ln>
            <a:solidFill>
              <a:srgbClr val="FEB909"/>
            </a:solidFill>
          </a:ln>
        </p:spPr>
        <p:txBody>
          <a:bodyPr wrap="square">
            <a:noAutofit/>
          </a:bodyPr>
          <a:lstStyle/>
          <a:p>
            <a:pPr algn="just">
              <a:lnSpc>
                <a:spcPct val="110000"/>
              </a:lnSpc>
            </a:pPr>
            <a:r>
              <a:rPr lang="en-US" sz="3200" dirty="0" smtClean="0"/>
              <a:t>One polarity, Two polarities, Mixed polarities</a:t>
            </a:r>
            <a:endParaRPr lang="en-US" sz="3200" dirty="0"/>
          </a:p>
        </p:txBody>
      </p:sp>
      <p:sp>
        <p:nvSpPr>
          <p:cNvPr id="29" name="TextBox 28"/>
          <p:cNvSpPr txBox="1"/>
          <p:nvPr/>
        </p:nvSpPr>
        <p:spPr>
          <a:xfrm>
            <a:off x="35011119" y="720927"/>
            <a:ext cx="7042856" cy="1323439"/>
          </a:xfrm>
          <a:prstGeom prst="rect">
            <a:avLst/>
          </a:prstGeom>
          <a:noFill/>
        </p:spPr>
        <p:txBody>
          <a:bodyPr wrap="none" rtlCol="0">
            <a:spAutoFit/>
          </a:bodyPr>
          <a:lstStyle/>
          <a:p>
            <a:r>
              <a:rPr lang="en-US" sz="8000" dirty="0" smtClean="0">
                <a:solidFill>
                  <a:srgbClr val="462110"/>
                </a:solidFill>
                <a:latin typeface="Avenir Book"/>
                <a:cs typeface="Avenir Book"/>
              </a:rPr>
              <a:t>PARTICIPANTS</a:t>
            </a:r>
            <a:endParaRPr lang="en-US" sz="8800" dirty="0">
              <a:solidFill>
                <a:srgbClr val="462110"/>
              </a:solidFill>
              <a:latin typeface="Avenir Book"/>
              <a:cs typeface="Avenir Book"/>
            </a:endParaRPr>
          </a:p>
        </p:txBody>
      </p:sp>
      <p:sp>
        <p:nvSpPr>
          <p:cNvPr id="30" name="TextBox 29"/>
          <p:cNvSpPr txBox="1"/>
          <p:nvPr/>
        </p:nvSpPr>
        <p:spPr>
          <a:xfrm>
            <a:off x="21924637" y="6633516"/>
            <a:ext cx="5021868" cy="1323439"/>
          </a:xfrm>
          <a:prstGeom prst="rect">
            <a:avLst/>
          </a:prstGeom>
          <a:noFill/>
        </p:spPr>
        <p:txBody>
          <a:bodyPr wrap="none" rtlCol="0">
            <a:spAutoFit/>
          </a:bodyPr>
          <a:lstStyle/>
          <a:p>
            <a:r>
              <a:rPr lang="en-US" sz="8000" b="1" dirty="0" smtClean="0">
                <a:solidFill>
                  <a:srgbClr val="3A2118"/>
                </a:solidFill>
                <a:latin typeface="Avenir Book"/>
                <a:cs typeface="Avenir Book"/>
              </a:rPr>
              <a:t>FINDINGS</a:t>
            </a:r>
            <a:endParaRPr lang="en-US" sz="8800" b="1" dirty="0">
              <a:solidFill>
                <a:srgbClr val="3A2118"/>
              </a:solidFill>
              <a:latin typeface="Avenir Book"/>
              <a:cs typeface="Avenir Book"/>
            </a:endParaRPr>
          </a:p>
        </p:txBody>
      </p:sp>
      <p:sp>
        <p:nvSpPr>
          <p:cNvPr id="31" name="TextBox 30"/>
          <p:cNvSpPr txBox="1"/>
          <p:nvPr/>
        </p:nvSpPr>
        <p:spPr>
          <a:xfrm rot="16200000">
            <a:off x="18764179" y="20127647"/>
            <a:ext cx="7429147" cy="1323439"/>
          </a:xfrm>
          <a:prstGeom prst="rect">
            <a:avLst/>
          </a:prstGeom>
          <a:noFill/>
        </p:spPr>
        <p:txBody>
          <a:bodyPr wrap="square" rtlCol="0">
            <a:spAutoFit/>
          </a:bodyPr>
          <a:lstStyle/>
          <a:p>
            <a:pPr algn="ctr"/>
            <a:r>
              <a:rPr lang="en-US" sz="8000" dirty="0" smtClean="0">
                <a:solidFill>
                  <a:srgbClr val="462110"/>
                </a:solidFill>
                <a:latin typeface="Avenir Book"/>
                <a:cs typeface="Avenir Book"/>
              </a:rPr>
              <a:t>RESULTS</a:t>
            </a:r>
            <a:endParaRPr lang="en-US" sz="8800" dirty="0">
              <a:solidFill>
                <a:srgbClr val="462110"/>
              </a:solidFill>
              <a:latin typeface="Avenir Book"/>
              <a:cs typeface="Avenir Book"/>
            </a:endParaRPr>
          </a:p>
        </p:txBody>
      </p:sp>
      <p:sp>
        <p:nvSpPr>
          <p:cNvPr id="33" name="Rectangle 32"/>
          <p:cNvSpPr/>
          <p:nvPr/>
        </p:nvSpPr>
        <p:spPr>
          <a:xfrm>
            <a:off x="21806368" y="8199064"/>
            <a:ext cx="20550477" cy="4888226"/>
          </a:xfrm>
          <a:prstGeom prst="rect">
            <a:avLst/>
          </a:prstGeom>
          <a:ln>
            <a:solidFill>
              <a:srgbClr val="FEB909"/>
            </a:solidFill>
          </a:ln>
        </p:spPr>
        <p:txBody>
          <a:bodyPr wrap="square">
            <a:noAutofit/>
          </a:bodyPr>
          <a:lstStyle/>
          <a:p>
            <a:pPr algn="just"/>
            <a:r>
              <a:rPr lang="en-US" sz="3200" dirty="0" smtClean="0"/>
              <a:t>Words here</a:t>
            </a:r>
            <a:endParaRPr lang="en-US" sz="3200" dirty="0"/>
          </a:p>
        </p:txBody>
      </p:sp>
      <p:sp>
        <p:nvSpPr>
          <p:cNvPr id="41" name="Rectangle 40"/>
          <p:cNvSpPr/>
          <p:nvPr/>
        </p:nvSpPr>
        <p:spPr>
          <a:xfrm>
            <a:off x="23467534" y="17145000"/>
            <a:ext cx="8536466" cy="7352740"/>
          </a:xfrm>
          <a:prstGeom prst="rect">
            <a:avLst/>
          </a:prstGeom>
          <a:ln>
            <a:solidFill>
              <a:srgbClr val="FEB909"/>
            </a:solidFill>
          </a:ln>
        </p:spPr>
        <p:txBody>
          <a:bodyPr wrap="square">
            <a:noAutofit/>
          </a:bodyPr>
          <a:lstStyle/>
          <a:p>
            <a:pPr algn="r"/>
            <a:r>
              <a:rPr lang="en-US" sz="3600" dirty="0" smtClean="0"/>
              <a:t>WORDS HERE</a:t>
            </a:r>
            <a:endParaRPr lang="en-US" sz="3600" dirty="0"/>
          </a:p>
        </p:txBody>
      </p:sp>
      <p:sp>
        <p:nvSpPr>
          <p:cNvPr id="44" name="Rectangle 43"/>
          <p:cNvSpPr/>
          <p:nvPr/>
        </p:nvSpPr>
        <p:spPr>
          <a:xfrm>
            <a:off x="39015621" y="17270399"/>
            <a:ext cx="3341224" cy="2666932"/>
          </a:xfrm>
          <a:prstGeom prst="rect">
            <a:avLst/>
          </a:prstGeom>
          <a:ln>
            <a:solidFill>
              <a:srgbClr val="FEB909"/>
            </a:solidFill>
          </a:ln>
        </p:spPr>
        <p:txBody>
          <a:bodyPr wrap="square">
            <a:noAutofit/>
          </a:bodyPr>
          <a:lstStyle/>
          <a:p>
            <a:r>
              <a:rPr lang="en-US" sz="3200" i="1" dirty="0" smtClean="0"/>
              <a:t>Graphic Description</a:t>
            </a:r>
            <a:endParaRPr lang="en-US" sz="3200" i="1" dirty="0"/>
          </a:p>
        </p:txBody>
      </p:sp>
      <p:sp>
        <p:nvSpPr>
          <p:cNvPr id="61" name="Rectangle 60"/>
          <p:cNvSpPr/>
          <p:nvPr/>
        </p:nvSpPr>
        <p:spPr>
          <a:xfrm>
            <a:off x="33507396" y="23969023"/>
            <a:ext cx="4643751" cy="769441"/>
          </a:xfrm>
          <a:prstGeom prst="rect">
            <a:avLst/>
          </a:prstGeom>
        </p:spPr>
        <p:txBody>
          <a:bodyPr wrap="none">
            <a:spAutoFit/>
          </a:bodyPr>
          <a:lstStyle/>
          <a:p>
            <a:pPr algn="ctr"/>
            <a:r>
              <a:rPr lang="en-US" sz="4400" i="1" dirty="0" smtClean="0"/>
              <a:t>Some Long Chart Title</a:t>
            </a:r>
            <a:endParaRPr lang="en-US" sz="4400" dirty="0"/>
          </a:p>
        </p:txBody>
      </p:sp>
      <p:sp>
        <p:nvSpPr>
          <p:cNvPr id="62" name="TextBox 61"/>
          <p:cNvSpPr txBox="1"/>
          <p:nvPr/>
        </p:nvSpPr>
        <p:spPr>
          <a:xfrm>
            <a:off x="875277" y="162819"/>
            <a:ext cx="7571303" cy="1077218"/>
          </a:xfrm>
          <a:prstGeom prst="rect">
            <a:avLst/>
          </a:prstGeom>
          <a:noFill/>
        </p:spPr>
        <p:txBody>
          <a:bodyPr wrap="none" rtlCol="0">
            <a:spAutoFit/>
          </a:bodyPr>
          <a:lstStyle/>
          <a:p>
            <a:r>
              <a:rPr lang="en-US" sz="6400" b="1" dirty="0" smtClean="0">
                <a:solidFill>
                  <a:schemeClr val="tx1">
                    <a:lumMod val="50000"/>
                    <a:lumOff val="50000"/>
                  </a:schemeClr>
                </a:solidFill>
                <a:latin typeface="Avenir Book"/>
                <a:cs typeface="Avenir Book"/>
              </a:rPr>
              <a:t>Sunspot Complexity</a:t>
            </a:r>
            <a:endParaRPr lang="en-US" sz="6400" b="1" dirty="0">
              <a:solidFill>
                <a:schemeClr val="tx1">
                  <a:lumMod val="50000"/>
                  <a:lumOff val="50000"/>
                </a:schemeClr>
              </a:solidFill>
              <a:latin typeface="Avenir Book"/>
              <a:cs typeface="Avenir Book"/>
            </a:endParaRPr>
          </a:p>
        </p:txBody>
      </p:sp>
      <p:sp>
        <p:nvSpPr>
          <p:cNvPr id="63" name="Rectangle 62"/>
          <p:cNvSpPr/>
          <p:nvPr/>
        </p:nvSpPr>
        <p:spPr>
          <a:xfrm>
            <a:off x="33243443" y="19957165"/>
            <a:ext cx="4643751" cy="769441"/>
          </a:xfrm>
          <a:prstGeom prst="rect">
            <a:avLst/>
          </a:prstGeom>
        </p:spPr>
        <p:txBody>
          <a:bodyPr wrap="none">
            <a:spAutoFit/>
          </a:bodyPr>
          <a:lstStyle/>
          <a:p>
            <a:pPr algn="ctr"/>
            <a:r>
              <a:rPr lang="en-US" sz="4400" i="1" dirty="0" smtClean="0"/>
              <a:t>Some Long Chart Title</a:t>
            </a:r>
            <a:endParaRPr lang="en-US" sz="4400" dirty="0"/>
          </a:p>
        </p:txBody>
      </p:sp>
      <p:sp>
        <p:nvSpPr>
          <p:cNvPr id="64" name="Rectangle 63"/>
          <p:cNvSpPr/>
          <p:nvPr/>
        </p:nvSpPr>
        <p:spPr>
          <a:xfrm>
            <a:off x="34560587" y="2044366"/>
            <a:ext cx="7796258" cy="4207287"/>
          </a:xfrm>
          <a:prstGeom prst="rect">
            <a:avLst/>
          </a:prstGeom>
        </p:spPr>
        <p:txBody>
          <a:bodyPr wrap="square">
            <a:noAutofit/>
          </a:bodyPr>
          <a:lstStyle/>
          <a:p>
            <a:pPr algn="just">
              <a:lnSpc>
                <a:spcPct val="110000"/>
              </a:lnSpc>
            </a:pPr>
            <a:endParaRPr lang="en-US" sz="3200" dirty="0"/>
          </a:p>
        </p:txBody>
      </p:sp>
      <p:sp>
        <p:nvSpPr>
          <p:cNvPr id="48" name="Rectangle 47"/>
          <p:cNvSpPr/>
          <p:nvPr/>
        </p:nvSpPr>
        <p:spPr>
          <a:xfrm>
            <a:off x="377604" y="2687328"/>
            <a:ext cx="18065217" cy="1015663"/>
          </a:xfrm>
          <a:prstGeom prst="rect">
            <a:avLst/>
          </a:prstGeom>
        </p:spPr>
        <p:txBody>
          <a:bodyPr wrap="square">
            <a:spAutoFit/>
          </a:bodyPr>
          <a:lstStyle/>
          <a:p>
            <a:r>
              <a:rPr lang="en-US" sz="6000" i="1" cap="small" dirty="0" smtClean="0">
                <a:solidFill>
                  <a:schemeClr val="tx1">
                    <a:lumMod val="85000"/>
                    <a:lumOff val="15000"/>
                  </a:schemeClr>
                </a:solidFill>
                <a:latin typeface="Athelas Regular"/>
                <a:cs typeface="Athelas Regular"/>
              </a:rPr>
              <a:t>From </a:t>
            </a:r>
            <a:r>
              <a:rPr lang="en-US" sz="6000" i="1" cap="small" dirty="0" err="1" smtClean="0">
                <a:solidFill>
                  <a:schemeClr val="tx1">
                    <a:lumMod val="85000"/>
                    <a:lumOff val="15000"/>
                  </a:schemeClr>
                </a:solidFill>
                <a:latin typeface="Athelas Regular"/>
                <a:cs typeface="Athelas Regular"/>
              </a:rPr>
              <a:t>Zooniverse</a:t>
            </a:r>
            <a:r>
              <a:rPr lang="en-US" sz="6000" i="1" cap="small" dirty="0" smtClean="0">
                <a:solidFill>
                  <a:schemeClr val="tx1">
                    <a:lumMod val="85000"/>
                    <a:lumOff val="15000"/>
                  </a:schemeClr>
                </a:solidFill>
                <a:latin typeface="Athelas Regular"/>
                <a:cs typeface="Athelas Regular"/>
              </a:rPr>
              <a:t> </a:t>
            </a:r>
            <a:r>
              <a:rPr lang="en-US" sz="6000" i="1" cap="small" dirty="0" err="1" smtClean="0">
                <a:solidFill>
                  <a:schemeClr val="tx1">
                    <a:lumMod val="85000"/>
                    <a:lumOff val="15000"/>
                  </a:schemeClr>
                </a:solidFill>
                <a:latin typeface="Athelas Regular"/>
                <a:cs typeface="Athelas Regular"/>
              </a:rPr>
              <a:t>Sunspotter</a:t>
            </a:r>
            <a:r>
              <a:rPr lang="en-US" sz="6000" i="1" cap="small" dirty="0" smtClean="0">
                <a:solidFill>
                  <a:schemeClr val="tx1">
                    <a:lumMod val="85000"/>
                    <a:lumOff val="15000"/>
                  </a:schemeClr>
                </a:solidFill>
                <a:latin typeface="Athelas Regular"/>
                <a:cs typeface="Athelas Regular"/>
              </a:rPr>
              <a:t> images</a:t>
            </a:r>
            <a:endParaRPr lang="en-US" sz="6000" i="1" cap="small" dirty="0">
              <a:solidFill>
                <a:schemeClr val="tx1">
                  <a:lumMod val="85000"/>
                  <a:lumOff val="15000"/>
                </a:schemeClr>
              </a:solidFill>
              <a:latin typeface="Athelas Regular"/>
              <a:cs typeface="Athelas Regular"/>
            </a:endParaRPr>
          </a:p>
        </p:txBody>
      </p:sp>
      <p:sp>
        <p:nvSpPr>
          <p:cNvPr id="5" name="Rectangle 4"/>
          <p:cNvSpPr/>
          <p:nvPr/>
        </p:nvSpPr>
        <p:spPr>
          <a:xfrm>
            <a:off x="869050" y="3659936"/>
            <a:ext cx="15297323" cy="923330"/>
          </a:xfrm>
          <a:prstGeom prst="rect">
            <a:avLst/>
          </a:prstGeom>
        </p:spPr>
        <p:txBody>
          <a:bodyPr wrap="square">
            <a:spAutoFit/>
          </a:bodyPr>
          <a:lstStyle/>
          <a:p>
            <a:r>
              <a:rPr lang="en-US" sz="5400" i="1" cap="small" dirty="0" smtClean="0">
                <a:solidFill>
                  <a:schemeClr val="tx1">
                    <a:lumMod val="85000"/>
                    <a:lumOff val="15000"/>
                  </a:schemeClr>
                </a:solidFill>
                <a:latin typeface="Athelas Regular"/>
                <a:cs typeface="Athelas Regular"/>
              </a:rPr>
              <a:t> </a:t>
            </a:r>
            <a:r>
              <a:rPr lang="en-US" sz="5400" i="1" cap="small" dirty="0" smtClean="0">
                <a:solidFill>
                  <a:schemeClr val="tx1">
                    <a:lumMod val="85000"/>
                    <a:lumOff val="15000"/>
                  </a:schemeClr>
                </a:solidFill>
                <a:latin typeface="Athelas Regular"/>
                <a:cs typeface="Athelas Regular"/>
              </a:rPr>
              <a:t>Sam Kramer </a:t>
            </a:r>
            <a:endParaRPr lang="en-US" sz="5400" dirty="0"/>
          </a:p>
        </p:txBody>
      </p:sp>
      <p:sp>
        <p:nvSpPr>
          <p:cNvPr id="65" name="Rectangle 64"/>
          <p:cNvSpPr/>
          <p:nvPr/>
        </p:nvSpPr>
        <p:spPr>
          <a:xfrm>
            <a:off x="21806368" y="13523415"/>
            <a:ext cx="6768632" cy="3207448"/>
          </a:xfrm>
          <a:prstGeom prst="rect">
            <a:avLst/>
          </a:prstGeom>
          <a:ln>
            <a:solidFill>
              <a:srgbClr val="FEB909"/>
            </a:solidFill>
          </a:ln>
        </p:spPr>
        <p:txBody>
          <a:bodyPr wrap="square">
            <a:noAutofit/>
          </a:bodyPr>
          <a:lstStyle/>
          <a:p>
            <a:r>
              <a:rPr lang="en-US" sz="3200" i="1" dirty="0" smtClean="0"/>
              <a:t>Graphic Description</a:t>
            </a:r>
            <a:endParaRPr lang="en-US" sz="3200" i="1" dirty="0"/>
          </a:p>
        </p:txBody>
      </p:sp>
      <p:sp>
        <p:nvSpPr>
          <p:cNvPr id="66" name="Rectangle 65"/>
          <p:cNvSpPr/>
          <p:nvPr/>
        </p:nvSpPr>
        <p:spPr>
          <a:xfrm>
            <a:off x="39015621" y="21034550"/>
            <a:ext cx="3341223" cy="2875549"/>
          </a:xfrm>
          <a:prstGeom prst="rect">
            <a:avLst/>
          </a:prstGeom>
          <a:ln>
            <a:solidFill>
              <a:srgbClr val="FEB909"/>
            </a:solidFill>
          </a:ln>
        </p:spPr>
        <p:txBody>
          <a:bodyPr wrap="square">
            <a:noAutofit/>
          </a:bodyPr>
          <a:lstStyle/>
          <a:p>
            <a:r>
              <a:rPr lang="en-US" sz="3200" i="1" dirty="0" smtClean="0"/>
              <a:t>Graphic Description</a:t>
            </a:r>
            <a:endParaRPr lang="en-US" sz="3200" i="1" dirty="0"/>
          </a:p>
        </p:txBody>
      </p:sp>
      <p:sp>
        <p:nvSpPr>
          <p:cNvPr id="67" name="TextBox 66"/>
          <p:cNvSpPr txBox="1"/>
          <p:nvPr/>
        </p:nvSpPr>
        <p:spPr>
          <a:xfrm>
            <a:off x="38852510" y="25056636"/>
            <a:ext cx="3665114" cy="1884383"/>
          </a:xfrm>
          <a:prstGeom prst="rect">
            <a:avLst/>
          </a:prstGeom>
          <a:solidFill>
            <a:srgbClr val="462110"/>
          </a:solidFill>
        </p:spPr>
        <p:txBody>
          <a:bodyPr wrap="square" rtlCol="0" anchor="ctr">
            <a:noAutofit/>
          </a:bodyPr>
          <a:lstStyle/>
          <a:p>
            <a:pPr>
              <a:lnSpc>
                <a:spcPct val="80000"/>
              </a:lnSpc>
            </a:pPr>
            <a:r>
              <a:rPr lang="en-US" sz="7200" dirty="0" smtClean="0">
                <a:solidFill>
                  <a:srgbClr val="FFFFFF"/>
                </a:solidFill>
                <a:latin typeface="Avenir Book"/>
                <a:cs typeface="Avenir Book"/>
              </a:rPr>
              <a:t>Future</a:t>
            </a:r>
            <a:br>
              <a:rPr lang="en-US" sz="7200" dirty="0" smtClean="0">
                <a:solidFill>
                  <a:srgbClr val="FFFFFF"/>
                </a:solidFill>
                <a:latin typeface="Avenir Book"/>
                <a:cs typeface="Avenir Book"/>
              </a:rPr>
            </a:br>
            <a:r>
              <a:rPr lang="en-US" sz="7200" dirty="0" smtClean="0">
                <a:solidFill>
                  <a:srgbClr val="FFFFFF"/>
                </a:solidFill>
                <a:latin typeface="Avenir Book"/>
                <a:cs typeface="Avenir Book"/>
              </a:rPr>
              <a:t>Work</a:t>
            </a:r>
            <a:endParaRPr lang="en-US" sz="8000" dirty="0">
              <a:solidFill>
                <a:srgbClr val="FFFFFF"/>
              </a:solidFill>
              <a:latin typeface="Avenir Book"/>
              <a:cs typeface="Avenir Book"/>
            </a:endParaRPr>
          </a:p>
        </p:txBody>
      </p:sp>
      <p:sp>
        <p:nvSpPr>
          <p:cNvPr id="68" name="Rectangle 67"/>
          <p:cNvSpPr/>
          <p:nvPr/>
        </p:nvSpPr>
        <p:spPr>
          <a:xfrm>
            <a:off x="21817034" y="25056636"/>
            <a:ext cx="16816366" cy="1815606"/>
          </a:xfrm>
          <a:prstGeom prst="rect">
            <a:avLst/>
          </a:prstGeom>
          <a:ln>
            <a:solidFill>
              <a:srgbClr val="462110"/>
            </a:solidFill>
          </a:ln>
        </p:spPr>
        <p:txBody>
          <a:bodyPr wrap="square">
            <a:noAutofit/>
          </a:bodyPr>
          <a:lstStyle/>
          <a:p>
            <a:r>
              <a:rPr lang="en-US" sz="3200" i="1" dirty="0" smtClean="0"/>
              <a:t>The future work should go here </a:t>
            </a:r>
            <a:r>
              <a:rPr lang="en-US" sz="3200" i="1" dirty="0" smtClean="0">
                <a:sym typeface="Wingdings"/>
              </a:rPr>
              <a:t></a:t>
            </a:r>
            <a:endParaRPr lang="en-US" sz="3200" i="1" dirty="0"/>
          </a:p>
        </p:txBody>
      </p:sp>
      <p:sp>
        <p:nvSpPr>
          <p:cNvPr id="2" name="TextBox 1"/>
          <p:cNvSpPr txBox="1"/>
          <p:nvPr/>
        </p:nvSpPr>
        <p:spPr>
          <a:xfrm>
            <a:off x="10871200" y="3200400"/>
            <a:ext cx="184666" cy="1415772"/>
          </a:xfrm>
          <a:prstGeom prst="rect">
            <a:avLst/>
          </a:prstGeom>
          <a:noFill/>
        </p:spPr>
        <p:txBody>
          <a:bodyPr wrap="none" rtlCol="0">
            <a:spAutoFit/>
          </a:bodyPr>
          <a:lstStyle/>
          <a:p>
            <a:endParaRPr lang="en-US" dirty="0"/>
          </a:p>
        </p:txBody>
      </p:sp>
      <p:pic>
        <p:nvPicPr>
          <p:cNvPr id="6" name="Picture 5" descr="f_094_335_193_51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0004" y="3954219"/>
            <a:ext cx="6502400" cy="6502400"/>
          </a:xfrm>
          <a:prstGeom prst="rect">
            <a:avLst/>
          </a:prstGeom>
        </p:spPr>
      </p:pic>
      <p:pic>
        <p:nvPicPr>
          <p:cNvPr id="9" name="Picture 8" descr="f_211_193_171_51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82404" y="3954219"/>
            <a:ext cx="6502400" cy="6502400"/>
          </a:xfrm>
          <a:prstGeom prst="rect">
            <a:avLst/>
          </a:prstGeom>
        </p:spPr>
      </p:pic>
      <p:pic>
        <p:nvPicPr>
          <p:cNvPr id="16" name="Picture 15" descr="f_HMImag_171_512.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7604" y="10456619"/>
            <a:ext cx="6502400" cy="6502400"/>
          </a:xfrm>
          <a:prstGeom prst="rect">
            <a:avLst/>
          </a:prstGeom>
        </p:spPr>
      </p:pic>
      <p:pic>
        <p:nvPicPr>
          <p:cNvPr id="20" name="Picture 19" descr="latest_512_0094.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80004" y="10456619"/>
            <a:ext cx="6502400" cy="6502400"/>
          </a:xfrm>
          <a:prstGeom prst="rect">
            <a:avLst/>
          </a:prstGeom>
        </p:spPr>
      </p:pic>
      <p:pic>
        <p:nvPicPr>
          <p:cNvPr id="22" name="Picture 21" descr="latest_512_0193.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7604" y="3954219"/>
            <a:ext cx="6502400" cy="6502400"/>
          </a:xfrm>
          <a:prstGeom prst="rect">
            <a:avLst/>
          </a:prstGeom>
        </p:spPr>
      </p:pic>
      <p:pic>
        <p:nvPicPr>
          <p:cNvPr id="23" name="Picture 22" descr="latest_512_1600.jp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382404" y="10456619"/>
            <a:ext cx="6502400" cy="6502400"/>
          </a:xfrm>
          <a:prstGeom prst="rect">
            <a:avLst/>
          </a:prstGeom>
        </p:spPr>
      </p:pic>
      <p:pic>
        <p:nvPicPr>
          <p:cNvPr id="35" name="Picture 34" descr="Screen Shot 2015-02-28 at 1.05.30 P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924216" y="70101"/>
            <a:ext cx="9025954" cy="2588325"/>
          </a:xfrm>
          <a:prstGeom prst="rect">
            <a:avLst/>
          </a:prstGeom>
        </p:spPr>
      </p:pic>
      <p:pic>
        <p:nvPicPr>
          <p:cNvPr id="36" name="Picture 35" descr="Screen Shot 2015-02-28 at 1.12.14 PM.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11387" y="18287042"/>
            <a:ext cx="14211300" cy="8585200"/>
          </a:xfrm>
          <a:prstGeom prst="rect">
            <a:avLst/>
          </a:prstGeom>
        </p:spPr>
      </p:pic>
      <p:sp>
        <p:nvSpPr>
          <p:cNvPr id="38" name="TextBox 37"/>
          <p:cNvSpPr txBox="1"/>
          <p:nvPr/>
        </p:nvSpPr>
        <p:spPr>
          <a:xfrm>
            <a:off x="377604" y="16854900"/>
            <a:ext cx="10303121" cy="830997"/>
          </a:xfrm>
          <a:prstGeom prst="rect">
            <a:avLst/>
          </a:prstGeom>
          <a:noFill/>
        </p:spPr>
        <p:txBody>
          <a:bodyPr wrap="none" rtlCol="0">
            <a:spAutoFit/>
          </a:bodyPr>
          <a:lstStyle/>
          <a:p>
            <a:r>
              <a:rPr lang="en-US" sz="4800" dirty="0"/>
              <a:t>Images from Solar Dynamics Observatory </a:t>
            </a:r>
            <a:endParaRPr lang="en-US" sz="4800" dirty="0"/>
          </a:p>
        </p:txBody>
      </p:sp>
      <p:sp>
        <p:nvSpPr>
          <p:cNvPr id="39" name="TextBox 38"/>
          <p:cNvSpPr txBox="1"/>
          <p:nvPr/>
        </p:nvSpPr>
        <p:spPr>
          <a:xfrm>
            <a:off x="23860188" y="1240037"/>
            <a:ext cx="300082" cy="1200329"/>
          </a:xfrm>
          <a:prstGeom prst="rect">
            <a:avLst/>
          </a:prstGeom>
          <a:noFill/>
        </p:spPr>
        <p:txBody>
          <a:bodyPr wrap="none" rtlCol="0">
            <a:spAutoFit/>
          </a:bodyPr>
          <a:lstStyle/>
          <a:p>
            <a:r>
              <a:rPr lang="en-US" sz="3600" dirty="0" smtClean="0"/>
              <a:t>.</a:t>
            </a:r>
          </a:p>
          <a:p>
            <a:endParaRPr lang="en-US" sz="3600" dirty="0"/>
          </a:p>
        </p:txBody>
      </p:sp>
      <p:pic>
        <p:nvPicPr>
          <p:cNvPr id="43" name="Picture 42" descr="complexity.jp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597636" y="1455353"/>
            <a:ext cx="6953337" cy="4902102"/>
          </a:xfrm>
          <a:prstGeom prst="rect">
            <a:avLst/>
          </a:prstGeom>
        </p:spPr>
      </p:pic>
    </p:spTree>
    <p:extLst>
      <p:ext uri="{BB962C8B-B14F-4D97-AF65-F5344CB8AC3E}">
        <p14:creationId xmlns:p14="http://schemas.microsoft.com/office/powerpoint/2010/main" val="10409392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518</TotalTime>
  <Words>148</Words>
  <Application>Microsoft Macintosh PowerPoint</Application>
  <PresentationFormat>Custom</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Erebus Labs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Borowczak</dc:creator>
  <cp:lastModifiedBy>Computer Systems</cp:lastModifiedBy>
  <cp:revision>48</cp:revision>
  <dcterms:created xsi:type="dcterms:W3CDTF">2014-09-24T21:48:38Z</dcterms:created>
  <dcterms:modified xsi:type="dcterms:W3CDTF">2015-02-28T21:34:24Z</dcterms:modified>
</cp:coreProperties>
</file>