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118"/>
    <a:srgbClr val="FD8D08"/>
    <a:srgbClr val="FEB909"/>
    <a:srgbClr val="462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621" autoAdjust="0"/>
  </p:normalViewPr>
  <p:slideViewPr>
    <p:cSldViewPr snapToGrid="0" snapToObjects="1">
      <p:cViewPr>
        <p:scale>
          <a:sx n="23" d="100"/>
          <a:sy n="23" d="100"/>
        </p:scale>
        <p:origin x="-606" y="-72"/>
      </p:cViewPr>
      <p:guideLst>
        <p:guide orient="horz" pos="8943"/>
        <p:guide pos="137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2F6D-E2DD-654C-86A4-7C4BF0AE8031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5DD62-AED9-014F-82CD-E2F40619B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5DD62-AED9-014F-82CD-E2F40619B04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5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5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7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5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0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5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6199-44F3-DD4C-A9AD-3B7E0A41CF8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F6098-2AE3-AC4B-AB4B-52CE0E5AC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8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jpeg"/><Relationship Id="rId5" Type="http://schemas.openxmlformats.org/officeDocument/2006/relationships/image" Target="../media/image2.png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 rot="16200000">
            <a:off x="19601158" y="2769814"/>
            <a:ext cx="5421213" cy="1323439"/>
          </a:xfrm>
          <a:prstGeom prst="rect">
            <a:avLst/>
          </a:prstGeom>
          <a:gradFill>
            <a:gsLst>
              <a:gs pos="0">
                <a:srgbClr val="FEB909"/>
              </a:gs>
              <a:gs pos="100000">
                <a:srgbClr val="FD8D08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4363324" y="17073996"/>
            <a:ext cx="6620657" cy="2794024"/>
          </a:xfrm>
          <a:prstGeom prst="rect">
            <a:avLst/>
          </a:prstGeom>
          <a:gradFill>
            <a:gsLst>
              <a:gs pos="0">
                <a:srgbClr val="FEB909"/>
              </a:gs>
              <a:gs pos="100000">
                <a:srgbClr val="FD8D08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293100" y="21034550"/>
            <a:ext cx="6619300" cy="2903419"/>
          </a:xfrm>
          <a:prstGeom prst="rect">
            <a:avLst/>
          </a:prstGeom>
          <a:gradFill>
            <a:gsLst>
              <a:gs pos="0">
                <a:srgbClr val="FEB909"/>
              </a:gs>
              <a:gs pos="100000">
                <a:srgbClr val="FD8D08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8982153" y="13489089"/>
            <a:ext cx="13351849" cy="3314956"/>
          </a:xfrm>
          <a:prstGeom prst="rect">
            <a:avLst/>
          </a:prstGeom>
          <a:gradFill>
            <a:gsLst>
              <a:gs pos="0">
                <a:srgbClr val="FEB909"/>
              </a:gs>
              <a:gs pos="100000">
                <a:srgbClr val="FD8D08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6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6835" r="11737"/>
          <a:stretch/>
        </p:blipFill>
        <p:spPr>
          <a:xfrm>
            <a:off x="34363324" y="938336"/>
            <a:ext cx="7796258" cy="520380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4560587" y="720927"/>
            <a:ext cx="7796258" cy="1323439"/>
          </a:xfrm>
          <a:prstGeom prst="rect">
            <a:avLst/>
          </a:prstGeom>
          <a:gradFill>
            <a:gsLst>
              <a:gs pos="0">
                <a:srgbClr val="FEB909"/>
              </a:gs>
              <a:gs pos="100000">
                <a:srgbClr val="FD8D08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6200000">
            <a:off x="18749431" y="20141161"/>
            <a:ext cx="7457767" cy="1323439"/>
          </a:xfrm>
          <a:prstGeom prst="rect">
            <a:avLst/>
          </a:prstGeom>
          <a:gradFill>
            <a:gsLst>
              <a:gs pos="0">
                <a:srgbClr val="FEB909"/>
              </a:gs>
              <a:gs pos="100000">
                <a:srgbClr val="FD8D08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1700807" y="6628156"/>
            <a:ext cx="20656037" cy="1323439"/>
          </a:xfrm>
          <a:prstGeom prst="rect">
            <a:avLst/>
          </a:prstGeom>
          <a:gradFill>
            <a:gsLst>
              <a:gs pos="0">
                <a:srgbClr val="FEB909"/>
              </a:gs>
              <a:gs pos="100000">
                <a:srgbClr val="FD8D08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1332" y="1236489"/>
            <a:ext cx="1742864" cy="28582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219751"/>
            <a:ext cx="18065217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 LOGO</a:t>
            </a:r>
            <a:endParaRPr lang="en-US" sz="8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 descr="BrandBar_New_flag_onl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2722" y="26214412"/>
            <a:ext cx="50148181" cy="78231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20524" y="31799867"/>
            <a:ext cx="11655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NAME OF POSTER (AGAIN)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Presenters/Authors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93556" y="19110259"/>
            <a:ext cx="2595582" cy="88229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dist">
              <a:lnSpc>
                <a:spcPct val="50000"/>
              </a:lnSpc>
            </a:pPr>
            <a:r>
              <a:rPr lang="en-US" sz="8800" spc="310" dirty="0" smtClean="0">
                <a:solidFill>
                  <a:schemeClr val="bg1"/>
                </a:solidFill>
              </a:rPr>
              <a:t>KEY</a:t>
            </a:r>
            <a:endParaRPr lang="en-US" spc="31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19877257" y="2819012"/>
            <a:ext cx="4852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462110"/>
                </a:solidFill>
                <a:latin typeface="Avenir Book"/>
                <a:cs typeface="Avenir Book"/>
              </a:rPr>
              <a:t>OVERVIEW</a:t>
            </a:r>
            <a:endParaRPr lang="en-US" sz="4400" b="1" dirty="0">
              <a:solidFill>
                <a:srgbClr val="462110"/>
              </a:solidFill>
              <a:latin typeface="Avenir Book"/>
              <a:cs typeface="Avenir Book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174743" y="720927"/>
            <a:ext cx="10839384" cy="5421212"/>
          </a:xfrm>
          <a:prstGeom prst="rect">
            <a:avLst/>
          </a:prstGeom>
          <a:ln>
            <a:solidFill>
              <a:srgbClr val="FEB909"/>
            </a:solidFill>
          </a:ln>
        </p:spPr>
        <p:txBody>
          <a:bodyPr wrap="square">
            <a:noAutofit/>
          </a:bodyPr>
          <a:lstStyle/>
          <a:p>
            <a:pPr algn="just"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5400" dirty="0"/>
              <a:t> </a:t>
            </a:r>
            <a:r>
              <a:rPr lang="en-US" sz="5400" dirty="0" smtClean="0"/>
              <a:t>1. Intro to large Data – starry sky</a:t>
            </a:r>
          </a:p>
          <a:p>
            <a:pPr>
              <a:lnSpc>
                <a:spcPct val="110000"/>
              </a:lnSpc>
            </a:pPr>
            <a:r>
              <a:rPr lang="en-US" sz="5400" dirty="0"/>
              <a:t> </a:t>
            </a:r>
            <a:r>
              <a:rPr lang="en-US" sz="5400" dirty="0" smtClean="0"/>
              <a:t>2. Explore and teach basics to Turtle 	Logo on </a:t>
            </a:r>
            <a:r>
              <a:rPr lang="en-US" sz="5400" dirty="0" smtClean="0"/>
              <a:t>math-playground </a:t>
            </a:r>
            <a:r>
              <a:rPr lang="en-US" sz="5400" dirty="0" smtClean="0"/>
              <a:t>site.</a:t>
            </a:r>
          </a:p>
          <a:p>
            <a:pPr>
              <a:lnSpc>
                <a:spcPct val="110000"/>
              </a:lnSpc>
            </a:pPr>
            <a:r>
              <a:rPr lang="en-US" sz="5400" dirty="0"/>
              <a:t> </a:t>
            </a:r>
            <a:r>
              <a:rPr lang="en-US" sz="5400" dirty="0" smtClean="0"/>
              <a:t>3. Transfer to </a:t>
            </a:r>
            <a:r>
              <a:rPr lang="en-US" sz="5400" dirty="0" err="1" smtClean="0"/>
              <a:t>NetLogo</a:t>
            </a:r>
            <a:r>
              <a:rPr lang="en-US" sz="5400" dirty="0" smtClean="0"/>
              <a:t>; explore and 	look at coding.</a:t>
            </a:r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11119" y="720927"/>
            <a:ext cx="70428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462110"/>
                </a:solidFill>
                <a:latin typeface="Avenir Book"/>
                <a:cs typeface="Avenir Book"/>
              </a:rPr>
              <a:t>PARTICIPANTS</a:t>
            </a:r>
            <a:endParaRPr lang="en-US" sz="8800" dirty="0">
              <a:solidFill>
                <a:srgbClr val="462110"/>
              </a:solidFill>
              <a:latin typeface="Avenir Book"/>
              <a:cs typeface="Avenir Boo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24637" y="6633516"/>
            <a:ext cx="9531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3A2118"/>
                </a:solidFill>
                <a:latin typeface="Avenir Book"/>
                <a:cs typeface="Avenir Book"/>
              </a:rPr>
              <a:t>FINDINGS-CODING</a:t>
            </a:r>
            <a:endParaRPr lang="en-US" sz="8800" b="1" dirty="0">
              <a:solidFill>
                <a:srgbClr val="3A2118"/>
              </a:solidFill>
              <a:latin typeface="Avenir Book"/>
              <a:cs typeface="Avenir Book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8764179" y="20127647"/>
            <a:ext cx="742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462110"/>
                </a:solidFill>
                <a:latin typeface="Avenir Book"/>
                <a:cs typeface="Avenir Book"/>
              </a:rPr>
              <a:t>RESULTS</a:t>
            </a:r>
            <a:endParaRPr lang="en-US" sz="8800" dirty="0">
              <a:solidFill>
                <a:srgbClr val="462110"/>
              </a:solidFill>
              <a:latin typeface="Avenir Book"/>
              <a:cs typeface="Avenir Book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4867" y="9144000"/>
            <a:ext cx="13118216" cy="735121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0"/>
          <p:cNvSpPr/>
          <p:nvPr/>
        </p:nvSpPr>
        <p:spPr>
          <a:xfrm>
            <a:off x="23467534" y="17145000"/>
            <a:ext cx="8536466" cy="7352740"/>
          </a:xfrm>
          <a:prstGeom prst="rect">
            <a:avLst/>
          </a:prstGeom>
          <a:ln>
            <a:solidFill>
              <a:srgbClr val="FEB909"/>
            </a:solidFill>
          </a:ln>
        </p:spPr>
        <p:txBody>
          <a:bodyPr wrap="square">
            <a:noAutofit/>
          </a:bodyPr>
          <a:lstStyle/>
          <a:p>
            <a:pPr algn="r"/>
            <a:endParaRPr lang="en-US" sz="3600" dirty="0" smtClean="0"/>
          </a:p>
          <a:p>
            <a:pPr algn="r"/>
            <a:endParaRPr lang="en-US" sz="3600" dirty="0"/>
          </a:p>
          <a:p>
            <a:pPr algn="ctr"/>
            <a:r>
              <a:rPr lang="en-US" sz="4400" dirty="0" smtClean="0"/>
              <a:t>Students were very engaged and had a</a:t>
            </a:r>
          </a:p>
          <a:p>
            <a:pPr algn="ctr"/>
            <a:r>
              <a:rPr lang="en-US" sz="4400" dirty="0"/>
              <a:t>g</a:t>
            </a:r>
            <a:r>
              <a:rPr lang="en-US" sz="4400" dirty="0" smtClean="0"/>
              <a:t>reat </a:t>
            </a:r>
            <a:r>
              <a:rPr lang="en-US" sz="4400" dirty="0" smtClean="0"/>
              <a:t>time exploring computer programming, coding, and data.</a:t>
            </a:r>
          </a:p>
          <a:p>
            <a:pPr algn="ctr"/>
            <a:r>
              <a:rPr lang="en-US" sz="4400" dirty="0" smtClean="0"/>
              <a:t>We will revisit </a:t>
            </a:r>
            <a:r>
              <a:rPr lang="en-US" sz="4400" dirty="0" err="1" smtClean="0"/>
              <a:t>NetLogo</a:t>
            </a:r>
            <a:r>
              <a:rPr lang="en-US" sz="4400" dirty="0" smtClean="0"/>
              <a:t> and several other programs I discovered along the way. </a:t>
            </a:r>
          </a:p>
          <a:p>
            <a:pPr algn="ctr"/>
            <a:r>
              <a:rPr lang="en-US" sz="4400" dirty="0" smtClean="0"/>
              <a:t>“Hopscotch and “Scratch”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41211" y="454262"/>
            <a:ext cx="134158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LASSI Project  Computer </a:t>
            </a:r>
            <a:r>
              <a:rPr lang="en-US" sz="6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Sci</a:t>
            </a:r>
            <a:r>
              <a:rPr lang="en-US" sz="6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/Eng.</a:t>
            </a:r>
            <a:endParaRPr lang="en-US" sz="6400" b="1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560587" y="2044366"/>
            <a:ext cx="7796258" cy="42072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</a:pPr>
            <a:endParaRPr lang="en-US" sz="5400" dirty="0" smtClean="0"/>
          </a:p>
          <a:p>
            <a:pPr algn="ctr">
              <a:lnSpc>
                <a:spcPct val="110000"/>
              </a:lnSpc>
            </a:pPr>
            <a:r>
              <a:rPr lang="en-US" sz="4400" dirty="0" smtClean="0">
                <a:latin typeface="Broadway" pitchFamily="82" charset="0"/>
              </a:rPr>
              <a:t>Laramie Junior High </a:t>
            </a:r>
            <a:r>
              <a:rPr lang="en-US" sz="5400" dirty="0" smtClean="0">
                <a:latin typeface="Broadway" pitchFamily="82" charset="0"/>
              </a:rPr>
              <a:t>Math180</a:t>
            </a:r>
            <a:endParaRPr lang="en-US" sz="5400" dirty="0">
              <a:latin typeface="Broadway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208" b="100000" l="65941" r="99232">
                        <a14:foregroundMark x1="78105" y1="95545" x2="94238" y2="94554"/>
                        <a14:foregroundMark x1="69910" y1="90594" x2="72215" y2="90594"/>
                      </a14:backgroundRemoval>
                    </a14:imgEffect>
                  </a14:imgLayer>
                </a14:imgProps>
              </a:ext>
            </a:extLst>
          </a:blip>
          <a:srcRect l="64192" t="80938" r="1286"/>
          <a:stretch/>
        </p:blipFill>
        <p:spPr>
          <a:xfrm>
            <a:off x="16657063" y="3820379"/>
            <a:ext cx="3607133" cy="1030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049" y="4301311"/>
            <a:ext cx="15297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thelas Regular"/>
                <a:cs typeface="Athelas Regular"/>
              </a:rPr>
              <a:t> </a:t>
            </a:r>
            <a:r>
              <a:rPr lang="en-US" sz="5400" b="1" i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thelas Regular"/>
                <a:cs typeface="Athelas Regular"/>
              </a:rPr>
              <a:t>Pam Frazier </a:t>
            </a:r>
            <a:r>
              <a:rPr lang="en-US" sz="5400" b="1" i="1" cap="sm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thelas Regular"/>
                <a:cs typeface="Athelas Regular"/>
              </a:rPr>
              <a:t>Lassi</a:t>
            </a:r>
            <a:r>
              <a:rPr lang="en-US" sz="5400" b="1" i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thelas Regular"/>
                <a:cs typeface="Athelas Regular"/>
              </a:rPr>
              <a:t> 2014-2015; </a:t>
            </a:r>
            <a:r>
              <a:rPr lang="en-US" sz="3600" b="1" i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thelas Regular"/>
                <a:cs typeface="Athelas Regular"/>
              </a:rPr>
              <a:t>MARCH/April session</a:t>
            </a:r>
            <a:endParaRPr lang="en-US" sz="5400" b="1" dirty="0"/>
          </a:p>
        </p:txBody>
      </p:sp>
      <p:sp>
        <p:nvSpPr>
          <p:cNvPr id="65" name="Rectangle 64"/>
          <p:cNvSpPr/>
          <p:nvPr/>
        </p:nvSpPr>
        <p:spPr>
          <a:xfrm>
            <a:off x="21806368" y="8755098"/>
            <a:ext cx="6768632" cy="7975765"/>
          </a:xfrm>
          <a:prstGeom prst="rect">
            <a:avLst/>
          </a:prstGeom>
          <a:ln>
            <a:solidFill>
              <a:srgbClr val="FEB909"/>
            </a:solidFill>
          </a:ln>
        </p:spPr>
        <p:txBody>
          <a:bodyPr wrap="square">
            <a:noAutofit/>
          </a:bodyPr>
          <a:lstStyle/>
          <a:p>
            <a:endParaRPr lang="en-US" sz="3200" i="1" dirty="0"/>
          </a:p>
        </p:txBody>
      </p:sp>
      <p:sp>
        <p:nvSpPr>
          <p:cNvPr id="68" name="Rectangle 67"/>
          <p:cNvSpPr/>
          <p:nvPr/>
        </p:nvSpPr>
        <p:spPr>
          <a:xfrm>
            <a:off x="21642350" y="25056636"/>
            <a:ext cx="16816366" cy="1815606"/>
          </a:xfrm>
          <a:prstGeom prst="rect">
            <a:avLst/>
          </a:prstGeom>
          <a:ln>
            <a:solidFill>
              <a:srgbClr val="46211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sz="5400" b="1" i="1" dirty="0" smtClean="0"/>
              <a:t>Extension activities to follow in next unit of MATH180 curriculum which involves science and engineering</a:t>
            </a:r>
            <a:r>
              <a:rPr lang="en-US" sz="7200" i="1" dirty="0" smtClean="0"/>
              <a:t>!</a:t>
            </a:r>
            <a:endParaRPr lang="en-US" sz="7200" i="1" dirty="0"/>
          </a:p>
        </p:txBody>
      </p:sp>
      <p:pic>
        <p:nvPicPr>
          <p:cNvPr id="1026" name="Picture 2" descr="E:\20150407_11484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27917" y="8348698"/>
            <a:ext cx="13067309" cy="88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20150408_12273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84161" y="17529851"/>
            <a:ext cx="7524912" cy="110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20150408_12090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1973" y="18549435"/>
            <a:ext cx="7320834" cy="932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20150408_12065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946" y="13198143"/>
            <a:ext cx="6109854" cy="66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20150408_12242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2058" y="14088776"/>
            <a:ext cx="6062320" cy="48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20150408_11580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653"/>
            <a:ext cx="11520389" cy="73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20150408_135636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66170" y="9789094"/>
            <a:ext cx="7413157" cy="60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20150408_12291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23725" y="6668325"/>
            <a:ext cx="5400499" cy="119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473" y="17955491"/>
            <a:ext cx="8184960" cy="52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556" y="23217942"/>
            <a:ext cx="29908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3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105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Erebus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Borowczak</dc:creator>
  <cp:lastModifiedBy>Pam Frazier</cp:lastModifiedBy>
  <cp:revision>60</cp:revision>
  <dcterms:created xsi:type="dcterms:W3CDTF">2014-09-24T21:48:38Z</dcterms:created>
  <dcterms:modified xsi:type="dcterms:W3CDTF">2015-04-10T15:41:41Z</dcterms:modified>
</cp:coreProperties>
</file>