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21945600" cy="16459200"/>
  <p:notesSz cx="6858000" cy="9144000"/>
  <p:defaultTextStyle>
    <a:defPPr>
      <a:defRPr lang="en-US"/>
    </a:defPPr>
    <a:lvl1pPr algn="l" rtl="0" fontAlgn="base">
      <a:spcBef>
        <a:spcPct val="0"/>
      </a:spcBef>
      <a:spcAft>
        <a:spcPct val="0"/>
      </a:spcAft>
      <a:defRPr sz="2400" kern="1200">
        <a:solidFill>
          <a:schemeClr val="tx1"/>
        </a:solidFill>
        <a:latin typeface="Arial" pitchFamily="43" charset="0"/>
        <a:ea typeface="ヒラギノ角ゴ Pro W3" pitchFamily="43" charset="-128"/>
        <a:cs typeface="ヒラギノ角ゴ Pro W3" pitchFamily="43" charset="-128"/>
      </a:defRPr>
    </a:lvl1pPr>
    <a:lvl2pPr marL="457200" algn="l" rtl="0" fontAlgn="base">
      <a:spcBef>
        <a:spcPct val="0"/>
      </a:spcBef>
      <a:spcAft>
        <a:spcPct val="0"/>
      </a:spcAft>
      <a:defRPr sz="2400" kern="1200">
        <a:solidFill>
          <a:schemeClr val="tx1"/>
        </a:solidFill>
        <a:latin typeface="Arial" pitchFamily="43" charset="0"/>
        <a:ea typeface="ヒラギノ角ゴ Pro W3" pitchFamily="43" charset="-128"/>
        <a:cs typeface="ヒラギノ角ゴ Pro W3" pitchFamily="43" charset="-128"/>
      </a:defRPr>
    </a:lvl2pPr>
    <a:lvl3pPr marL="914400" algn="l" rtl="0" fontAlgn="base">
      <a:spcBef>
        <a:spcPct val="0"/>
      </a:spcBef>
      <a:spcAft>
        <a:spcPct val="0"/>
      </a:spcAft>
      <a:defRPr sz="2400" kern="1200">
        <a:solidFill>
          <a:schemeClr val="tx1"/>
        </a:solidFill>
        <a:latin typeface="Arial" pitchFamily="43" charset="0"/>
        <a:ea typeface="ヒラギノ角ゴ Pro W3" pitchFamily="43" charset="-128"/>
        <a:cs typeface="ヒラギノ角ゴ Pro W3" pitchFamily="43" charset="-128"/>
      </a:defRPr>
    </a:lvl3pPr>
    <a:lvl4pPr marL="1371600" algn="l" rtl="0" fontAlgn="base">
      <a:spcBef>
        <a:spcPct val="0"/>
      </a:spcBef>
      <a:spcAft>
        <a:spcPct val="0"/>
      </a:spcAft>
      <a:defRPr sz="2400" kern="1200">
        <a:solidFill>
          <a:schemeClr val="tx1"/>
        </a:solidFill>
        <a:latin typeface="Arial" pitchFamily="43" charset="0"/>
        <a:ea typeface="ヒラギノ角ゴ Pro W3" pitchFamily="43" charset="-128"/>
        <a:cs typeface="ヒラギノ角ゴ Pro W3" pitchFamily="43" charset="-128"/>
      </a:defRPr>
    </a:lvl4pPr>
    <a:lvl5pPr marL="1828800" algn="l" rtl="0" fontAlgn="base">
      <a:spcBef>
        <a:spcPct val="0"/>
      </a:spcBef>
      <a:spcAft>
        <a:spcPct val="0"/>
      </a:spcAft>
      <a:defRPr sz="2400" kern="1200">
        <a:solidFill>
          <a:schemeClr val="tx1"/>
        </a:solidFill>
        <a:latin typeface="Arial" pitchFamily="43" charset="0"/>
        <a:ea typeface="ヒラギノ角ゴ Pro W3" pitchFamily="43" charset="-128"/>
        <a:cs typeface="ヒラギノ角ゴ Pro W3" pitchFamily="43" charset="-128"/>
      </a:defRPr>
    </a:lvl5pPr>
    <a:lvl6pPr marL="2286000" algn="l" defTabSz="457200" rtl="0" eaLnBrk="1" latinLnBrk="0" hangingPunct="1">
      <a:defRPr sz="2400" kern="1200">
        <a:solidFill>
          <a:schemeClr val="tx1"/>
        </a:solidFill>
        <a:latin typeface="Arial" pitchFamily="43" charset="0"/>
        <a:ea typeface="ヒラギノ角ゴ Pro W3" pitchFamily="43" charset="-128"/>
        <a:cs typeface="ヒラギノ角ゴ Pro W3" pitchFamily="43" charset="-128"/>
      </a:defRPr>
    </a:lvl6pPr>
    <a:lvl7pPr marL="2743200" algn="l" defTabSz="457200" rtl="0" eaLnBrk="1" latinLnBrk="0" hangingPunct="1">
      <a:defRPr sz="2400" kern="1200">
        <a:solidFill>
          <a:schemeClr val="tx1"/>
        </a:solidFill>
        <a:latin typeface="Arial" pitchFamily="43" charset="0"/>
        <a:ea typeface="ヒラギノ角ゴ Pro W3" pitchFamily="43" charset="-128"/>
        <a:cs typeface="ヒラギノ角ゴ Pro W3" pitchFamily="43" charset="-128"/>
      </a:defRPr>
    </a:lvl7pPr>
    <a:lvl8pPr marL="3200400" algn="l" defTabSz="457200" rtl="0" eaLnBrk="1" latinLnBrk="0" hangingPunct="1">
      <a:defRPr sz="2400" kern="1200">
        <a:solidFill>
          <a:schemeClr val="tx1"/>
        </a:solidFill>
        <a:latin typeface="Arial" pitchFamily="43" charset="0"/>
        <a:ea typeface="ヒラギノ角ゴ Pro W3" pitchFamily="43" charset="-128"/>
        <a:cs typeface="ヒラギノ角ゴ Pro W3" pitchFamily="43" charset="-128"/>
      </a:defRPr>
    </a:lvl8pPr>
    <a:lvl9pPr marL="3657600" algn="l" defTabSz="457200" rtl="0" eaLnBrk="1" latinLnBrk="0" hangingPunct="1">
      <a:defRPr sz="2400" kern="1200">
        <a:solidFill>
          <a:schemeClr val="tx1"/>
        </a:solidFill>
        <a:latin typeface="Arial" pitchFamily="43" charset="0"/>
        <a:ea typeface="ヒラギノ角ゴ Pro W3" pitchFamily="43" charset="-128"/>
        <a:cs typeface="ヒラギノ角ゴ Pro W3" pitchFamily="43" charset="-128"/>
      </a:defRPr>
    </a:lvl9pPr>
  </p:defaultTextStyle>
  <p:extLst>
    <p:ext uri="{EFAFB233-063F-42B5-8137-9DF3F51BA10A}">
      <p15:sldGuideLst xmlns="" xmlns:p15="http://schemas.microsoft.com/office/powerpoint/2012/main">
        <p15:guide id="1" orient="horz" pos="5184">
          <p15:clr>
            <a:srgbClr val="A4A3A4"/>
          </p15:clr>
        </p15:guide>
        <p15:guide id="2" pos="692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3F0B"/>
    <a:srgbClr val="1107A5"/>
    <a:srgbClr val="1308B1"/>
    <a:srgbClr val="2A8DF7"/>
    <a:srgbClr val="098026"/>
    <a:srgbClr val="005200"/>
    <a:srgbClr val="DEFFE1"/>
    <a:srgbClr val="FFFFDD"/>
    <a:srgbClr val="F0FF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74" autoAdjust="0"/>
    <p:restoredTop sz="66667" autoAdjust="0"/>
  </p:normalViewPr>
  <p:slideViewPr>
    <p:cSldViewPr snapToGrid="0">
      <p:cViewPr>
        <p:scale>
          <a:sx n="45" d="100"/>
          <a:sy n="45" d="100"/>
        </p:scale>
        <p:origin x="-1264" y="-88"/>
      </p:cViewPr>
      <p:guideLst>
        <p:guide orient="horz" pos="5184"/>
        <p:guide pos="692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80" d="100"/>
          <a:sy n="80" d="100"/>
        </p:scale>
        <p:origin x="-1304"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latin typeface="Arial" pitchFamily="80" charset="0"/>
                <a:ea typeface="ヒラギノ角ゴ Pro W3" pitchFamily="80" charset="-128"/>
                <a:cs typeface="ヒラギノ角ゴ Pro W3" pitchFamily="80"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0" hangingPunct="0">
              <a:defRPr sz="1200">
                <a:latin typeface="Arial" pitchFamily="80" charset="0"/>
                <a:ea typeface="ヒラギノ角ゴ Pro W3" pitchFamily="80" charset="-128"/>
                <a:cs typeface="ヒラギノ角ゴ Pro W3" pitchFamily="80" charset="-128"/>
              </a:defRPr>
            </a:lvl1pPr>
          </a:lstStyle>
          <a:p>
            <a:pPr>
              <a:defRPr/>
            </a:pPr>
            <a:fld id="{C97564E6-E6AA-4976-873A-630B84EA872D}" type="datetime1">
              <a:rPr lang="en-US"/>
              <a:pPr>
                <a:defRPr/>
              </a:pPr>
              <a:t>4/12/15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0" hangingPunct="0">
              <a:defRPr sz="1200">
                <a:latin typeface="Arial" pitchFamily="80" charset="0"/>
                <a:ea typeface="ヒラギノ角ゴ Pro W3" pitchFamily="80" charset="-128"/>
                <a:cs typeface="ヒラギノ角ゴ Pro W3" pitchFamily="80"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0" hangingPunct="0">
              <a:defRPr sz="1200">
                <a:latin typeface="Arial" pitchFamily="80" charset="0"/>
                <a:ea typeface="ヒラギノ角ゴ Pro W3" pitchFamily="80" charset="-128"/>
                <a:cs typeface="ヒラギノ角ゴ Pro W3" pitchFamily="80" charset="-128"/>
              </a:defRPr>
            </a:lvl1pPr>
          </a:lstStyle>
          <a:p>
            <a:pPr>
              <a:defRPr/>
            </a:pPr>
            <a:fld id="{C84E0E38-E3FD-4F07-A4DE-C4A3E93072BA}" type="slidenum">
              <a:rPr lang="en-US"/>
              <a:pPr>
                <a:defRPr/>
              </a:pPr>
              <a:t>‹#›</a:t>
            </a:fld>
            <a:endParaRPr lang="en-US"/>
          </a:p>
        </p:txBody>
      </p:sp>
    </p:spTree>
    <p:extLst>
      <p:ext uri="{BB962C8B-B14F-4D97-AF65-F5344CB8AC3E}">
        <p14:creationId xmlns:p14="http://schemas.microsoft.com/office/powerpoint/2010/main" val="159994628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ＭＳ Ｐゴシック" pitchFamily="37"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Tx/>
              <a:buSzTx/>
              <a:buFontTx/>
              <a:buNone/>
              <a:tabLst/>
              <a:defRPr/>
            </a:pPr>
            <a:r>
              <a:rPr lang="en-US" baseline="0" dirty="0" smtClean="0">
                <a:ea typeface="ＭＳ Ｐゴシック" pitchFamily="43" charset="-128"/>
                <a:cs typeface="ＭＳ Ｐゴシック" pitchFamily="43" charset="-128"/>
              </a:rPr>
              <a:t>Students have created a poster during our research of the Serengeti.  I would like each group to take their knowledge about the poster layout and apply it to a new topic.  They will be learning about coding through a variety of ways such as Robot Turtles, </a:t>
            </a:r>
            <a:r>
              <a:rPr lang="en-US" baseline="0" dirty="0" err="1" smtClean="0">
                <a:ea typeface="ＭＳ Ｐゴシック" pitchFamily="43" charset="-128"/>
                <a:cs typeface="ＭＳ Ｐゴシック" pitchFamily="43" charset="-128"/>
              </a:rPr>
              <a:t>brainpop.com</a:t>
            </a:r>
            <a:r>
              <a:rPr lang="en-US" baseline="0" dirty="0" smtClean="0">
                <a:ea typeface="ＭＳ Ｐゴシック" pitchFamily="43" charset="-128"/>
                <a:cs typeface="ＭＳ Ｐゴシック" pitchFamily="43" charset="-128"/>
              </a:rPr>
              <a:t>, and classroom discussions.  </a:t>
            </a:r>
            <a:r>
              <a:rPr lang="en-US" dirty="0" smtClean="0"/>
              <a:t>Students </a:t>
            </a:r>
            <a:r>
              <a:rPr lang="en-US" dirty="0" smtClean="0"/>
              <a:t>will be using </a:t>
            </a:r>
            <a:r>
              <a:rPr lang="en-US" dirty="0" smtClean="0"/>
              <a:t>Robot</a:t>
            </a:r>
            <a:r>
              <a:rPr lang="en-US" baseline="0" dirty="0" smtClean="0"/>
              <a:t> Turtles to begin to understand coding.  </a:t>
            </a:r>
          </a:p>
          <a:p>
            <a:pPr marL="0" marR="0" indent="0" algn="l" defTabSz="457200" rtl="0" eaLnBrk="1" fontAlgn="base" latinLnBrk="0" hangingPunct="1">
              <a:lnSpc>
                <a:spcPct val="100000"/>
              </a:lnSpc>
              <a:spcBef>
                <a:spcPct val="0"/>
              </a:spcBef>
              <a:spcAft>
                <a:spcPct val="0"/>
              </a:spcAft>
              <a:buClrTx/>
              <a:buSzTx/>
              <a:buFontTx/>
              <a:buNone/>
              <a:tabLst/>
              <a:defRPr/>
            </a:pPr>
            <a:endParaRPr lang="en-US" dirty="0" smtClean="0"/>
          </a:p>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t>Objective: With prior knowledge of </a:t>
            </a:r>
            <a:r>
              <a:rPr lang="en-US" dirty="0" smtClean="0"/>
              <a:t>the</a:t>
            </a:r>
            <a:r>
              <a:rPr lang="en-US" baseline="0" dirty="0" smtClean="0"/>
              <a:t> poster template, students will answer the following questions; “What is coding?” “How is coding related/connected to science?” using the poster as a visual for final results.</a:t>
            </a:r>
          </a:p>
          <a:p>
            <a:pPr marL="0" marR="0" indent="0" algn="l" defTabSz="457200" rtl="0" eaLnBrk="1" fontAlgn="base" latinLnBrk="0" hangingPunct="1">
              <a:lnSpc>
                <a:spcPct val="100000"/>
              </a:lnSpc>
              <a:spcBef>
                <a:spcPct val="0"/>
              </a:spcBef>
              <a:spcAft>
                <a:spcPct val="0"/>
              </a:spcAft>
              <a:buClrTx/>
              <a:buSzTx/>
              <a:buFontTx/>
              <a:buNone/>
              <a:tabLst/>
              <a:defRPr/>
            </a:pPr>
            <a:endParaRPr lang="en-US" baseline="0" dirty="0" smtClean="0">
              <a:ea typeface="ＭＳ Ｐゴシック" pitchFamily="43" charset="-128"/>
              <a:cs typeface="ＭＳ Ｐゴシック" pitchFamily="43" charset="-128"/>
            </a:endParaRPr>
          </a:p>
          <a:p>
            <a:pPr eaLnBrk="1" hangingPunct="1">
              <a:spcBef>
                <a:spcPct val="0"/>
              </a:spcBef>
            </a:pPr>
            <a:r>
              <a:rPr lang="en-US" baseline="0" dirty="0" smtClean="0">
                <a:ea typeface="ＭＳ Ｐゴシック" pitchFamily="43" charset="-128"/>
                <a:cs typeface="ＭＳ Ｐゴシック" pitchFamily="43" charset="-128"/>
              </a:rPr>
              <a:t>Grades 3-4</a:t>
            </a:r>
          </a:p>
          <a:p>
            <a:pPr marL="0" marR="0" indent="0" algn="l" defTabSz="457200" rtl="0" eaLnBrk="1" fontAlgn="base" latinLnBrk="0" hangingPunct="1">
              <a:lnSpc>
                <a:spcPct val="100000"/>
              </a:lnSpc>
              <a:spcBef>
                <a:spcPct val="0"/>
              </a:spcBef>
              <a:spcAft>
                <a:spcPct val="0"/>
              </a:spcAft>
              <a:buClrTx/>
              <a:buSzTx/>
              <a:buFontTx/>
              <a:buNone/>
              <a:tabLst/>
              <a:defRPr/>
            </a:pPr>
            <a:r>
              <a:rPr lang="en-US" baseline="0" dirty="0" smtClean="0">
                <a:ea typeface="ＭＳ Ｐゴシック" pitchFamily="43" charset="-128"/>
                <a:cs typeface="ＭＳ Ｐゴシック" pitchFamily="43" charset="-128"/>
              </a:rPr>
              <a:t>Students will work in </a:t>
            </a:r>
            <a:r>
              <a:rPr lang="en-US" baseline="0" dirty="0" smtClean="0">
                <a:ea typeface="ＭＳ Ｐゴシック" pitchFamily="43" charset="-128"/>
                <a:cs typeface="ＭＳ Ｐゴシック" pitchFamily="43" charset="-128"/>
              </a:rPr>
              <a:t>small groups </a:t>
            </a:r>
            <a:r>
              <a:rPr lang="en-US" baseline="0" dirty="0" smtClean="0">
                <a:ea typeface="ＭＳ Ｐゴシック" pitchFamily="43" charset="-128"/>
                <a:cs typeface="ＭＳ Ｐゴシック" pitchFamily="43" charset="-128"/>
              </a:rPr>
              <a:t>over </a:t>
            </a:r>
            <a:r>
              <a:rPr lang="en-US" baseline="0" dirty="0" smtClean="0">
                <a:ea typeface="ＭＳ Ｐゴシック" pitchFamily="43" charset="-128"/>
                <a:cs typeface="ＭＳ Ｐゴシック" pitchFamily="43" charset="-128"/>
              </a:rPr>
              <a:t>two class periods (45 </a:t>
            </a:r>
            <a:r>
              <a:rPr lang="en-US" baseline="0" dirty="0" err="1" smtClean="0">
                <a:ea typeface="ＭＳ Ｐゴシック" pitchFamily="43" charset="-128"/>
                <a:cs typeface="ＭＳ Ｐゴシック" pitchFamily="43" charset="-128"/>
              </a:rPr>
              <a:t>mins</a:t>
            </a:r>
            <a:r>
              <a:rPr lang="en-US" baseline="0" dirty="0" smtClean="0">
                <a:ea typeface="ＭＳ Ｐゴシック" pitchFamily="43" charset="-128"/>
                <a:cs typeface="ＭＳ Ｐゴシック" pitchFamily="43" charset="-128"/>
              </a:rPr>
              <a:t>) to play Robot Turtles, groups should write their hypothesis prior to playing the game. </a:t>
            </a:r>
          </a:p>
          <a:p>
            <a:pPr marL="0" marR="0" indent="0" algn="l" defTabSz="457200" rtl="0" eaLnBrk="1" fontAlgn="base" latinLnBrk="0" hangingPunct="1">
              <a:lnSpc>
                <a:spcPct val="100000"/>
              </a:lnSpc>
              <a:spcBef>
                <a:spcPct val="0"/>
              </a:spcBef>
              <a:spcAft>
                <a:spcPct val="0"/>
              </a:spcAft>
              <a:buClrTx/>
              <a:buSzTx/>
              <a:buFontTx/>
              <a:buNone/>
              <a:tabLst/>
              <a:defRPr/>
            </a:pPr>
            <a:r>
              <a:rPr lang="en-US" baseline="0" dirty="0" smtClean="0">
                <a:ea typeface="ＭＳ Ｐゴシック" pitchFamily="43" charset="-128"/>
                <a:cs typeface="ＭＳ Ｐゴシック" pitchFamily="43" charset="-128"/>
              </a:rPr>
              <a:t>After one class period we will have a class discussion about what they have learned and what they think coding is used for; students will then complete their second day of playing Robot Turtle.  </a:t>
            </a:r>
          </a:p>
          <a:p>
            <a:pPr marL="0" marR="0" indent="0" algn="l" defTabSz="457200" rtl="0" eaLnBrk="1" fontAlgn="base" latinLnBrk="0" hangingPunct="1">
              <a:lnSpc>
                <a:spcPct val="100000"/>
              </a:lnSpc>
              <a:spcBef>
                <a:spcPct val="0"/>
              </a:spcBef>
              <a:spcAft>
                <a:spcPct val="0"/>
              </a:spcAft>
              <a:buClrTx/>
              <a:buSzTx/>
              <a:buFontTx/>
              <a:buNone/>
              <a:tabLst/>
              <a:defRPr/>
            </a:pPr>
            <a:r>
              <a:rPr lang="en-US" baseline="0" dirty="0" smtClean="0">
                <a:ea typeface="ＭＳ Ｐゴシック" pitchFamily="43" charset="-128"/>
                <a:cs typeface="ＭＳ Ｐゴシック" pitchFamily="43" charset="-128"/>
              </a:rPr>
              <a:t>At this point, students </a:t>
            </a:r>
            <a:r>
              <a:rPr lang="en-US" baseline="0" dirty="0" smtClean="0">
                <a:ea typeface="ＭＳ Ｐゴシック" pitchFamily="43" charset="-128"/>
                <a:cs typeface="ＭＳ Ｐゴシック" pitchFamily="43" charset="-128"/>
              </a:rPr>
              <a:t>will </a:t>
            </a:r>
            <a:r>
              <a:rPr lang="en-US" baseline="0" dirty="0" smtClean="0">
                <a:ea typeface="ＭＳ Ｐゴシック" pitchFamily="43" charset="-128"/>
                <a:cs typeface="ＭＳ Ｐゴシック" pitchFamily="43" charset="-128"/>
              </a:rPr>
              <a:t>spend sometime working on their posters. </a:t>
            </a:r>
          </a:p>
          <a:p>
            <a:pPr marL="0" marR="0" indent="0" algn="l" defTabSz="457200" rtl="0" eaLnBrk="1" fontAlgn="base" latinLnBrk="0" hangingPunct="1">
              <a:lnSpc>
                <a:spcPct val="100000"/>
              </a:lnSpc>
              <a:spcBef>
                <a:spcPct val="0"/>
              </a:spcBef>
              <a:spcAft>
                <a:spcPct val="0"/>
              </a:spcAft>
              <a:buClrTx/>
              <a:buSzTx/>
              <a:buFontTx/>
              <a:buNone/>
              <a:tabLst/>
              <a:defRPr/>
            </a:pPr>
            <a:r>
              <a:rPr lang="en-US" baseline="0" dirty="0" smtClean="0">
                <a:ea typeface="ＭＳ Ｐゴシック" pitchFamily="43" charset="-128"/>
                <a:cs typeface="ＭＳ Ｐゴシック" pitchFamily="43" charset="-128"/>
              </a:rPr>
              <a:t>Students will be given one class period to practice coding at https://</a:t>
            </a:r>
            <a:r>
              <a:rPr lang="en-US" baseline="0" dirty="0" err="1" smtClean="0">
                <a:ea typeface="ＭＳ Ｐゴシック" pitchFamily="43" charset="-128"/>
                <a:cs typeface="ＭＳ Ｐゴシック" pitchFamily="43" charset="-128"/>
              </a:rPr>
              <a:t>www.brainpop.com</a:t>
            </a:r>
            <a:r>
              <a:rPr lang="en-US" baseline="0" dirty="0" smtClean="0">
                <a:ea typeface="ＭＳ Ｐゴシック" pitchFamily="43" charset="-128"/>
                <a:cs typeface="ＭＳ Ｐゴシック" pitchFamily="43" charset="-128"/>
              </a:rPr>
              <a:t>/games/</a:t>
            </a:r>
            <a:r>
              <a:rPr lang="en-US" baseline="0" dirty="0" err="1" smtClean="0">
                <a:ea typeface="ＭＳ Ｐゴシック" pitchFamily="43" charset="-128"/>
                <a:cs typeface="ＭＳ Ｐゴシック" pitchFamily="43" charset="-128"/>
              </a:rPr>
              <a:t>codemonkeyrealcoding</a:t>
            </a:r>
            <a:r>
              <a:rPr lang="en-US" baseline="0" dirty="0" smtClean="0">
                <a:ea typeface="ＭＳ Ｐゴシック" pitchFamily="43" charset="-128"/>
                <a:cs typeface="ＭＳ Ｐゴシック" pitchFamily="43" charset="-128"/>
              </a:rPr>
              <a:t>/.  </a:t>
            </a:r>
          </a:p>
          <a:p>
            <a:pPr marL="0" marR="0" indent="0" algn="l" defTabSz="457200" rtl="0" eaLnBrk="1" fontAlgn="base" latinLnBrk="0" hangingPunct="1">
              <a:lnSpc>
                <a:spcPct val="100000"/>
              </a:lnSpc>
              <a:spcBef>
                <a:spcPct val="0"/>
              </a:spcBef>
              <a:spcAft>
                <a:spcPct val="0"/>
              </a:spcAft>
              <a:buClrTx/>
              <a:buSzTx/>
              <a:buFontTx/>
              <a:buNone/>
              <a:tabLst/>
              <a:defRPr/>
            </a:pPr>
            <a:r>
              <a:rPr lang="en-US" baseline="0" dirty="0" smtClean="0">
                <a:ea typeface="ＭＳ Ｐゴシック" pitchFamily="43" charset="-128"/>
                <a:cs typeface="ＭＳ Ｐゴシック" pitchFamily="43" charset="-128"/>
              </a:rPr>
              <a:t>Students </a:t>
            </a:r>
            <a:r>
              <a:rPr lang="en-US" baseline="0" dirty="0" smtClean="0">
                <a:ea typeface="ＭＳ Ｐゴシック" pitchFamily="43" charset="-128"/>
                <a:cs typeface="ＭＳ Ｐゴシック" pitchFamily="43" charset="-128"/>
              </a:rPr>
              <a:t>will spend an additional two class periods using their findings to create a group poster from given template. </a:t>
            </a:r>
            <a:endParaRPr lang="en-US" baseline="0" dirty="0" smtClean="0">
              <a:ea typeface="ＭＳ Ｐゴシック" pitchFamily="43" charset="-128"/>
              <a:cs typeface="ＭＳ Ｐゴシック" pitchFamily="43" charset="-128"/>
            </a:endParaRPr>
          </a:p>
          <a:p>
            <a:pPr marL="0" marR="0" indent="0" algn="l" defTabSz="457200" rtl="0" eaLnBrk="1" fontAlgn="base" latinLnBrk="0" hangingPunct="1">
              <a:lnSpc>
                <a:spcPct val="100000"/>
              </a:lnSpc>
              <a:spcBef>
                <a:spcPct val="0"/>
              </a:spcBef>
              <a:spcAft>
                <a:spcPct val="0"/>
              </a:spcAft>
              <a:buClrTx/>
              <a:buSzTx/>
              <a:buFontTx/>
              <a:buNone/>
              <a:tabLst/>
              <a:defRPr/>
            </a:pPr>
            <a:r>
              <a:rPr lang="en-US" baseline="0" dirty="0" smtClean="0">
                <a:ea typeface="ＭＳ Ｐゴシック" pitchFamily="43" charset="-128"/>
                <a:cs typeface="ＭＳ Ｐゴシック" pitchFamily="43" charset="-128"/>
              </a:rPr>
              <a:t>Students </a:t>
            </a:r>
            <a:r>
              <a:rPr lang="en-US" baseline="0" dirty="0" smtClean="0">
                <a:ea typeface="ＭＳ Ｐゴシック" pitchFamily="43" charset="-128"/>
                <a:cs typeface="ＭＳ Ｐゴシック" pitchFamily="43" charset="-128"/>
              </a:rPr>
              <a:t>will present their posters to a selected audience.  </a:t>
            </a:r>
          </a:p>
          <a:p>
            <a:pPr marL="0" marR="0" indent="0" algn="l" defTabSz="457200" rtl="0" eaLnBrk="1" fontAlgn="base" latinLnBrk="0" hangingPunct="1">
              <a:lnSpc>
                <a:spcPct val="100000"/>
              </a:lnSpc>
              <a:spcBef>
                <a:spcPct val="0"/>
              </a:spcBef>
              <a:spcAft>
                <a:spcPct val="0"/>
              </a:spcAft>
              <a:buClrTx/>
              <a:buSzTx/>
              <a:buFontTx/>
              <a:buNone/>
              <a:tabLst/>
              <a:defRPr/>
            </a:pPr>
            <a:endParaRPr lang="en-US" baseline="0" dirty="0" smtClean="0">
              <a:ea typeface="ＭＳ Ｐゴシック" pitchFamily="43" charset="-128"/>
              <a:cs typeface="ＭＳ Ｐゴシック" pitchFamily="43" charset="-128"/>
            </a:endParaRPr>
          </a:p>
          <a:p>
            <a:pPr eaLnBrk="1" hangingPunct="1">
              <a:spcBef>
                <a:spcPct val="0"/>
              </a:spcBef>
            </a:pPr>
            <a:endParaRPr lang="en-US" baseline="0" dirty="0" smtClean="0">
              <a:ea typeface="ＭＳ Ｐゴシック" pitchFamily="43" charset="-128"/>
              <a:cs typeface="ＭＳ Ｐゴシック" pitchFamily="43" charset="-128"/>
            </a:endParaRPr>
          </a:p>
          <a:p>
            <a:pPr eaLnBrk="1" hangingPunct="1">
              <a:spcBef>
                <a:spcPct val="0"/>
              </a:spcBef>
            </a:pPr>
            <a:endParaRPr lang="en-US" dirty="0" smtClean="0">
              <a:ea typeface="ＭＳ Ｐゴシック" pitchFamily="43" charset="-128"/>
              <a:cs typeface="ＭＳ Ｐゴシック" pitchFamily="43" charset="-128"/>
            </a:endParaRPr>
          </a:p>
        </p:txBody>
      </p:sp>
      <p:sp>
        <p:nvSpPr>
          <p:cNvPr id="15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9C208E4-B987-4B62-B5BE-FC5AEB15C575}" type="slidenum">
              <a:rPr lang="en-US" smtClean="0">
                <a:latin typeface="Arial" pitchFamily="43" charset="0"/>
                <a:ea typeface="ヒラギノ角ゴ Pro W3" pitchFamily="43" charset="-128"/>
                <a:cs typeface="ヒラギノ角ゴ Pro W3" pitchFamily="43" charset="-128"/>
              </a:rPr>
              <a:pPr/>
              <a:t>1</a:t>
            </a:fld>
            <a:endParaRPr lang="en-US" smtClean="0">
              <a:latin typeface="Arial" pitchFamily="43" charset="0"/>
              <a:ea typeface="ヒラギノ角ゴ Pro W3" pitchFamily="43" charset="-128"/>
              <a:cs typeface="ヒラギノ角ゴ Pro W3" pitchFamily="43" charset="-128"/>
            </a:endParaRPr>
          </a:p>
        </p:txBody>
      </p:sp>
    </p:spTree>
    <p:extLst>
      <p:ext uri="{BB962C8B-B14F-4D97-AF65-F5344CB8AC3E}">
        <p14:creationId xmlns:p14="http://schemas.microsoft.com/office/powerpoint/2010/main" val="1925020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6238" y="5113338"/>
            <a:ext cx="18653125" cy="3527425"/>
          </a:xfrm>
        </p:spPr>
        <p:txBody>
          <a:bodyPr/>
          <a:lstStyle/>
          <a:p>
            <a:r>
              <a:rPr lang="en-US" smtClean="0"/>
              <a:t>Click to edit Master title style</a:t>
            </a:r>
            <a:endParaRPr lang="en-US"/>
          </a:p>
        </p:txBody>
      </p:sp>
      <p:sp>
        <p:nvSpPr>
          <p:cNvPr id="3" name="Subtitle 2"/>
          <p:cNvSpPr>
            <a:spLocks noGrp="1"/>
          </p:cNvSpPr>
          <p:nvPr>
            <p:ph type="subTitle" idx="1"/>
          </p:nvPr>
        </p:nvSpPr>
        <p:spPr>
          <a:xfrm>
            <a:off x="3292475" y="9326563"/>
            <a:ext cx="15360650" cy="42068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3EC07F0-3DD3-4705-BD11-A1888B0E051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099E753-1488-4213-810A-F2061EF5DF2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636875" y="1463675"/>
            <a:ext cx="4662488" cy="13166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6238" y="1463675"/>
            <a:ext cx="13838237" cy="13166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A1DF47A-8D7F-4D76-9848-96366767900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9B2CFB-B616-43A5-B482-A05C1B7C72B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0" y="10575925"/>
            <a:ext cx="18653125" cy="32702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733550" y="6975475"/>
            <a:ext cx="18653125" cy="36004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1A27F46-08AA-44E8-AD69-28F2EE99C3D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46238" y="4754563"/>
            <a:ext cx="9250362" cy="9875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049000" y="4754563"/>
            <a:ext cx="9250363" cy="9875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69586F8-B481-4C71-8A22-C38EEBAB66C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96963" y="658813"/>
            <a:ext cx="19751675" cy="2743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96963" y="3684588"/>
            <a:ext cx="9696450"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6963" y="5219700"/>
            <a:ext cx="9696450"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1147425" y="3684588"/>
            <a:ext cx="9701213"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1147425" y="5219700"/>
            <a:ext cx="9701213"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0CD191E-BA14-44BC-B743-EA9EDD09F47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6F1F115-4A1C-4123-8838-C043297FE48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5CFEF57-4C30-4168-A723-C4CE7F1AC80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6963" y="655638"/>
            <a:ext cx="7219950" cy="27892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8580438" y="655638"/>
            <a:ext cx="12268200" cy="140477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6963" y="3444875"/>
            <a:ext cx="7219950" cy="11258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B4127F9-870D-4346-A09B-319DA7F412E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2125" y="11522075"/>
            <a:ext cx="13166725" cy="13589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302125" y="1470025"/>
            <a:ext cx="13166725" cy="98758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4302125" y="12880975"/>
            <a:ext cx="13166725" cy="19319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AC3C5F7-0E08-4FD9-A356-0746C7DE001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46238" y="1463675"/>
            <a:ext cx="18653125" cy="2743200"/>
          </a:xfrm>
          <a:prstGeom prst="rect">
            <a:avLst/>
          </a:prstGeom>
          <a:noFill/>
          <a:ln w="9525">
            <a:noFill/>
            <a:miter lim="800000"/>
            <a:headEnd/>
            <a:tailEnd/>
          </a:ln>
        </p:spPr>
        <p:txBody>
          <a:bodyPr vert="horz" wrap="square" lIns="219456" tIns="109728" rIns="219456" bIns="10972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646238" y="4754563"/>
            <a:ext cx="18653125" cy="9875837"/>
          </a:xfrm>
          <a:prstGeom prst="rect">
            <a:avLst/>
          </a:prstGeom>
          <a:noFill/>
          <a:ln w="9525">
            <a:noFill/>
            <a:miter lim="800000"/>
            <a:headEnd/>
            <a:tailEnd/>
          </a:ln>
        </p:spPr>
        <p:txBody>
          <a:bodyPr vert="horz" wrap="square" lIns="219456" tIns="109728" rIns="219456" bIns="10972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1646238" y="14995525"/>
            <a:ext cx="4572000" cy="1098550"/>
          </a:xfrm>
          <a:prstGeom prst="rect">
            <a:avLst/>
          </a:prstGeom>
          <a:noFill/>
          <a:ln w="9525">
            <a:noFill/>
            <a:miter lim="800000"/>
            <a:headEnd/>
            <a:tailEnd/>
          </a:ln>
        </p:spPr>
        <p:txBody>
          <a:bodyPr vert="horz" wrap="square" lIns="219456" tIns="109728" rIns="219456" bIns="109728" numCol="1" anchor="t" anchorCtr="0" compatLnSpc="1">
            <a:prstTxWarp prst="textNoShape">
              <a:avLst/>
            </a:prstTxWarp>
          </a:bodyPr>
          <a:lstStyle>
            <a:lvl1pPr eaLnBrk="0" hangingPunct="0">
              <a:defRPr sz="3400">
                <a:latin typeface="Arial" pitchFamily="37" charset="0"/>
                <a:ea typeface="ヒラギノ角ゴ Pro W3" pitchFamily="37" charset="-128"/>
                <a:cs typeface="ヒラギノ角ゴ Pro W3" pitchFamily="37" charset="-128"/>
              </a:defRPr>
            </a:lvl1pPr>
          </a:lstStyle>
          <a:p>
            <a:pPr>
              <a:defRPr/>
            </a:pPr>
            <a:endParaRPr lang="en-US"/>
          </a:p>
        </p:txBody>
      </p:sp>
      <p:sp>
        <p:nvSpPr>
          <p:cNvPr id="1029" name="Rectangle 5"/>
          <p:cNvSpPr>
            <a:spLocks noGrp="1" noChangeArrowheads="1"/>
          </p:cNvSpPr>
          <p:nvPr>
            <p:ph type="ftr" sz="quarter" idx="3"/>
          </p:nvPr>
        </p:nvSpPr>
        <p:spPr bwMode="auto">
          <a:xfrm>
            <a:off x="7497763" y="14995525"/>
            <a:ext cx="6950075" cy="1098550"/>
          </a:xfrm>
          <a:prstGeom prst="rect">
            <a:avLst/>
          </a:prstGeom>
          <a:noFill/>
          <a:ln w="9525">
            <a:noFill/>
            <a:miter lim="800000"/>
            <a:headEnd/>
            <a:tailEnd/>
          </a:ln>
        </p:spPr>
        <p:txBody>
          <a:bodyPr vert="horz" wrap="square" lIns="219456" tIns="109728" rIns="219456" bIns="109728" numCol="1" anchor="t" anchorCtr="0" compatLnSpc="1">
            <a:prstTxWarp prst="textNoShape">
              <a:avLst/>
            </a:prstTxWarp>
          </a:bodyPr>
          <a:lstStyle>
            <a:lvl1pPr algn="ctr" eaLnBrk="0" hangingPunct="0">
              <a:defRPr sz="3400">
                <a:latin typeface="Arial" pitchFamily="37" charset="0"/>
                <a:ea typeface="ヒラギノ角ゴ Pro W3" pitchFamily="37" charset="-128"/>
                <a:cs typeface="ヒラギノ角ゴ Pro W3" pitchFamily="37" charset="-128"/>
              </a:defRPr>
            </a:lvl1pPr>
          </a:lstStyle>
          <a:p>
            <a:pPr>
              <a:defRPr/>
            </a:pPr>
            <a:endParaRPr lang="en-US"/>
          </a:p>
        </p:txBody>
      </p:sp>
      <p:sp>
        <p:nvSpPr>
          <p:cNvPr id="1030" name="Rectangle 6"/>
          <p:cNvSpPr>
            <a:spLocks noGrp="1" noChangeArrowheads="1"/>
          </p:cNvSpPr>
          <p:nvPr>
            <p:ph type="sldNum" sz="quarter" idx="4"/>
          </p:nvPr>
        </p:nvSpPr>
        <p:spPr bwMode="auto">
          <a:xfrm>
            <a:off x="15727363" y="14995525"/>
            <a:ext cx="4572000" cy="1098550"/>
          </a:xfrm>
          <a:prstGeom prst="rect">
            <a:avLst/>
          </a:prstGeom>
          <a:noFill/>
          <a:ln w="9525">
            <a:noFill/>
            <a:miter lim="800000"/>
            <a:headEnd/>
            <a:tailEnd/>
          </a:ln>
        </p:spPr>
        <p:txBody>
          <a:bodyPr vert="horz" wrap="square" lIns="219456" tIns="109728" rIns="219456" bIns="109728" numCol="1" anchor="t" anchorCtr="0" compatLnSpc="1">
            <a:prstTxWarp prst="textNoShape">
              <a:avLst/>
            </a:prstTxWarp>
          </a:bodyPr>
          <a:lstStyle>
            <a:lvl1pPr algn="r" eaLnBrk="0" hangingPunct="0">
              <a:defRPr sz="3400">
                <a:latin typeface="Arial" pitchFamily="37" charset="0"/>
                <a:ea typeface="ヒラギノ角ゴ Pro W3" pitchFamily="37" charset="-128"/>
                <a:cs typeface="ヒラギノ角ゴ Pro W3" pitchFamily="37" charset="-128"/>
              </a:defRPr>
            </a:lvl1pPr>
          </a:lstStyle>
          <a:p>
            <a:pPr>
              <a:defRPr/>
            </a:pPr>
            <a:fld id="{5A323FBB-2280-45A0-8DBA-993A10FFB7A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3925" rtl="0" eaLnBrk="0" fontAlgn="base" hangingPunct="0">
        <a:spcBef>
          <a:spcPct val="0"/>
        </a:spcBef>
        <a:spcAft>
          <a:spcPct val="0"/>
        </a:spcAft>
        <a:defRPr sz="10600">
          <a:solidFill>
            <a:schemeClr val="tx2"/>
          </a:solidFill>
          <a:latin typeface="+mj-lt"/>
          <a:ea typeface="+mj-ea"/>
          <a:cs typeface="+mj-cs"/>
        </a:defRPr>
      </a:lvl1pPr>
      <a:lvl2pPr algn="ctr" defTabSz="2193925" rtl="0" eaLnBrk="0" fontAlgn="base" hangingPunct="0">
        <a:spcBef>
          <a:spcPct val="0"/>
        </a:spcBef>
        <a:spcAft>
          <a:spcPct val="0"/>
        </a:spcAft>
        <a:defRPr sz="10600">
          <a:solidFill>
            <a:schemeClr val="tx2"/>
          </a:solidFill>
          <a:latin typeface="Arial" pitchFamily="80" charset="0"/>
          <a:ea typeface="ヒラギノ角ゴ Pro W3" pitchFamily="80" charset="-128"/>
          <a:cs typeface="ヒラギノ角ゴ Pro W3" pitchFamily="80" charset="-128"/>
        </a:defRPr>
      </a:lvl2pPr>
      <a:lvl3pPr algn="ctr" defTabSz="2193925" rtl="0" eaLnBrk="0" fontAlgn="base" hangingPunct="0">
        <a:spcBef>
          <a:spcPct val="0"/>
        </a:spcBef>
        <a:spcAft>
          <a:spcPct val="0"/>
        </a:spcAft>
        <a:defRPr sz="10600">
          <a:solidFill>
            <a:schemeClr val="tx2"/>
          </a:solidFill>
          <a:latin typeface="Arial" pitchFamily="80" charset="0"/>
          <a:ea typeface="ヒラギノ角ゴ Pro W3" pitchFamily="80" charset="-128"/>
          <a:cs typeface="ヒラギノ角ゴ Pro W3" pitchFamily="80" charset="-128"/>
        </a:defRPr>
      </a:lvl3pPr>
      <a:lvl4pPr algn="ctr" defTabSz="2193925" rtl="0" eaLnBrk="0" fontAlgn="base" hangingPunct="0">
        <a:spcBef>
          <a:spcPct val="0"/>
        </a:spcBef>
        <a:spcAft>
          <a:spcPct val="0"/>
        </a:spcAft>
        <a:defRPr sz="10600">
          <a:solidFill>
            <a:schemeClr val="tx2"/>
          </a:solidFill>
          <a:latin typeface="Arial" pitchFamily="80" charset="0"/>
          <a:ea typeface="ヒラギノ角ゴ Pro W3" pitchFamily="80" charset="-128"/>
          <a:cs typeface="ヒラギノ角ゴ Pro W3" pitchFamily="80" charset="-128"/>
        </a:defRPr>
      </a:lvl4pPr>
      <a:lvl5pPr algn="ctr" defTabSz="2193925" rtl="0" eaLnBrk="0" fontAlgn="base" hangingPunct="0">
        <a:spcBef>
          <a:spcPct val="0"/>
        </a:spcBef>
        <a:spcAft>
          <a:spcPct val="0"/>
        </a:spcAft>
        <a:defRPr sz="10600">
          <a:solidFill>
            <a:schemeClr val="tx2"/>
          </a:solidFill>
          <a:latin typeface="Arial" pitchFamily="80" charset="0"/>
          <a:ea typeface="ヒラギノ角ゴ Pro W3" pitchFamily="80" charset="-128"/>
          <a:cs typeface="ヒラギノ角ゴ Pro W3" pitchFamily="80" charset="-128"/>
        </a:defRPr>
      </a:lvl5pPr>
      <a:lvl6pPr marL="457200" algn="ctr" defTabSz="2193925" rtl="0" fontAlgn="base">
        <a:spcBef>
          <a:spcPct val="0"/>
        </a:spcBef>
        <a:spcAft>
          <a:spcPct val="0"/>
        </a:spcAft>
        <a:defRPr sz="10600">
          <a:solidFill>
            <a:schemeClr val="tx2"/>
          </a:solidFill>
          <a:latin typeface="Arial" pitchFamily="80" charset="0"/>
          <a:ea typeface="ヒラギノ角ゴ Pro W3" pitchFamily="80" charset="-128"/>
          <a:cs typeface="ヒラギノ角ゴ Pro W3" pitchFamily="80" charset="-128"/>
        </a:defRPr>
      </a:lvl6pPr>
      <a:lvl7pPr marL="914400" algn="ctr" defTabSz="2193925" rtl="0" fontAlgn="base">
        <a:spcBef>
          <a:spcPct val="0"/>
        </a:spcBef>
        <a:spcAft>
          <a:spcPct val="0"/>
        </a:spcAft>
        <a:defRPr sz="10600">
          <a:solidFill>
            <a:schemeClr val="tx2"/>
          </a:solidFill>
          <a:latin typeface="Arial" pitchFamily="80" charset="0"/>
          <a:ea typeface="ヒラギノ角ゴ Pro W3" pitchFamily="80" charset="-128"/>
          <a:cs typeface="ヒラギノ角ゴ Pro W3" pitchFamily="80" charset="-128"/>
        </a:defRPr>
      </a:lvl7pPr>
      <a:lvl8pPr marL="1371600" algn="ctr" defTabSz="2193925" rtl="0" fontAlgn="base">
        <a:spcBef>
          <a:spcPct val="0"/>
        </a:spcBef>
        <a:spcAft>
          <a:spcPct val="0"/>
        </a:spcAft>
        <a:defRPr sz="10600">
          <a:solidFill>
            <a:schemeClr val="tx2"/>
          </a:solidFill>
          <a:latin typeface="Arial" pitchFamily="80" charset="0"/>
          <a:ea typeface="ヒラギノ角ゴ Pro W3" pitchFamily="80" charset="-128"/>
          <a:cs typeface="ヒラギノ角ゴ Pro W3" pitchFamily="80" charset="-128"/>
        </a:defRPr>
      </a:lvl8pPr>
      <a:lvl9pPr marL="1828800" algn="ctr" defTabSz="2193925" rtl="0" fontAlgn="base">
        <a:spcBef>
          <a:spcPct val="0"/>
        </a:spcBef>
        <a:spcAft>
          <a:spcPct val="0"/>
        </a:spcAft>
        <a:defRPr sz="10600">
          <a:solidFill>
            <a:schemeClr val="tx2"/>
          </a:solidFill>
          <a:latin typeface="Arial" pitchFamily="80" charset="0"/>
          <a:ea typeface="ヒラギノ角ゴ Pro W3" pitchFamily="80" charset="-128"/>
          <a:cs typeface="ヒラギノ角ゴ Pro W3" pitchFamily="80" charset="-128"/>
        </a:defRPr>
      </a:lvl9pPr>
    </p:titleStyle>
    <p:bodyStyle>
      <a:lvl1pPr marL="822325" indent="-822325" algn="l" defTabSz="2193925" rtl="0" eaLnBrk="0" fontAlgn="base" hangingPunct="0">
        <a:spcBef>
          <a:spcPct val="20000"/>
        </a:spcBef>
        <a:spcAft>
          <a:spcPct val="0"/>
        </a:spcAft>
        <a:buChar char="•"/>
        <a:defRPr sz="7700">
          <a:solidFill>
            <a:schemeClr val="tx1"/>
          </a:solidFill>
          <a:latin typeface="+mn-lt"/>
          <a:ea typeface="+mn-ea"/>
          <a:cs typeface="+mn-cs"/>
        </a:defRPr>
      </a:lvl1pPr>
      <a:lvl2pPr marL="1782763" indent="-685800" algn="l" defTabSz="2193925" rtl="0" eaLnBrk="0" fontAlgn="base" hangingPunct="0">
        <a:spcBef>
          <a:spcPct val="20000"/>
        </a:spcBef>
        <a:spcAft>
          <a:spcPct val="0"/>
        </a:spcAft>
        <a:buChar char="–"/>
        <a:defRPr sz="6700">
          <a:solidFill>
            <a:schemeClr val="tx1"/>
          </a:solidFill>
          <a:latin typeface="+mn-lt"/>
          <a:ea typeface="+mn-ea"/>
          <a:cs typeface="+mn-cs"/>
        </a:defRPr>
      </a:lvl2pPr>
      <a:lvl3pPr marL="2743200" indent="-549275" algn="l" defTabSz="2193925" rtl="0" eaLnBrk="0" fontAlgn="base" hangingPunct="0">
        <a:spcBef>
          <a:spcPct val="20000"/>
        </a:spcBef>
        <a:spcAft>
          <a:spcPct val="0"/>
        </a:spcAft>
        <a:buChar char="•"/>
        <a:defRPr sz="5800">
          <a:solidFill>
            <a:schemeClr val="tx1"/>
          </a:solidFill>
          <a:latin typeface="+mn-lt"/>
          <a:ea typeface="+mn-ea"/>
          <a:cs typeface="+mn-cs"/>
        </a:defRPr>
      </a:lvl3pPr>
      <a:lvl4pPr marL="3840163" indent="-547688" algn="l" defTabSz="2193925" rtl="0" eaLnBrk="0" fontAlgn="base" hangingPunct="0">
        <a:spcBef>
          <a:spcPct val="20000"/>
        </a:spcBef>
        <a:spcAft>
          <a:spcPct val="0"/>
        </a:spcAft>
        <a:buChar char="–"/>
        <a:defRPr sz="4800">
          <a:solidFill>
            <a:schemeClr val="tx1"/>
          </a:solidFill>
          <a:latin typeface="+mn-lt"/>
          <a:ea typeface="+mn-ea"/>
          <a:cs typeface="+mn-cs"/>
        </a:defRPr>
      </a:lvl4pPr>
      <a:lvl5pPr marL="4937125" indent="-547688" algn="l" defTabSz="2193925" rtl="0" eaLnBrk="0" fontAlgn="base" hangingPunct="0">
        <a:spcBef>
          <a:spcPct val="20000"/>
        </a:spcBef>
        <a:spcAft>
          <a:spcPct val="0"/>
        </a:spcAft>
        <a:buChar char="»"/>
        <a:defRPr sz="4800">
          <a:solidFill>
            <a:schemeClr val="tx1"/>
          </a:solidFill>
          <a:latin typeface="+mn-lt"/>
          <a:ea typeface="+mn-ea"/>
          <a:cs typeface="+mn-cs"/>
        </a:defRPr>
      </a:lvl5pPr>
      <a:lvl6pPr marL="5394325" indent="-547688" algn="l" defTabSz="2193925" rtl="0" fontAlgn="base">
        <a:spcBef>
          <a:spcPct val="20000"/>
        </a:spcBef>
        <a:spcAft>
          <a:spcPct val="0"/>
        </a:spcAft>
        <a:buChar char="»"/>
        <a:defRPr sz="4800">
          <a:solidFill>
            <a:schemeClr val="tx1"/>
          </a:solidFill>
          <a:latin typeface="+mn-lt"/>
          <a:ea typeface="+mn-ea"/>
          <a:cs typeface="+mn-cs"/>
        </a:defRPr>
      </a:lvl6pPr>
      <a:lvl7pPr marL="5851525" indent="-547688" algn="l" defTabSz="2193925" rtl="0" fontAlgn="base">
        <a:spcBef>
          <a:spcPct val="20000"/>
        </a:spcBef>
        <a:spcAft>
          <a:spcPct val="0"/>
        </a:spcAft>
        <a:buChar char="»"/>
        <a:defRPr sz="4800">
          <a:solidFill>
            <a:schemeClr val="tx1"/>
          </a:solidFill>
          <a:latin typeface="+mn-lt"/>
          <a:ea typeface="+mn-ea"/>
          <a:cs typeface="+mn-cs"/>
        </a:defRPr>
      </a:lvl7pPr>
      <a:lvl8pPr marL="6308725" indent="-547688" algn="l" defTabSz="2193925" rtl="0" fontAlgn="base">
        <a:spcBef>
          <a:spcPct val="20000"/>
        </a:spcBef>
        <a:spcAft>
          <a:spcPct val="0"/>
        </a:spcAft>
        <a:buChar char="»"/>
        <a:defRPr sz="4800">
          <a:solidFill>
            <a:schemeClr val="tx1"/>
          </a:solidFill>
          <a:latin typeface="+mn-lt"/>
          <a:ea typeface="+mn-ea"/>
          <a:cs typeface="+mn-cs"/>
        </a:defRPr>
      </a:lvl8pPr>
      <a:lvl9pPr marL="6765925" indent="-547688" algn="l" defTabSz="2193925" rtl="0" fontAlgn="base">
        <a:spcBef>
          <a:spcPct val="20000"/>
        </a:spcBef>
        <a:spcAft>
          <a:spcPct val="0"/>
        </a:spcAft>
        <a:buChar char="»"/>
        <a:defRPr sz="48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nap.edu/openbook.php?record_id=13165&amp;page=59" TargetMode="External"/><Relationship Id="rId4" Type="http://schemas.openxmlformats.org/officeDocument/2006/relationships/hyperlink" Target="http://www.nap.edu/openbook.php?record_id=13165&amp;page=61"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ounded Rectangle 22"/>
          <p:cNvSpPr>
            <a:spLocks/>
          </p:cNvSpPr>
          <p:nvPr/>
        </p:nvSpPr>
        <p:spPr bwMode="auto">
          <a:xfrm>
            <a:off x="522959" y="466928"/>
            <a:ext cx="20843651" cy="2038528"/>
          </a:xfrm>
          <a:prstGeom prst="roundRect">
            <a:avLst/>
          </a:prstGeom>
          <a:gradFill flip="none" rotWithShape="1">
            <a:gsLst>
              <a:gs pos="63000">
                <a:srgbClr val="F0D979"/>
              </a:gs>
              <a:gs pos="0">
                <a:srgbClr val="FFC000"/>
              </a:gs>
              <a:gs pos="100000">
                <a:schemeClr val="accent1">
                  <a:lumMod val="30000"/>
                  <a:lumOff val="70000"/>
                </a:schemeClr>
              </a:gs>
            </a:gsLst>
            <a:lin ang="5400000" scaled="1"/>
            <a:tileRect/>
          </a:gradFill>
          <a:ln w="9525" cap="flat" cmpd="sng" algn="ctr">
            <a:solidFill>
              <a:schemeClr val="tx1"/>
            </a:solidFill>
            <a:prstDash val="solid"/>
            <a:round/>
            <a:headEnd type="none" w="med" len="med"/>
            <a:tailEnd type="none" w="med" len="med"/>
          </a:ln>
          <a:effectLst>
            <a:outerShdw blurRad="120650" dist="127000" dir="2700000">
              <a:srgbClr val="000000">
                <a:alpha val="50000"/>
              </a:srgbClr>
            </a:outerShdw>
          </a:effectLst>
        </p:spPr>
        <p:txBody>
          <a:bodyPr>
            <a:prstTxWarp prst="textNoShape">
              <a:avLst/>
            </a:prstTxWarp>
          </a:bodyPr>
          <a:lstStyle/>
          <a:p>
            <a:pPr algn="ctr" defTabSz="4703763">
              <a:defRPr/>
            </a:pPr>
            <a:r>
              <a:rPr lang="en-US" sz="4800" b="1" dirty="0" smtClean="0">
                <a:latin typeface="Arial" pitchFamily="37" charset="0"/>
                <a:ea typeface="ヒラギノ角ゴ Pro W3" pitchFamily="37" charset="-128"/>
                <a:cs typeface="ヒラギノ角ゴ Pro W3" pitchFamily="37" charset="-128"/>
              </a:rPr>
              <a:t>What is Coding?</a:t>
            </a:r>
            <a:endParaRPr lang="en-US" sz="4800" b="1" dirty="0">
              <a:latin typeface="Arial" pitchFamily="37" charset="0"/>
              <a:ea typeface="ヒラギノ角ゴ Pro W3" pitchFamily="37" charset="-128"/>
              <a:cs typeface="ヒラギノ角ゴ Pro W3" pitchFamily="37" charset="-128"/>
            </a:endParaRPr>
          </a:p>
          <a:p>
            <a:pPr algn="ctr" defTabSz="4703763">
              <a:defRPr/>
            </a:pPr>
            <a:r>
              <a:rPr lang="en-US" sz="3600" dirty="0" smtClean="0">
                <a:latin typeface="Arial" pitchFamily="37" charset="0"/>
                <a:ea typeface="ヒラギノ角ゴ Pro W3" pitchFamily="37" charset="-128"/>
                <a:cs typeface="ヒラギノ角ゴ Pro W3" pitchFamily="37" charset="-128"/>
              </a:rPr>
              <a:t>Elementary </a:t>
            </a:r>
            <a:r>
              <a:rPr lang="en-US" sz="3600" dirty="0" smtClean="0">
                <a:latin typeface="Arial" pitchFamily="37" charset="0"/>
                <a:ea typeface="ヒラギノ角ゴ Pro W3" pitchFamily="37" charset="-128"/>
                <a:cs typeface="ヒラギノ角ゴ Pro W3" pitchFamily="37" charset="-128"/>
              </a:rPr>
              <a:t>Science</a:t>
            </a:r>
            <a:endParaRPr lang="en-US" sz="3600" dirty="0">
              <a:latin typeface="Arial" pitchFamily="37" charset="0"/>
              <a:ea typeface="ヒラギノ角ゴ Pro W3" pitchFamily="37" charset="-128"/>
              <a:cs typeface="ヒラギノ角ゴ Pro W3" pitchFamily="37" charset="-128"/>
            </a:endParaRPr>
          </a:p>
          <a:p>
            <a:pPr algn="ctr" defTabSz="4703763">
              <a:defRPr/>
            </a:pPr>
            <a:r>
              <a:rPr lang="en-US" sz="3600" dirty="0" smtClean="0">
                <a:latin typeface="Arial" pitchFamily="37" charset="0"/>
                <a:ea typeface="ヒラギノ角ゴ Pro W3" pitchFamily="37" charset="-128"/>
                <a:cs typeface="ヒラギノ角ゴ Pro W3" pitchFamily="37" charset="-128"/>
              </a:rPr>
              <a:t>LASSI</a:t>
            </a:r>
            <a:endParaRPr lang="en-US" sz="3600" dirty="0">
              <a:latin typeface="Arial" pitchFamily="37" charset="0"/>
              <a:ea typeface="ヒラギノ角ゴ Pro W3" pitchFamily="37" charset="-128"/>
              <a:cs typeface="ヒラギノ角ゴ Pro W3" pitchFamily="37" charset="-128"/>
            </a:endParaRPr>
          </a:p>
        </p:txBody>
      </p:sp>
      <p:grpSp>
        <p:nvGrpSpPr>
          <p:cNvPr id="6" name="Group 5"/>
          <p:cNvGrpSpPr/>
          <p:nvPr/>
        </p:nvGrpSpPr>
        <p:grpSpPr>
          <a:xfrm>
            <a:off x="500185" y="2674473"/>
            <a:ext cx="6356546" cy="5023252"/>
            <a:chOff x="531813" y="2767397"/>
            <a:chExt cx="6386921" cy="4849432"/>
          </a:xfrm>
        </p:grpSpPr>
        <p:sp>
          <p:nvSpPr>
            <p:cNvPr id="14340" name="Text Box 12"/>
            <p:cNvSpPr txBox="1">
              <a:spLocks noChangeArrowheads="1"/>
            </p:cNvSpPr>
            <p:nvPr/>
          </p:nvSpPr>
          <p:spPr bwMode="auto">
            <a:xfrm>
              <a:off x="531813" y="3590674"/>
              <a:ext cx="6375553" cy="3832933"/>
            </a:xfrm>
            <a:prstGeom prst="rect">
              <a:avLst/>
            </a:prstGeom>
            <a:noFill/>
            <a:ln w="9525">
              <a:noFill/>
              <a:miter lim="800000"/>
              <a:headEnd/>
              <a:tailEnd/>
            </a:ln>
          </p:spPr>
          <p:txBody>
            <a:bodyPr wrap="square">
              <a:prstTxWarp prst="textNoShape">
                <a:avLst/>
              </a:prstTxWarp>
              <a:spAutoFit/>
            </a:bodyPr>
            <a:lstStyle/>
            <a:p>
              <a:pPr eaLnBrk="0" hangingPunct="0">
                <a:spcBef>
                  <a:spcPct val="50000"/>
                </a:spcBef>
              </a:pPr>
              <a:r>
                <a:rPr lang="en-US" dirty="0" smtClean="0"/>
                <a:t>Students will be able to provide evidence to support their </a:t>
              </a:r>
              <a:r>
                <a:rPr lang="en-US" dirty="0" smtClean="0"/>
                <a:t>hypothesis about coding.</a:t>
              </a:r>
            </a:p>
            <a:p>
              <a:pPr eaLnBrk="0" hangingPunct="0">
                <a:spcBef>
                  <a:spcPct val="50000"/>
                </a:spcBef>
              </a:pPr>
              <a:endParaRPr lang="en-US" dirty="0"/>
            </a:p>
            <a:p>
              <a:pPr eaLnBrk="0" hangingPunct="0">
                <a:spcBef>
                  <a:spcPct val="50000"/>
                </a:spcBef>
              </a:pPr>
              <a:endParaRPr lang="en-US" dirty="0"/>
            </a:p>
            <a:p>
              <a:pPr eaLnBrk="0" hangingPunct="0">
                <a:spcBef>
                  <a:spcPct val="50000"/>
                </a:spcBef>
              </a:pPr>
              <a:endParaRPr lang="en-US" dirty="0"/>
            </a:p>
            <a:p>
              <a:pPr eaLnBrk="0" hangingPunct="0">
                <a:spcBef>
                  <a:spcPct val="50000"/>
                </a:spcBef>
              </a:pPr>
              <a:r>
                <a:rPr lang="en-US" dirty="0" smtClean="0"/>
                <a:t>What is your prediction</a:t>
              </a:r>
              <a:r>
                <a:rPr lang="en-US" dirty="0" smtClean="0"/>
                <a:t>? What is coding?  How is coding related/connected to science?</a:t>
              </a:r>
              <a:endParaRPr lang="en-US" dirty="0"/>
            </a:p>
            <a:p>
              <a:pPr eaLnBrk="0" hangingPunct="0">
                <a:spcBef>
                  <a:spcPct val="50000"/>
                </a:spcBef>
              </a:pPr>
              <a:endParaRPr lang="en-US" dirty="0"/>
            </a:p>
          </p:txBody>
        </p:sp>
        <p:sp>
          <p:nvSpPr>
            <p:cNvPr id="14341" name="Text Box 17"/>
            <p:cNvSpPr txBox="1">
              <a:spLocks noChangeArrowheads="1"/>
            </p:cNvSpPr>
            <p:nvPr/>
          </p:nvSpPr>
          <p:spPr bwMode="auto">
            <a:xfrm>
              <a:off x="531814" y="7155164"/>
              <a:ext cx="6220678" cy="461665"/>
            </a:xfrm>
            <a:prstGeom prst="rect">
              <a:avLst/>
            </a:prstGeom>
            <a:solidFill>
              <a:srgbClr val="FFFFFF"/>
            </a:solidFill>
            <a:ln w="9525">
              <a:noFill/>
              <a:miter lim="800000"/>
              <a:headEnd/>
              <a:tailEnd/>
            </a:ln>
          </p:spPr>
          <p:txBody>
            <a:bodyPr wrap="square">
              <a:prstTxWarp prst="textNoShape">
                <a:avLst/>
              </a:prstTxWarp>
              <a:spAutoFit/>
            </a:bodyPr>
            <a:lstStyle/>
            <a:p>
              <a:pPr marL="342900" indent="-342900" eaLnBrk="0" hangingPunct="0">
                <a:spcBef>
                  <a:spcPct val="50000"/>
                </a:spcBef>
                <a:buFont typeface="Arial" panose="020B0604020202020204" pitchFamily="34" charset="0"/>
                <a:buChar char="•"/>
              </a:pPr>
              <a:endParaRPr lang="en-US" b="1" dirty="0"/>
            </a:p>
          </p:txBody>
        </p:sp>
        <p:sp>
          <p:nvSpPr>
            <p:cNvPr id="28" name="Rounded Rectangle 27"/>
            <p:cNvSpPr/>
            <p:nvPr/>
          </p:nvSpPr>
          <p:spPr bwMode="auto">
            <a:xfrm>
              <a:off x="643347" y="5273187"/>
              <a:ext cx="6275387" cy="554037"/>
            </a:xfrm>
            <a:prstGeom prst="roundRect">
              <a:avLst/>
            </a:prstGeom>
            <a:gradFill>
              <a:gsLst>
                <a:gs pos="63000">
                  <a:srgbClr val="F0D979"/>
                </a:gs>
                <a:gs pos="0">
                  <a:srgbClr val="FFC000"/>
                </a:gs>
                <a:gs pos="100000">
                  <a:schemeClr val="accent1">
                    <a:lumMod val="30000"/>
                    <a:lumOff val="70000"/>
                  </a:schemeClr>
                </a:gs>
              </a:gsLst>
              <a:lin ang="5400000" scaled="1"/>
            </a:gradFill>
            <a:ln w="9525" cap="flat" cmpd="sng" algn="ctr">
              <a:solidFill>
                <a:schemeClr val="tx1"/>
              </a:solidFill>
              <a:prstDash val="solid"/>
              <a:round/>
              <a:headEnd type="none" w="med" len="med"/>
              <a:tailEnd type="none" w="med" len="med"/>
            </a:ln>
            <a:effectLst>
              <a:outerShdw blurRad="120650" dist="127000" dir="2700000" algn="tl" rotWithShape="0">
                <a:srgbClr val="000000">
                  <a:alpha val="50000"/>
                </a:srgbClr>
              </a:outerShdw>
            </a:effectLst>
          </p:spPr>
          <p:txBody>
            <a:bodyPr>
              <a:prstTxWarp prst="textNoShape">
                <a:avLst/>
              </a:prstTxWarp>
            </a:bodyPr>
            <a:lstStyle/>
            <a:p>
              <a:pPr algn="ctr" eaLnBrk="0" hangingPunct="0">
                <a:defRPr/>
              </a:pPr>
              <a:r>
                <a:rPr lang="en-US" b="1" dirty="0" smtClean="0">
                  <a:latin typeface="Arial" pitchFamily="37" charset="0"/>
                  <a:ea typeface="ヒラギノ角ゴ Pro W3" pitchFamily="37" charset="-128"/>
                  <a:cs typeface="ヒラギノ角ゴ Pro W3" pitchFamily="37" charset="-128"/>
                </a:rPr>
                <a:t>Hypothesis</a:t>
              </a:r>
              <a:endParaRPr lang="en-US" b="1" dirty="0">
                <a:latin typeface="Arial" pitchFamily="37" charset="0"/>
                <a:ea typeface="ヒラギノ角ゴ Pro W3" pitchFamily="37" charset="-128"/>
                <a:cs typeface="ヒラギノ角ゴ Pro W3" pitchFamily="37" charset="-128"/>
              </a:endParaRPr>
            </a:p>
          </p:txBody>
        </p:sp>
        <p:sp>
          <p:nvSpPr>
            <p:cNvPr id="29" name="Rounded Rectangle 28"/>
            <p:cNvSpPr/>
            <p:nvPr/>
          </p:nvSpPr>
          <p:spPr bwMode="auto">
            <a:xfrm>
              <a:off x="611188" y="2767397"/>
              <a:ext cx="6275387" cy="554038"/>
            </a:xfrm>
            <a:prstGeom prst="roundRect">
              <a:avLst/>
            </a:prstGeom>
            <a:gradFill>
              <a:gsLst>
                <a:gs pos="63000">
                  <a:srgbClr val="F0D979"/>
                </a:gs>
                <a:gs pos="0">
                  <a:srgbClr val="FFC000"/>
                </a:gs>
                <a:gs pos="100000">
                  <a:schemeClr val="accent1">
                    <a:lumMod val="30000"/>
                    <a:lumOff val="70000"/>
                  </a:schemeClr>
                </a:gs>
              </a:gsLst>
              <a:lin ang="5400000" scaled="1"/>
            </a:gradFill>
            <a:ln w="9525" cap="flat" cmpd="sng" algn="ctr">
              <a:solidFill>
                <a:schemeClr val="tx1"/>
              </a:solidFill>
              <a:prstDash val="solid"/>
              <a:round/>
              <a:headEnd type="none" w="med" len="med"/>
              <a:tailEnd type="none" w="med" len="med"/>
            </a:ln>
            <a:effectLst>
              <a:outerShdw blurRad="120650" dist="127000" dir="2700000" algn="tl" rotWithShape="0">
                <a:srgbClr val="000000">
                  <a:alpha val="50000"/>
                </a:srgbClr>
              </a:outerShdw>
            </a:effectLst>
          </p:spPr>
          <p:txBody>
            <a:bodyPr>
              <a:prstTxWarp prst="textNoShape">
                <a:avLst/>
              </a:prstTxWarp>
            </a:bodyPr>
            <a:lstStyle/>
            <a:p>
              <a:pPr algn="ctr" eaLnBrk="0" hangingPunct="0">
                <a:defRPr/>
              </a:pPr>
              <a:r>
                <a:rPr lang="en-US" b="1" dirty="0" smtClean="0">
                  <a:latin typeface="Arial" pitchFamily="37" charset="0"/>
                  <a:ea typeface="ヒラギノ角ゴ Pro W3" pitchFamily="37" charset="-128"/>
                  <a:cs typeface="ヒラギノ角ゴ Pro W3" pitchFamily="37" charset="-128"/>
                </a:rPr>
                <a:t>Objective</a:t>
              </a:r>
              <a:endParaRPr lang="en-US" dirty="0">
                <a:latin typeface="Arial" pitchFamily="37" charset="0"/>
                <a:ea typeface="ヒラギノ角ゴ Pro W3" pitchFamily="37" charset="-128"/>
                <a:cs typeface="ヒラギノ角ゴ Pro W3" pitchFamily="37" charset="-128"/>
              </a:endParaRPr>
            </a:p>
          </p:txBody>
        </p:sp>
      </p:grpSp>
      <p:sp>
        <p:nvSpPr>
          <p:cNvPr id="20" name="Rectangle 19"/>
          <p:cNvSpPr/>
          <p:nvPr/>
        </p:nvSpPr>
        <p:spPr bwMode="auto">
          <a:xfrm>
            <a:off x="0" y="0"/>
            <a:ext cx="21945600" cy="16459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80" charset="0"/>
              <a:ea typeface="ヒラギノ角ゴ Pro W3" pitchFamily="80" charset="-128"/>
              <a:cs typeface="ヒラギノ角ゴ Pro W3" pitchFamily="80" charset="-128"/>
            </a:endParaRPr>
          </a:p>
        </p:txBody>
      </p:sp>
      <p:grpSp>
        <p:nvGrpSpPr>
          <p:cNvPr id="7" name="Group 6"/>
          <p:cNvGrpSpPr/>
          <p:nvPr/>
        </p:nvGrpSpPr>
        <p:grpSpPr>
          <a:xfrm>
            <a:off x="7469053" y="2767397"/>
            <a:ext cx="6923356" cy="12058122"/>
            <a:chOff x="7457013" y="3535363"/>
            <a:chExt cx="6923356" cy="12058122"/>
          </a:xfrm>
        </p:grpSpPr>
        <p:sp>
          <p:nvSpPr>
            <p:cNvPr id="14342" name="Text Box 19"/>
            <p:cNvSpPr txBox="1">
              <a:spLocks noChangeArrowheads="1"/>
            </p:cNvSpPr>
            <p:nvPr/>
          </p:nvSpPr>
          <p:spPr bwMode="auto">
            <a:xfrm>
              <a:off x="7773988" y="4183519"/>
              <a:ext cx="6214552" cy="461665"/>
            </a:xfrm>
            <a:prstGeom prst="rect">
              <a:avLst/>
            </a:prstGeom>
            <a:noFill/>
            <a:ln w="9525">
              <a:noFill/>
              <a:miter lim="800000"/>
              <a:headEnd/>
              <a:tailEnd/>
            </a:ln>
          </p:spPr>
          <p:txBody>
            <a:bodyPr wrap="square">
              <a:prstTxWarp prst="textNoShape">
                <a:avLst/>
              </a:prstTxWarp>
              <a:spAutoFit/>
            </a:bodyPr>
            <a:lstStyle/>
            <a:p>
              <a:pPr eaLnBrk="0" hangingPunct="0">
                <a:spcBef>
                  <a:spcPct val="50000"/>
                </a:spcBef>
              </a:pPr>
              <a:r>
                <a:rPr lang="en-US" dirty="0" smtClean="0"/>
                <a:t>Answer the questions form hypothesis.</a:t>
              </a:r>
              <a:endParaRPr lang="en-US" dirty="0" smtClean="0"/>
            </a:p>
          </p:txBody>
        </p:sp>
        <p:sp>
          <p:nvSpPr>
            <p:cNvPr id="26" name="Rounded Rectangle 25"/>
            <p:cNvSpPr/>
            <p:nvPr/>
          </p:nvSpPr>
          <p:spPr bwMode="auto">
            <a:xfrm>
              <a:off x="7807325" y="3535363"/>
              <a:ext cx="6275388" cy="539750"/>
            </a:xfrm>
            <a:prstGeom prst="roundRect">
              <a:avLst/>
            </a:prstGeom>
            <a:gradFill>
              <a:gsLst>
                <a:gs pos="63000">
                  <a:srgbClr val="F0D979"/>
                </a:gs>
                <a:gs pos="0">
                  <a:srgbClr val="FFC000"/>
                </a:gs>
                <a:gs pos="100000">
                  <a:schemeClr val="accent1">
                    <a:lumMod val="30000"/>
                    <a:lumOff val="70000"/>
                  </a:schemeClr>
                </a:gs>
              </a:gsLst>
              <a:lin ang="5400000" scaled="1"/>
            </a:gradFill>
            <a:ln w="9525" cap="flat" cmpd="sng" algn="ctr">
              <a:solidFill>
                <a:schemeClr val="tx1"/>
              </a:solidFill>
              <a:prstDash val="solid"/>
              <a:round/>
              <a:headEnd type="none" w="med" len="med"/>
              <a:tailEnd type="none" w="med" len="med"/>
            </a:ln>
            <a:effectLst>
              <a:outerShdw blurRad="120650" dist="127000" dir="2700000" algn="tl" rotWithShape="0">
                <a:srgbClr val="000000">
                  <a:alpha val="50000"/>
                </a:srgbClr>
              </a:outerShdw>
            </a:effectLst>
          </p:spPr>
          <p:txBody>
            <a:bodyPr>
              <a:prstTxWarp prst="textNoShape">
                <a:avLst/>
              </a:prstTxWarp>
            </a:bodyPr>
            <a:lstStyle/>
            <a:p>
              <a:pPr algn="ctr" eaLnBrk="0" hangingPunct="0">
                <a:defRPr/>
              </a:pPr>
              <a:r>
                <a:rPr lang="en-US" b="1" dirty="0" smtClean="0">
                  <a:latin typeface="Arial" pitchFamily="37" charset="0"/>
                  <a:ea typeface="ヒラギノ角ゴ Pro W3" pitchFamily="37" charset="-128"/>
                  <a:cs typeface="ヒラギノ角ゴ Pro W3" pitchFamily="37" charset="-128"/>
                </a:rPr>
                <a:t>Data/Results</a:t>
              </a:r>
              <a:endParaRPr lang="en-US" dirty="0">
                <a:latin typeface="Arial" pitchFamily="37" charset="0"/>
                <a:ea typeface="ヒラギノ角ゴ Pro W3" pitchFamily="37" charset="-128"/>
                <a:cs typeface="ヒラギノ角ゴ Pro W3" pitchFamily="37" charset="-128"/>
              </a:endParaRPr>
            </a:p>
          </p:txBody>
        </p:sp>
        <p:sp>
          <p:nvSpPr>
            <p:cNvPr id="3" name="TextBox 2"/>
            <p:cNvSpPr txBox="1"/>
            <p:nvPr/>
          </p:nvSpPr>
          <p:spPr>
            <a:xfrm>
              <a:off x="7457013" y="15239542"/>
              <a:ext cx="6923356" cy="353943"/>
            </a:xfrm>
            <a:prstGeom prst="rect">
              <a:avLst/>
            </a:prstGeom>
            <a:noFill/>
          </p:spPr>
          <p:txBody>
            <a:bodyPr wrap="square" rtlCol="0">
              <a:spAutoFit/>
            </a:bodyPr>
            <a:lstStyle/>
            <a:p>
              <a:endParaRPr lang="en-US" sz="1700" dirty="0"/>
            </a:p>
          </p:txBody>
        </p:sp>
      </p:grpSp>
      <p:grpSp>
        <p:nvGrpSpPr>
          <p:cNvPr id="8" name="Group 7"/>
          <p:cNvGrpSpPr/>
          <p:nvPr/>
        </p:nvGrpSpPr>
        <p:grpSpPr>
          <a:xfrm>
            <a:off x="14713001" y="2760415"/>
            <a:ext cx="6681311" cy="5752417"/>
            <a:chOff x="15090775" y="3535363"/>
            <a:chExt cx="6354763" cy="6966514"/>
          </a:xfrm>
        </p:grpSpPr>
        <p:sp>
          <p:nvSpPr>
            <p:cNvPr id="14344" name="Text Box 23"/>
            <p:cNvSpPr txBox="1">
              <a:spLocks noChangeArrowheads="1"/>
            </p:cNvSpPr>
            <p:nvPr/>
          </p:nvSpPr>
          <p:spPr bwMode="auto">
            <a:xfrm>
              <a:off x="15090775" y="4183519"/>
              <a:ext cx="6354763" cy="400110"/>
            </a:xfrm>
            <a:prstGeom prst="rect">
              <a:avLst/>
            </a:prstGeom>
            <a:noFill/>
            <a:ln w="9525">
              <a:noFill/>
              <a:miter lim="800000"/>
              <a:headEnd/>
              <a:tailEnd/>
            </a:ln>
          </p:spPr>
          <p:txBody>
            <a:bodyPr>
              <a:prstTxWarp prst="textNoShape">
                <a:avLst/>
              </a:prstTxWarp>
              <a:spAutoFit/>
            </a:bodyPr>
            <a:lstStyle/>
            <a:p>
              <a:pPr eaLnBrk="0" hangingPunct="0">
                <a:spcBef>
                  <a:spcPct val="50000"/>
                </a:spcBef>
                <a:buClr>
                  <a:schemeClr val="bg1"/>
                </a:buClr>
              </a:pPr>
              <a:endParaRPr lang="en-US" sz="2000" dirty="0"/>
            </a:p>
          </p:txBody>
        </p:sp>
        <p:sp>
          <p:nvSpPr>
            <p:cNvPr id="30" name="Rounded Rectangle 29"/>
            <p:cNvSpPr/>
            <p:nvPr/>
          </p:nvSpPr>
          <p:spPr bwMode="auto">
            <a:xfrm>
              <a:off x="15090775" y="3535363"/>
              <a:ext cx="6275388" cy="539750"/>
            </a:xfrm>
            <a:prstGeom prst="roundRect">
              <a:avLst/>
            </a:prstGeom>
            <a:gradFill>
              <a:gsLst>
                <a:gs pos="63000">
                  <a:srgbClr val="F0D979"/>
                </a:gs>
                <a:gs pos="0">
                  <a:srgbClr val="FFC000"/>
                </a:gs>
                <a:gs pos="100000">
                  <a:schemeClr val="accent1">
                    <a:lumMod val="30000"/>
                    <a:lumOff val="70000"/>
                  </a:schemeClr>
                </a:gs>
              </a:gsLst>
              <a:lin ang="5400000" scaled="1"/>
            </a:gradFill>
            <a:ln w="9525" cap="flat" cmpd="sng" algn="ctr">
              <a:solidFill>
                <a:schemeClr val="tx1"/>
              </a:solidFill>
              <a:prstDash val="solid"/>
              <a:round/>
              <a:headEnd type="none" w="med" len="med"/>
              <a:tailEnd type="none" w="med" len="med"/>
            </a:ln>
            <a:effectLst>
              <a:outerShdw blurRad="120650" dist="127000" dir="2700000" algn="tl" rotWithShape="0">
                <a:srgbClr val="000000">
                  <a:alpha val="50000"/>
                </a:srgbClr>
              </a:outerShdw>
            </a:effectLst>
          </p:spPr>
          <p:txBody>
            <a:bodyPr>
              <a:prstTxWarp prst="textNoShape">
                <a:avLst/>
              </a:prstTxWarp>
            </a:bodyPr>
            <a:lstStyle/>
            <a:p>
              <a:pPr algn="ctr" eaLnBrk="0" hangingPunct="0">
                <a:defRPr/>
              </a:pPr>
              <a:r>
                <a:rPr lang="en-US" b="1" dirty="0" smtClean="0">
                  <a:latin typeface="Arial" pitchFamily="37" charset="0"/>
                  <a:ea typeface="ヒラギノ角ゴ Pro W3" pitchFamily="37" charset="-128"/>
                  <a:cs typeface="ヒラギノ角ゴ Pro W3" pitchFamily="37" charset="-128"/>
                </a:rPr>
                <a:t>Conclusions</a:t>
              </a:r>
              <a:endParaRPr lang="en-US" dirty="0">
                <a:latin typeface="Arial" pitchFamily="37" charset="0"/>
                <a:ea typeface="ヒラギノ角ゴ Pro W3" pitchFamily="37" charset="-128"/>
                <a:cs typeface="ヒラギノ角ゴ Pro W3" pitchFamily="37" charset="-128"/>
              </a:endParaRPr>
            </a:p>
          </p:txBody>
        </p:sp>
        <p:sp>
          <p:nvSpPr>
            <p:cNvPr id="4" name="TextBox 3"/>
            <p:cNvSpPr txBox="1"/>
            <p:nvPr/>
          </p:nvSpPr>
          <p:spPr>
            <a:xfrm>
              <a:off x="15090775" y="10117156"/>
              <a:ext cx="6354763" cy="384721"/>
            </a:xfrm>
            <a:prstGeom prst="rect">
              <a:avLst/>
            </a:prstGeom>
            <a:noFill/>
          </p:spPr>
          <p:txBody>
            <a:bodyPr wrap="square" rtlCol="0">
              <a:spAutoFit/>
            </a:bodyPr>
            <a:lstStyle/>
            <a:p>
              <a:endParaRPr lang="en-US" sz="1900" b="1" dirty="0" smtClean="0"/>
            </a:p>
          </p:txBody>
        </p:sp>
      </p:grpSp>
      <p:sp>
        <p:nvSpPr>
          <p:cNvPr id="5" name="TextBox 4"/>
          <p:cNvSpPr txBox="1"/>
          <p:nvPr/>
        </p:nvSpPr>
        <p:spPr>
          <a:xfrm>
            <a:off x="464620" y="10097763"/>
            <a:ext cx="6225923" cy="895311"/>
          </a:xfrm>
          <a:prstGeom prst="rect">
            <a:avLst/>
          </a:prstGeom>
          <a:noFill/>
        </p:spPr>
        <p:txBody>
          <a:bodyPr wrap="square" rtlCol="0">
            <a:spAutoFit/>
          </a:bodyPr>
          <a:lstStyle/>
          <a:p>
            <a:endParaRPr lang="en-US" dirty="0"/>
          </a:p>
        </p:txBody>
      </p:sp>
      <p:sp>
        <p:nvSpPr>
          <p:cNvPr id="21" name="Rounded Rectangle 20"/>
          <p:cNvSpPr/>
          <p:nvPr/>
        </p:nvSpPr>
        <p:spPr bwMode="auto">
          <a:xfrm>
            <a:off x="360916" y="10604690"/>
            <a:ext cx="6275387" cy="554037"/>
          </a:xfrm>
          <a:prstGeom prst="roundRect">
            <a:avLst/>
          </a:prstGeom>
          <a:gradFill>
            <a:gsLst>
              <a:gs pos="63000">
                <a:srgbClr val="F0D979"/>
              </a:gs>
              <a:gs pos="0">
                <a:srgbClr val="FFC000"/>
              </a:gs>
              <a:gs pos="100000">
                <a:schemeClr val="accent1">
                  <a:lumMod val="30000"/>
                  <a:lumOff val="70000"/>
                </a:schemeClr>
              </a:gs>
            </a:gsLst>
            <a:lin ang="5400000" scaled="1"/>
          </a:gradFill>
          <a:ln w="9525" cap="flat" cmpd="sng" algn="ctr">
            <a:solidFill>
              <a:schemeClr val="tx1"/>
            </a:solidFill>
            <a:prstDash val="solid"/>
            <a:round/>
            <a:headEnd type="none" w="med" len="med"/>
            <a:tailEnd type="none" w="med" len="med"/>
          </a:ln>
          <a:effectLst>
            <a:outerShdw blurRad="120650" dist="127000" dir="2700000" algn="tl" rotWithShape="0">
              <a:srgbClr val="000000">
                <a:alpha val="50000"/>
              </a:srgbClr>
            </a:outerShdw>
          </a:effectLst>
        </p:spPr>
        <p:txBody>
          <a:bodyPr>
            <a:prstTxWarp prst="textNoShape">
              <a:avLst/>
            </a:prstTxWarp>
          </a:bodyPr>
          <a:lstStyle/>
          <a:p>
            <a:pPr algn="ctr" eaLnBrk="0" hangingPunct="0">
              <a:defRPr/>
            </a:pPr>
            <a:r>
              <a:rPr lang="en-US" b="1" dirty="0" smtClean="0">
                <a:latin typeface="Arial" pitchFamily="37" charset="0"/>
                <a:ea typeface="ヒラギノ角ゴ Pro W3" pitchFamily="37" charset="-128"/>
                <a:cs typeface="ヒラギノ角ゴ Pro W3" pitchFamily="37" charset="-128"/>
              </a:rPr>
              <a:t>Materials/ Procedures</a:t>
            </a:r>
            <a:endParaRPr lang="en-US" b="1" dirty="0">
              <a:latin typeface="Arial" pitchFamily="37" charset="0"/>
              <a:ea typeface="ヒラギノ角ゴ Pro W3" pitchFamily="37" charset="-128"/>
              <a:cs typeface="ヒラギノ角ゴ Pro W3" pitchFamily="37" charset="-128"/>
            </a:endParaRPr>
          </a:p>
        </p:txBody>
      </p:sp>
      <p:sp>
        <p:nvSpPr>
          <p:cNvPr id="22" name="Rounded Rectangle 21"/>
          <p:cNvSpPr/>
          <p:nvPr/>
        </p:nvSpPr>
        <p:spPr bwMode="auto">
          <a:xfrm>
            <a:off x="7639979" y="5215086"/>
            <a:ext cx="6275387" cy="554037"/>
          </a:xfrm>
          <a:prstGeom prst="roundRect">
            <a:avLst/>
          </a:prstGeom>
          <a:gradFill>
            <a:gsLst>
              <a:gs pos="63000">
                <a:srgbClr val="F0D979"/>
              </a:gs>
              <a:gs pos="0">
                <a:srgbClr val="FFC000"/>
              </a:gs>
              <a:gs pos="100000">
                <a:schemeClr val="accent1">
                  <a:lumMod val="30000"/>
                  <a:lumOff val="70000"/>
                </a:schemeClr>
              </a:gs>
            </a:gsLst>
            <a:lin ang="5400000" scaled="1"/>
          </a:gradFill>
          <a:ln w="9525" cap="flat" cmpd="sng" algn="ctr">
            <a:solidFill>
              <a:schemeClr val="tx1"/>
            </a:solidFill>
            <a:prstDash val="solid"/>
            <a:round/>
            <a:headEnd type="none" w="med" len="med"/>
            <a:tailEnd type="none" w="med" len="med"/>
          </a:ln>
          <a:effectLst>
            <a:outerShdw blurRad="120650" dist="127000" dir="2700000" algn="tl" rotWithShape="0">
              <a:srgbClr val="000000">
                <a:alpha val="50000"/>
              </a:srgbClr>
            </a:outerShdw>
          </a:effectLst>
        </p:spPr>
        <p:txBody>
          <a:bodyPr>
            <a:prstTxWarp prst="textNoShape">
              <a:avLst/>
            </a:prstTxWarp>
          </a:bodyPr>
          <a:lstStyle/>
          <a:p>
            <a:pPr algn="ctr" eaLnBrk="0" hangingPunct="0">
              <a:defRPr/>
            </a:pPr>
            <a:r>
              <a:rPr lang="en-US" b="1" dirty="0" smtClean="0">
                <a:latin typeface="Arial" pitchFamily="37" charset="0"/>
                <a:ea typeface="ヒラギノ角ゴ Pro W3" pitchFamily="37" charset="-128"/>
                <a:cs typeface="ヒラギノ角ゴ Pro W3" pitchFamily="37" charset="-128"/>
              </a:rPr>
              <a:t>Evidence</a:t>
            </a:r>
            <a:endParaRPr lang="en-US" b="1" dirty="0">
              <a:latin typeface="Arial" pitchFamily="37" charset="0"/>
              <a:ea typeface="ヒラギノ角ゴ Pro W3" pitchFamily="37" charset="-128"/>
              <a:cs typeface="ヒラギノ角ゴ Pro W3" pitchFamily="37" charset="-128"/>
            </a:endParaRPr>
          </a:p>
        </p:txBody>
      </p:sp>
      <p:sp>
        <p:nvSpPr>
          <p:cNvPr id="11" name="Rectangle 10"/>
          <p:cNvSpPr/>
          <p:nvPr/>
        </p:nvSpPr>
        <p:spPr>
          <a:xfrm>
            <a:off x="14465201" y="11739425"/>
            <a:ext cx="7263575" cy="5878531"/>
          </a:xfrm>
          <a:prstGeom prst="rect">
            <a:avLst/>
          </a:prstGeom>
        </p:spPr>
        <p:txBody>
          <a:bodyPr wrap="square">
            <a:spAutoFit/>
          </a:bodyPr>
          <a:lstStyle/>
          <a:p>
            <a:endParaRPr lang="en-US" sz="1400" b="1" dirty="0" smtClean="0"/>
          </a:p>
          <a:p>
            <a:endParaRPr lang="en-US" sz="1400" b="1" dirty="0"/>
          </a:p>
          <a:p>
            <a:endParaRPr lang="en-US" sz="1400" b="1" dirty="0" smtClean="0"/>
          </a:p>
          <a:p>
            <a:endParaRPr lang="en-US" sz="1400" b="1" dirty="0"/>
          </a:p>
          <a:p>
            <a:endParaRPr lang="en-US" sz="1400" b="1" dirty="0" smtClean="0"/>
          </a:p>
          <a:p>
            <a:endParaRPr lang="en-US" sz="1400" dirty="0" smtClean="0"/>
          </a:p>
          <a:p>
            <a:r>
              <a:rPr lang="en-US" sz="1400" b="1" dirty="0">
                <a:hlinkClick r:id="rId3"/>
              </a:rPr>
              <a:t>Planning and Carrying Out Investigations</a:t>
            </a:r>
          </a:p>
          <a:p>
            <a:r>
              <a:rPr lang="en-US" sz="1400" dirty="0">
                <a:hlinkClick r:id="rId3"/>
              </a:rPr>
              <a:t>Planning and carrying out investigations to answer questions or test solutions to problems in 3–5 builds on K–2 experiences and progresses to include investigations that control variables and provide evidence to support explanations or design solutions.</a:t>
            </a:r>
          </a:p>
          <a:p>
            <a:r>
              <a:rPr lang="en-US" sz="1400" dirty="0">
                <a:hlinkClick r:id="rId3"/>
              </a:rPr>
              <a:t>Plan and conduct an investigation collaboratively to produce data to serve as the basis for evidence, using fair tests in which variables are controlled and the number of trials considered. (3-5-ETS1-3)	</a:t>
            </a:r>
          </a:p>
          <a:p>
            <a:endParaRPr lang="en-US" sz="1400" dirty="0"/>
          </a:p>
          <a:p>
            <a:r>
              <a:rPr lang="en-US" sz="1400" b="1" dirty="0">
                <a:hlinkClick r:id="rId4"/>
              </a:rPr>
              <a:t>Analyzing and Interpreting Data</a:t>
            </a:r>
          </a:p>
          <a:p>
            <a:r>
              <a:rPr lang="en-US" sz="1400" dirty="0">
                <a:hlinkClick r:id="rId4"/>
              </a:rPr>
              <a:t>Analyzing data in 3–5 builds on K–2 experiences and progresses to introducing quantitative approaches to collecting data and conducting multiple trials of qualitative observations. When possible and feasible, digital tools should be used.</a:t>
            </a:r>
          </a:p>
          <a:p>
            <a:r>
              <a:rPr lang="en-US" sz="1400" dirty="0">
                <a:hlinkClick r:id="rId4"/>
              </a:rPr>
              <a:t>Analyze and interpret data to make sense of phenomena using logical reasoning. (3-LS4-1)	</a:t>
            </a:r>
          </a:p>
          <a:p>
            <a:endParaRPr lang="en-US" dirty="0" smtClean="0"/>
          </a:p>
          <a:p>
            <a:endParaRPr lang="en-US" dirty="0"/>
          </a:p>
          <a:p>
            <a:endParaRPr lang="en-US" dirty="0" smtClean="0"/>
          </a:p>
          <a:p>
            <a:endParaRPr lang="en-US" dirty="0"/>
          </a:p>
        </p:txBody>
      </p:sp>
      <p:sp>
        <p:nvSpPr>
          <p:cNvPr id="27" name="Rounded Rectangle 26"/>
          <p:cNvSpPr/>
          <p:nvPr/>
        </p:nvSpPr>
        <p:spPr bwMode="auto">
          <a:xfrm>
            <a:off x="14668770" y="12089003"/>
            <a:ext cx="6275387" cy="554037"/>
          </a:xfrm>
          <a:prstGeom prst="roundRect">
            <a:avLst/>
          </a:prstGeom>
          <a:gradFill>
            <a:gsLst>
              <a:gs pos="63000">
                <a:srgbClr val="F0D979"/>
              </a:gs>
              <a:gs pos="0">
                <a:srgbClr val="FFC000"/>
              </a:gs>
              <a:gs pos="100000">
                <a:schemeClr val="accent1">
                  <a:lumMod val="30000"/>
                  <a:lumOff val="70000"/>
                </a:schemeClr>
              </a:gs>
            </a:gsLst>
            <a:lin ang="5400000" scaled="1"/>
          </a:gradFill>
          <a:ln w="9525" cap="flat" cmpd="sng" algn="ctr">
            <a:solidFill>
              <a:schemeClr val="tx1"/>
            </a:solidFill>
            <a:prstDash val="solid"/>
            <a:round/>
            <a:headEnd type="none" w="med" len="med"/>
            <a:tailEnd type="none" w="med" len="med"/>
          </a:ln>
          <a:effectLst>
            <a:outerShdw blurRad="120650" dist="127000" dir="2700000" algn="tl" rotWithShape="0">
              <a:srgbClr val="000000">
                <a:alpha val="50000"/>
              </a:srgbClr>
            </a:outerShdw>
          </a:effectLst>
        </p:spPr>
        <p:txBody>
          <a:bodyPr>
            <a:prstTxWarp prst="textNoShape">
              <a:avLst/>
            </a:prstTxWarp>
          </a:bodyPr>
          <a:lstStyle/>
          <a:p>
            <a:pPr algn="ctr" eaLnBrk="0" hangingPunct="0">
              <a:defRPr/>
            </a:pPr>
            <a:r>
              <a:rPr lang="en-US" b="1" dirty="0" smtClean="0">
                <a:latin typeface="Arial" pitchFamily="37" charset="0"/>
                <a:ea typeface="ヒラギノ角ゴ Pro W3" pitchFamily="37" charset="-128"/>
                <a:cs typeface="ヒラギノ角ゴ Pro W3" pitchFamily="37" charset="-128"/>
              </a:rPr>
              <a:t>NGSS</a:t>
            </a:r>
            <a:endParaRPr lang="en-US" b="1" dirty="0">
              <a:latin typeface="Arial" pitchFamily="37" charset="0"/>
              <a:ea typeface="ヒラギノ角ゴ Pro W3" pitchFamily="37" charset="-128"/>
              <a:cs typeface="ヒラギノ角ゴ Pro W3" pitchFamily="37" charset="-128"/>
            </a:endParaRPr>
          </a:p>
        </p:txBody>
      </p:sp>
      <p:sp>
        <p:nvSpPr>
          <p:cNvPr id="15" name="TextBox 14"/>
          <p:cNvSpPr txBox="1"/>
          <p:nvPr/>
        </p:nvSpPr>
        <p:spPr>
          <a:xfrm>
            <a:off x="650469" y="11770399"/>
            <a:ext cx="5544478" cy="1938992"/>
          </a:xfrm>
          <a:prstGeom prst="rect">
            <a:avLst/>
          </a:prstGeom>
          <a:noFill/>
        </p:spPr>
        <p:txBody>
          <a:bodyPr wrap="square" rtlCol="0">
            <a:spAutoFit/>
          </a:bodyPr>
          <a:lstStyle/>
          <a:p>
            <a:r>
              <a:rPr lang="en-US" dirty="0" smtClean="0"/>
              <a:t> List the steps used to complete this project.</a:t>
            </a:r>
          </a:p>
          <a:p>
            <a:endParaRPr lang="en-US" dirty="0"/>
          </a:p>
          <a:p>
            <a:pPr marL="457200" indent="-457200">
              <a:buAutoNum type="arabicPeriod"/>
            </a:pPr>
            <a:r>
              <a:rPr lang="en-US" dirty="0" smtClean="0"/>
              <a:t>Robot Turtles game board.  </a:t>
            </a:r>
          </a:p>
          <a:p>
            <a:pPr marL="457200" indent="-457200">
              <a:buAutoNum type="arabicPeriod"/>
            </a:pPr>
            <a:endParaRPr lang="en-US" dirty="0"/>
          </a:p>
        </p:txBody>
      </p:sp>
      <p:sp>
        <p:nvSpPr>
          <p:cNvPr id="18" name="TextBox 17"/>
          <p:cNvSpPr txBox="1"/>
          <p:nvPr/>
        </p:nvSpPr>
        <p:spPr>
          <a:xfrm>
            <a:off x="15177620" y="3840867"/>
            <a:ext cx="5947149" cy="1200328"/>
          </a:xfrm>
          <a:prstGeom prst="rect">
            <a:avLst/>
          </a:prstGeom>
          <a:noFill/>
        </p:spPr>
        <p:txBody>
          <a:bodyPr wrap="square" rtlCol="0">
            <a:spAutoFit/>
          </a:bodyPr>
          <a:lstStyle/>
          <a:p>
            <a:r>
              <a:rPr lang="en-US" dirty="0" smtClean="0"/>
              <a:t>State whether your hypothesis was supported or falsified based on your evidence. </a:t>
            </a:r>
            <a:endParaRPr lang="en-US" dirty="0"/>
          </a:p>
        </p:txBody>
      </p:sp>
      <p:sp>
        <p:nvSpPr>
          <p:cNvPr id="2" name="TextBox 1"/>
          <p:cNvSpPr txBox="1"/>
          <p:nvPr/>
        </p:nvSpPr>
        <p:spPr>
          <a:xfrm>
            <a:off x="8188346" y="6249482"/>
            <a:ext cx="5397622" cy="1569660"/>
          </a:xfrm>
          <a:prstGeom prst="rect">
            <a:avLst/>
          </a:prstGeom>
          <a:noFill/>
        </p:spPr>
        <p:txBody>
          <a:bodyPr wrap="square" rtlCol="0">
            <a:spAutoFit/>
          </a:bodyPr>
          <a:lstStyle/>
          <a:p>
            <a:r>
              <a:rPr lang="en-US" dirty="0" smtClean="0"/>
              <a:t>Provide and example of coding.</a:t>
            </a:r>
          </a:p>
          <a:p>
            <a:endParaRPr lang="en-US" dirty="0"/>
          </a:p>
          <a:p>
            <a:r>
              <a:rPr lang="en-US" dirty="0" smtClean="0"/>
              <a:t>Write out the steps it took for the robot turtle to “win”</a:t>
            </a:r>
            <a:endParaRPr lang="en-US"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80" charset="0"/>
            <a:ea typeface="ヒラギノ角ゴ Pro W3" pitchFamily="80" charset="-128"/>
            <a:cs typeface="ヒラギノ角ゴ Pro W3" pitchFamily="8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80" charset="0"/>
            <a:ea typeface="ヒラギノ角ゴ Pro W3" pitchFamily="80" charset="-128"/>
            <a:cs typeface="ヒラギノ角ゴ Pro W3" pitchFamily="80"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8168</TotalTime>
  <Words>438</Words>
  <Application>Microsoft Macintosh PowerPoint</Application>
  <PresentationFormat>Custom</PresentationFormat>
  <Paragraphs>51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Blank Presentation</vt:lpstr>
      <vt:lpstr>PowerPoint Presentation</vt:lpstr>
    </vt:vector>
  </TitlesOfParts>
  <Company>Medical University of 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Educational Technology Services</dc:creator>
  <cp:lastModifiedBy>Stephanie McKinney</cp:lastModifiedBy>
  <cp:revision>80</cp:revision>
  <dcterms:created xsi:type="dcterms:W3CDTF">2009-01-13T21:31:42Z</dcterms:created>
  <dcterms:modified xsi:type="dcterms:W3CDTF">2015-04-13T02:39:56Z</dcterms:modified>
</cp:coreProperties>
</file>