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1" r:id="rId3"/>
    <p:sldId id="262" r:id="rId4"/>
    <p:sldId id="293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9" r:id="rId24"/>
    <p:sldId id="290" r:id="rId25"/>
    <p:sldId id="291" r:id="rId26"/>
    <p:sldId id="294" r:id="rId27"/>
    <p:sldId id="292" r:id="rId28"/>
    <p:sldId id="283" r:id="rId29"/>
    <p:sldId id="284" r:id="rId30"/>
    <p:sldId id="258" r:id="rId31"/>
    <p:sldId id="285" r:id="rId32"/>
    <p:sldId id="259" r:id="rId33"/>
    <p:sldId id="260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80651" autoAdjust="0"/>
  </p:normalViewPr>
  <p:slideViewPr>
    <p:cSldViewPr snapToGrid="0" snapToObjects="1">
      <p:cViewPr varScale="1">
        <p:scale>
          <a:sx n="158" d="100"/>
          <a:sy n="158" d="100"/>
        </p:scale>
        <p:origin x="-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B8D0-84F6-4643-BFF6-8401B7B0E5B6}" type="datetimeFigureOut">
              <a:rPr lang="en-US" smtClean="0"/>
              <a:t>7/10/14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3766-868C-3E41-A4EB-490CDEE5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was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famous for?</a:t>
            </a:r>
            <a:endParaRPr lang="en-US" dirty="0" smtClean="0"/>
          </a:p>
          <a:p>
            <a:r>
              <a:rPr lang="en-US" dirty="0" err="1" smtClean="0"/>
              <a:t>Hir</a:t>
            </a:r>
            <a:r>
              <a:rPr lang="en-US" dirty="0" smtClean="0"/>
              <a:t> eccentricities, and did they stand in the</a:t>
            </a:r>
            <a:r>
              <a:rPr lang="en-US" baseline="0" dirty="0" smtClean="0"/>
              <a:t> way of the science?</a:t>
            </a:r>
            <a:endParaRPr lang="en-US" dirty="0" smtClean="0"/>
          </a:p>
          <a:p>
            <a:r>
              <a:rPr lang="en-US" dirty="0" smtClean="0"/>
              <a:t>How might things have been different without the</a:t>
            </a:r>
            <a:r>
              <a:rPr lang="en-US" baseline="0" dirty="0" smtClean="0"/>
              <a:t> conflict?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Your</a:t>
            </a:r>
            <a:r>
              <a:rPr lang="en-US" baseline="0" dirty="0" smtClean="0"/>
              <a:t> favorite mad scientist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3766-868C-3E41-A4EB-490CDEE5E5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3766-868C-3E41-A4EB-490CDEE5E5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1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www.geekosystem.com</a:t>
            </a:r>
            <a:r>
              <a:rPr lang="en-US" sz="1200" dirty="0" smtClean="0"/>
              <a:t>/</a:t>
            </a:r>
            <a:r>
              <a:rPr lang="en-US" sz="1200" dirty="0" err="1" smtClean="0"/>
              <a:t>wp</a:t>
            </a:r>
            <a:r>
              <a:rPr lang="en-US" sz="1200" dirty="0" smtClean="0"/>
              <a:t>-content/uploads/2010/03/prime-directive-550x405.png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3766-868C-3E41-A4EB-490CDEE5E5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</a:rPr>
              <a:t>1564-1642</a:t>
            </a:r>
          </a:p>
          <a:p>
            <a:r>
              <a:rPr lang="en-US">
                <a:ea typeface="ＭＳ Ｐゴシック" charset="0"/>
              </a:rPr>
              <a:t>Physics</a:t>
            </a:r>
            <a:r>
              <a:rPr lang="en-US">
                <a:latin typeface="ヒラギノ角ゴ Pro W3" charset="0"/>
                <a:ea typeface="ＭＳ Ｐゴシック" charset="0"/>
              </a:rPr>
              <a:t> experiments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2D2F26-9279-FD41-AEBA-8BFA626FC893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</a:rPr>
              <a:t>http://www.nada.kth.se/~fred/tycho/Wall_Quadrant_290.jpg</a:t>
            </a:r>
          </a:p>
          <a:p>
            <a:r>
              <a:rPr lang="en-US">
                <a:ea typeface="ＭＳ Ｐゴシック" charset="0"/>
              </a:rPr>
              <a:t>http://www.19thpsalm.org/Ch01/Astronomy_files/BraheInstrument.jpg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3E7202-23AD-9C4E-BF60-F8BF8E2996ED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</a:rPr>
              <a:t>http://blogs.lawrence.edu/library/files/2010/12/elkbeer3.jpg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3E39FB-1E14-7545-84FB-A82A2AE47279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</a:rPr>
              <a:t>http://www.shardcore.org/painting/tycho_brahe_detail.jpg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7B052E-30ED-2D43-8BF9-B3FBE70F3C02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</a:rPr>
              <a:t>http://www.thehindu.com/multimedia/dynamic/01270/TH17-ASTRONOMER_RE_1270849f.jpg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051ED6-2715-C74A-A1B6-15EB9989B4B4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Gottfried_Wilhelm_Leibniz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3766-868C-3E41-A4EB-490CDEE5E5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3766-868C-3E41-A4EB-490CDEE5E5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C06E1-4B56-CA45-A5FA-A67AA3AE6288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15E1A-AAB4-9947-8FB8-9D3AB6CB3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8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54C21-20C3-5341-82BE-DA96480917CE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8B93B-9B9C-7C45-A06E-356F9D339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5C553-D367-E74A-9353-F836560E7D9D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966D3-2978-DA4D-A18B-E200F8BF4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32FAE-9CF5-9B48-AA1A-54B7BB284F3E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965B0-B60E-134E-9918-55CB20740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32FAE-9CF5-9B48-AA1A-54B7BB284F3E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965B0-B60E-134E-9918-55CB20740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A32FAE-9CF5-9B48-AA1A-54B7BB284F3E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2965B0-B60E-134E-9918-55CB20740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A32FAE-9CF5-9B48-AA1A-54B7BB284F3E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2965B0-B60E-134E-9918-55CB20740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55612-5398-244D-9D00-537D0D38EC86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D0855-E57E-EE46-A679-40AD35A4D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53D5A-CE26-8948-910D-2D68383A33C1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9AA00-A286-8C4D-8150-E9B84BB0F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3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F399E-821B-6141-A606-91CAF8C321D7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49656-EEB5-4C4F-ACA4-2ACB4C0C8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B528D-AFA3-0B44-9234-467645350AFF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39AAA-47E8-CE41-9788-7C55F8B1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5C652-69B7-7648-9404-38D1710E137E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6F5CE-7543-2A43-AEDD-52FF57219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E2C5-6B5B-FE48-A795-686B363C3C59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BFB13-1A74-6B43-A731-225BFEFA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5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4331E-DF5D-6C47-87EF-2BAD2C05B8C4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58D88-D4A9-5A4F-9455-3FD81BD25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9B7A4-2805-9946-82C3-0B1F40D674E6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28F6F-A429-384B-AF27-637C629CB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52" charset="-128"/>
                <a:cs typeface="+mn-cs"/>
              </a:defRPr>
            </a:lvl1pPr>
          </a:lstStyle>
          <a:p>
            <a:fld id="{1EA32FAE-9CF5-9B48-AA1A-54B7BB284F3E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2965B0-B60E-134E-9918-55CB20740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2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2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2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2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2005/09/13/science/space/13plan.html" TargetMode="External"/><Relationship Id="rId3" Type="http://schemas.openxmlformats.org/officeDocument/2006/relationships/hyperlink" Target="http://en.wikipedia.org/wiki/Controversy_over_the_discovery_of_Haumea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Ethics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</a:t>
            </a:r>
          </a:p>
          <a:p>
            <a:r>
              <a:rPr lang="en-US" dirty="0" smtClean="0"/>
              <a:t>Models from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Human subject research</a:t>
            </a:r>
          </a:p>
          <a:p>
            <a:r>
              <a:rPr lang="en-US" dirty="0" smtClean="0"/>
              <a:t>Examples from 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8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6" descr="Wall_Quadrant_29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3" r="-1413"/>
          <a:stretch>
            <a:fillRect/>
          </a:stretch>
        </p:blipFill>
        <p:spPr>
          <a:xfrm>
            <a:off x="304800" y="228600"/>
            <a:ext cx="4191000" cy="6324600"/>
          </a:xfrm>
        </p:spPr>
      </p:pic>
      <p:pic>
        <p:nvPicPr>
          <p:cNvPr id="31746" name="Content Placeholder 7" descr="BraheInstrument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8" b="-478"/>
          <a:stretch>
            <a:fillRect/>
          </a:stretch>
        </p:blipFill>
        <p:spPr>
          <a:xfrm>
            <a:off x="4648200" y="228600"/>
            <a:ext cx="4267200" cy="6324600"/>
          </a:xfrm>
        </p:spPr>
      </p:pic>
    </p:spTree>
    <p:extLst>
      <p:ext uri="{BB962C8B-B14F-4D97-AF65-F5344CB8AC3E}">
        <p14:creationId xmlns:p14="http://schemas.microsoft.com/office/powerpoint/2010/main" val="96472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2590800" cy="495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Tycho Brahe’s Elk or Moose</a:t>
            </a:r>
          </a:p>
        </p:txBody>
      </p:sp>
      <p:pic>
        <p:nvPicPr>
          <p:cNvPr id="21506" name="Content Placeholder 3" descr="elkbeer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6" b="-3476"/>
          <a:stretch>
            <a:fillRect/>
          </a:stretch>
        </p:blipFill>
        <p:spPr>
          <a:xfrm>
            <a:off x="2819400" y="381000"/>
            <a:ext cx="6019800" cy="5867400"/>
          </a:xfrm>
        </p:spPr>
      </p:pic>
    </p:spTree>
    <p:extLst>
      <p:ext uri="{BB962C8B-B14F-4D97-AF65-F5344CB8AC3E}">
        <p14:creationId xmlns:p14="http://schemas.microsoft.com/office/powerpoint/2010/main" val="104885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994400" y="1524000"/>
            <a:ext cx="3124200" cy="3733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Tycho Brahe’s Nose</a:t>
            </a:r>
          </a:p>
        </p:txBody>
      </p:sp>
      <p:pic>
        <p:nvPicPr>
          <p:cNvPr id="23554" name="Content Placeholder 3" descr="tycho_brahe_detai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6" b="-2556"/>
          <a:stretch>
            <a:fillRect/>
          </a:stretch>
        </p:blipFill>
        <p:spPr>
          <a:xfrm>
            <a:off x="381000" y="381000"/>
            <a:ext cx="5562600" cy="6096000"/>
          </a:xfrm>
        </p:spPr>
      </p:pic>
    </p:spTree>
    <p:extLst>
      <p:ext uri="{BB962C8B-B14F-4D97-AF65-F5344CB8AC3E}">
        <p14:creationId xmlns:p14="http://schemas.microsoft.com/office/powerpoint/2010/main" val="39818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TH17-ASTRONOMER_RE_1270849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-420"/>
          <a:stretch>
            <a:fillRect/>
          </a:stretch>
        </p:blipFill>
        <p:spPr>
          <a:xfrm>
            <a:off x="304800" y="-14288"/>
            <a:ext cx="8458200" cy="6858001"/>
          </a:xfrm>
        </p:spPr>
      </p:pic>
    </p:spTree>
    <p:extLst>
      <p:ext uri="{BB962C8B-B14F-4D97-AF65-F5344CB8AC3E}">
        <p14:creationId xmlns:p14="http://schemas.microsoft.com/office/powerpoint/2010/main" val="387148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Tycho_Bra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3951288" cy="5867400"/>
          </a:xfr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47900"/>
            <a:ext cx="4191000" cy="2362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Tycho Brahe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Germany</a:t>
            </a:r>
            <a:br>
              <a:rPr lang="en-US" sz="3600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1546-1601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http://en.wikipedia.org/wiki/Image:Tycho_Brahe.JPG</a:t>
            </a:r>
          </a:p>
        </p:txBody>
      </p:sp>
    </p:spTree>
    <p:extLst>
      <p:ext uri="{BB962C8B-B14F-4D97-AF65-F5344CB8AC3E}">
        <p14:creationId xmlns:p14="http://schemas.microsoft.com/office/powerpoint/2010/main" val="316915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924800" cy="3124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Tycho Brahe = Geocentric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Best measurements of planets</a:t>
            </a:r>
          </a:p>
        </p:txBody>
      </p:sp>
    </p:spTree>
    <p:extLst>
      <p:ext uri="{BB962C8B-B14F-4D97-AF65-F5344CB8AC3E}">
        <p14:creationId xmlns:p14="http://schemas.microsoft.com/office/powerpoint/2010/main" val="239465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Johannes_Kepler_16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228600"/>
            <a:ext cx="4437062" cy="6096000"/>
          </a:xfr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676400"/>
            <a:ext cx="4191000" cy="3505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Johannes Kepler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Germany</a:t>
            </a:r>
            <a:br>
              <a:rPr lang="en-US" sz="3600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1571-1630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http://en.wikipedia.org/wiki/Image:Johannes_Kepler_1610.jpg</a:t>
            </a:r>
          </a:p>
        </p:txBody>
      </p:sp>
    </p:spTree>
    <p:extLst>
      <p:ext uri="{BB962C8B-B14F-4D97-AF65-F5344CB8AC3E}">
        <p14:creationId xmlns:p14="http://schemas.microsoft.com/office/powerpoint/2010/main" val="385086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657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Kepler = Heliocentric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Tycho Brahe’</a:t>
            </a:r>
            <a:r>
              <a:rPr lang="en-US" altLang="ja-JP">
                <a:latin typeface="Arial" charset="0"/>
                <a:ea typeface="ＭＳ Ｐゴシック" charset="0"/>
              </a:rPr>
              <a:t>s student, used his data to support heliocentric</a:t>
            </a: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1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3886200" cy="3429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Sir Isaac Newton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England</a:t>
            </a:r>
            <a:br>
              <a:rPr lang="en-US" sz="3600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1643-1727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http://en.wikipedia.org/wiki/Image:GodfreyKneller-IsaacNewton-1689.jpg</a:t>
            </a:r>
          </a:p>
        </p:txBody>
      </p:sp>
      <p:pic>
        <p:nvPicPr>
          <p:cNvPr id="19459" name="Picture 5" descr="GodfreyKneller-IsaacNewton-168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0" y="304800"/>
            <a:ext cx="4330700" cy="5943600"/>
          </a:xfrm>
        </p:spPr>
      </p:pic>
    </p:spTree>
    <p:extLst>
      <p:ext uri="{BB962C8B-B14F-4D97-AF65-F5344CB8AC3E}">
        <p14:creationId xmlns:p14="http://schemas.microsoft.com/office/powerpoint/2010/main" val="247041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800600" y="609600"/>
            <a:ext cx="4038600" cy="5715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Newton’s “Principia”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</a:rPr>
              <a:t>Written in Latin</a:t>
            </a:r>
          </a:p>
        </p:txBody>
      </p:sp>
      <p:pic>
        <p:nvPicPr>
          <p:cNvPr id="34818" name="Content Placeholder 3" descr="newton3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" b="-220"/>
          <a:stretch>
            <a:fillRect/>
          </a:stretch>
        </p:blipFill>
        <p:spPr>
          <a:xfrm>
            <a:off x="381000" y="381000"/>
            <a:ext cx="4267200" cy="6172200"/>
          </a:xfrm>
        </p:spPr>
      </p:pic>
    </p:spTree>
    <p:extLst>
      <p:ext uri="{BB962C8B-B14F-4D97-AF65-F5344CB8AC3E}">
        <p14:creationId xmlns:p14="http://schemas.microsoft.com/office/powerpoint/2010/main" val="51396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Scientist: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 observer, reporting on </a:t>
            </a:r>
            <a:r>
              <a:rPr lang="en-US" dirty="0" smtClean="0"/>
              <a:t>their findings </a:t>
            </a:r>
            <a:r>
              <a:rPr lang="en-US" dirty="0" smtClean="0"/>
              <a:t>without bias</a:t>
            </a:r>
          </a:p>
          <a:p>
            <a:r>
              <a:rPr lang="en-US" dirty="0" smtClean="0"/>
              <a:t>Works past personality conflicts</a:t>
            </a:r>
          </a:p>
          <a:p>
            <a:r>
              <a:rPr lang="en-US" dirty="0" smtClean="0"/>
              <a:t>Serves the greater good: increased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675249" cy="5256152"/>
          </a:xfrm>
        </p:spPr>
        <p:txBody>
          <a:bodyPr/>
          <a:lstStyle/>
          <a:p>
            <a:r>
              <a:rPr lang="en-US" dirty="0"/>
              <a:t>Gottfried Wilhelm von </a:t>
            </a:r>
            <a:r>
              <a:rPr lang="en-US" dirty="0" smtClean="0"/>
              <a:t>Leibniz</a:t>
            </a:r>
            <a:br>
              <a:rPr lang="en-US" dirty="0" smtClean="0"/>
            </a:br>
            <a:r>
              <a:rPr lang="en-US" dirty="0" smtClean="0"/>
              <a:t>1646-1716</a:t>
            </a:r>
            <a:endParaRPr lang="en-US" dirty="0"/>
          </a:p>
        </p:txBody>
      </p:sp>
      <p:pic>
        <p:nvPicPr>
          <p:cNvPr id="4" name="Content Placeholder 3" descr="Gottfried_Wilhelm_von_Leibniz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15" b="-5615"/>
          <a:stretch>
            <a:fillRect/>
          </a:stretch>
        </p:blipFill>
        <p:spPr>
          <a:xfrm>
            <a:off x="4561556" y="609600"/>
            <a:ext cx="3896643" cy="5486400"/>
          </a:xfrm>
        </p:spPr>
      </p:pic>
    </p:spTree>
    <p:extLst>
      <p:ext uri="{BB962C8B-B14F-4D97-AF65-F5344CB8AC3E}">
        <p14:creationId xmlns:p14="http://schemas.microsoft.com/office/powerpoint/2010/main" val="391381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invented Calculus?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 worked on it in 1666, but didn’t publish</a:t>
            </a:r>
          </a:p>
          <a:p>
            <a:r>
              <a:rPr lang="en-US" dirty="0" smtClean="0"/>
              <a:t>Leibniz started his work in 1674 and published in 1684</a:t>
            </a:r>
          </a:p>
          <a:p>
            <a:r>
              <a:rPr lang="en-US" dirty="0" smtClean="0"/>
              <a:t>Newton’s </a:t>
            </a:r>
            <a:r>
              <a:rPr lang="en-US" i="1" dirty="0" smtClean="0"/>
              <a:t>Principia</a:t>
            </a:r>
            <a:r>
              <a:rPr lang="en-US" dirty="0" smtClean="0"/>
              <a:t> in 1687 used  geometric calculus</a:t>
            </a:r>
          </a:p>
          <a:p>
            <a:r>
              <a:rPr lang="en-US" dirty="0" smtClean="0"/>
              <a:t>Newton published fluxions in 1693 &amp; 1704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10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to physics from Newton</a:t>
            </a:r>
          </a:p>
          <a:p>
            <a:r>
              <a:rPr lang="en-US" dirty="0" smtClean="0"/>
              <a:t>Notation from Leibniz</a:t>
            </a:r>
          </a:p>
          <a:p>
            <a:r>
              <a:rPr lang="en-US" dirty="0" smtClean="0"/>
              <a:t>Debate exists over whether one copied the other</a:t>
            </a:r>
          </a:p>
          <a:p>
            <a:r>
              <a:rPr lang="en-US" dirty="0" smtClean="0"/>
              <a:t>Current consensus is that they developed their work independently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84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Haumea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 Brown (USA, @</a:t>
            </a:r>
            <a:r>
              <a:rPr lang="en-US" dirty="0" err="1" smtClean="0"/>
              <a:t>plutokiller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José Luis Ortiz </a:t>
            </a:r>
            <a:r>
              <a:rPr lang="en-US" dirty="0" smtClean="0"/>
              <a:t>Moreno (Spain)</a:t>
            </a:r>
            <a:endParaRPr lang="en-US" dirty="0"/>
          </a:p>
        </p:txBody>
      </p:sp>
      <p:pic>
        <p:nvPicPr>
          <p:cNvPr id="9" name="Content Placeholder 8" descr="otrocareto_e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1119"/>
          <a:stretch>
            <a:fillRect/>
          </a:stretch>
        </p:blipFill>
        <p:spPr>
          <a:xfrm>
            <a:off x="4645025" y="2329775"/>
            <a:ext cx="4041775" cy="3951288"/>
          </a:xfrm>
        </p:spPr>
      </p:pic>
      <p:pic>
        <p:nvPicPr>
          <p:cNvPr id="12" name="Content Placeholder 11" descr="Michael_E_Brown_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>
          <a:xfrm>
            <a:off x="457200" y="2329775"/>
            <a:ext cx="4040188" cy="3951288"/>
          </a:xfrm>
        </p:spPr>
      </p:pic>
    </p:spTree>
    <p:extLst>
      <p:ext uri="{BB962C8B-B14F-4D97-AF65-F5344CB8AC3E}">
        <p14:creationId xmlns:p14="http://schemas.microsoft.com/office/powerpoint/2010/main" val="278696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844805"/>
          </a:xfrm>
        </p:spPr>
        <p:txBody>
          <a:bodyPr/>
          <a:lstStyle/>
          <a:p>
            <a:r>
              <a:rPr lang="en-US" dirty="0" err="1" smtClean="0"/>
              <a:t>Haumea</a:t>
            </a:r>
            <a:endParaRPr lang="en-US" dirty="0"/>
          </a:p>
        </p:txBody>
      </p:sp>
      <p:pic>
        <p:nvPicPr>
          <p:cNvPr id="9" name="Content Placeholder 8" descr="977891550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5" r="-3865"/>
          <a:stretch>
            <a:fillRect/>
          </a:stretch>
        </p:blipFill>
        <p:spPr>
          <a:xfrm>
            <a:off x="0" y="963613"/>
            <a:ext cx="9144000" cy="5894387"/>
          </a:xfrm>
        </p:spPr>
      </p:pic>
    </p:spTree>
    <p:extLst>
      <p:ext uri="{BB962C8B-B14F-4D97-AF65-F5344CB8AC3E}">
        <p14:creationId xmlns:p14="http://schemas.microsoft.com/office/powerpoint/2010/main" val="1763274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186"/>
            <a:ext cx="7772400" cy="1143000"/>
          </a:xfrm>
        </p:spPr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5786"/>
            <a:ext cx="7772400" cy="4114800"/>
          </a:xfrm>
        </p:spPr>
        <p:txBody>
          <a:bodyPr/>
          <a:lstStyle/>
          <a:p>
            <a:r>
              <a:rPr lang="en-US" dirty="0" smtClean="0"/>
              <a:t>2003 Ortiz images include the object </a:t>
            </a:r>
          </a:p>
          <a:p>
            <a:r>
              <a:rPr lang="en-US" dirty="0" smtClean="0"/>
              <a:t>2004 Brown images include the object </a:t>
            </a:r>
          </a:p>
          <a:p>
            <a:r>
              <a:rPr lang="en-US" dirty="0" smtClean="0"/>
              <a:t>2005 </a:t>
            </a:r>
          </a:p>
          <a:p>
            <a:pPr lvl="1"/>
            <a:r>
              <a:rPr lang="en-US" dirty="0" smtClean="0"/>
              <a:t>Brown announces he found a new object, but no details</a:t>
            </a:r>
          </a:p>
          <a:p>
            <a:pPr lvl="1"/>
            <a:r>
              <a:rPr lang="en-US" dirty="0" smtClean="0"/>
              <a:t>Ortiz’s group accesses Brown’s observing logs (legal, but ethics unclear, depend on motive)</a:t>
            </a:r>
          </a:p>
          <a:p>
            <a:pPr lvl="1"/>
            <a:r>
              <a:rPr lang="en-US" dirty="0" smtClean="0"/>
              <a:t>Ortiz announces his discovery with details</a:t>
            </a:r>
          </a:p>
        </p:txBody>
      </p:sp>
    </p:spTree>
    <p:extLst>
      <p:ext uri="{BB962C8B-B14F-4D97-AF65-F5344CB8AC3E}">
        <p14:creationId xmlns:p14="http://schemas.microsoft.com/office/powerpoint/2010/main" val="291663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Final word?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Astronomical Union (IAU)</a:t>
            </a:r>
          </a:p>
          <a:p>
            <a:r>
              <a:rPr lang="en-US" dirty="0" smtClean="0"/>
              <a:t>Discovery date and provisionary name (2003 EL</a:t>
            </a:r>
            <a:r>
              <a:rPr lang="en-US" baseline="-25000" dirty="0" smtClean="0"/>
              <a:t>61</a:t>
            </a:r>
            <a:r>
              <a:rPr lang="en-US" dirty="0" smtClean="0"/>
              <a:t>) from Ortiz observations</a:t>
            </a:r>
          </a:p>
          <a:p>
            <a:r>
              <a:rPr lang="en-US" dirty="0" smtClean="0"/>
              <a:t>Name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Haumea</a:t>
            </a:r>
            <a:r>
              <a:rPr lang="en-US" baseline="0" dirty="0" smtClean="0"/>
              <a:t>) from </a:t>
            </a:r>
            <a:r>
              <a:rPr lang="en-US" dirty="0" smtClean="0"/>
              <a:t>Brown’s suggestion</a:t>
            </a:r>
          </a:p>
          <a:p>
            <a:r>
              <a:rPr lang="en-US" dirty="0" smtClean="0"/>
              <a:t>Discoverer left blank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97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http://www.nytimes.com/2005/09/13/science/space/</a:t>
            </a:r>
            <a:r>
              <a:rPr lang="en-US" dirty="0" smtClean="0">
                <a:hlinkClick r:id="rId2"/>
              </a:rPr>
              <a:t>13plan.html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http://en.wikipedia.org/wiki/</a:t>
            </a:r>
            <a:r>
              <a:rPr lang="en-US" dirty="0" smtClean="0">
                <a:hlinkClick r:id="rId3"/>
              </a:rPr>
              <a:t>Controversy_over_the_discovery_of_Haumea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5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670"/>
            <a:ext cx="8229600" cy="1143000"/>
          </a:xfrm>
        </p:spPr>
        <p:txBody>
          <a:bodyPr/>
          <a:lstStyle/>
          <a:p>
            <a:r>
              <a:rPr lang="en-US" dirty="0" smtClean="0"/>
              <a:t>The Bone Wars, </a:t>
            </a:r>
            <a:r>
              <a:rPr lang="en-US" dirty="0"/>
              <a:t>1877-1892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949311"/>
            <a:ext cx="4040188" cy="768731"/>
          </a:xfrm>
        </p:spPr>
        <p:txBody>
          <a:bodyPr/>
          <a:lstStyle/>
          <a:p>
            <a:pPr algn="ctr"/>
            <a:r>
              <a:rPr lang="en-US" dirty="0"/>
              <a:t>Edward Drinker </a:t>
            </a:r>
            <a:r>
              <a:rPr lang="en-US" dirty="0" smtClean="0"/>
              <a:t>Cope, Philly</a:t>
            </a:r>
            <a:endParaRPr lang="en-US" dirty="0"/>
          </a:p>
        </p:txBody>
      </p:sp>
      <p:pic>
        <p:nvPicPr>
          <p:cNvPr id="9" name="Content Placeholder 8" descr="Cope_Edward_Drinker_1840-189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2" r="-11532"/>
          <a:stretch>
            <a:fillRect/>
          </a:stretch>
        </p:blipFill>
        <p:spPr>
          <a:xfrm>
            <a:off x="116963" y="1183670"/>
            <a:ext cx="4497388" cy="471550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62242" y="5949311"/>
            <a:ext cx="4041775" cy="768731"/>
          </a:xfrm>
        </p:spPr>
        <p:txBody>
          <a:bodyPr/>
          <a:lstStyle/>
          <a:p>
            <a:pPr algn="ctr"/>
            <a:r>
              <a:rPr lang="en-US" dirty="0" err="1"/>
              <a:t>Othniel</a:t>
            </a:r>
            <a:r>
              <a:rPr lang="en-US" dirty="0"/>
              <a:t> Charles </a:t>
            </a:r>
            <a:r>
              <a:rPr lang="en-US" dirty="0" smtClean="0"/>
              <a:t>Marsh, Yale</a:t>
            </a:r>
            <a:endParaRPr lang="en-US" dirty="0"/>
          </a:p>
        </p:txBody>
      </p:sp>
      <p:pic>
        <p:nvPicPr>
          <p:cNvPr id="10" name="Content Placeholder 9" descr="Othniel_Charles_Marsh_-_Brady-Handy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99" r="-15199"/>
          <a:stretch>
            <a:fillRect/>
          </a:stretch>
        </p:blipFill>
        <p:spPr>
          <a:xfrm>
            <a:off x="4405042" y="1183670"/>
            <a:ext cx="4498975" cy="4715505"/>
          </a:xfrm>
        </p:spPr>
      </p:pic>
    </p:spTree>
    <p:extLst>
      <p:ext uri="{BB962C8B-B14F-4D97-AF65-F5344CB8AC3E}">
        <p14:creationId xmlns:p14="http://schemas.microsoft.com/office/powerpoint/2010/main" val="21269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Bone Wars, </a:t>
            </a:r>
            <a:r>
              <a:rPr lang="en-US" dirty="0"/>
              <a:t>1877-1892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02610"/>
          </a:xfrm>
        </p:spPr>
        <p:txBody>
          <a:bodyPr/>
          <a:lstStyle/>
          <a:p>
            <a:r>
              <a:rPr lang="en-US" dirty="0" smtClean="0"/>
              <a:t>Paid off each other’s workers to not tell their respective boss of finds</a:t>
            </a:r>
          </a:p>
          <a:p>
            <a:r>
              <a:rPr lang="en-US" dirty="0" smtClean="0"/>
              <a:t>Misdirect bones to the other researcher</a:t>
            </a:r>
          </a:p>
          <a:p>
            <a:r>
              <a:rPr lang="en-US" dirty="0" smtClean="0"/>
              <a:t>Even dynamited sites so the other couldn’t dig there! </a:t>
            </a:r>
          </a:p>
          <a:p>
            <a:r>
              <a:rPr lang="en-US" dirty="0" smtClean="0"/>
              <a:t>Financially bankrupt, and socially ruined</a:t>
            </a:r>
          </a:p>
          <a:p>
            <a:r>
              <a:rPr lang="en-US" dirty="0" smtClean="0"/>
              <a:t>Discovered 142 dinosaur species in Montana, Wyoming, and Colorado</a:t>
            </a:r>
          </a:p>
        </p:txBody>
      </p:sp>
    </p:spTree>
    <p:extLst>
      <p:ext uri="{BB962C8B-B14F-4D97-AF65-F5344CB8AC3E}">
        <p14:creationId xmlns:p14="http://schemas.microsoft.com/office/powerpoint/2010/main" val="367775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beings with all our flaws</a:t>
            </a:r>
          </a:p>
          <a:p>
            <a:r>
              <a:rPr lang="en-US" dirty="0" smtClean="0"/>
              <a:t>Like all other fields, famous people are more likely to be outrageous</a:t>
            </a:r>
          </a:p>
          <a:p>
            <a:r>
              <a:rPr lang="en-US" dirty="0" smtClean="0"/>
              <a:t>In some fields we have regulations to try and compensate for our human flaws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79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those were bad examples.  What about a good one? 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Human Subject Research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9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</a:p>
          <a:p>
            <a:r>
              <a:rPr lang="en-US" dirty="0" smtClean="0"/>
              <a:t>Voluntary (no coercion)</a:t>
            </a:r>
          </a:p>
          <a:p>
            <a:r>
              <a:rPr lang="en-US" dirty="0" smtClean="0"/>
              <a:t>Do no harm</a:t>
            </a:r>
          </a:p>
          <a:p>
            <a:pPr lvl="1"/>
            <a:r>
              <a:rPr lang="en-US" dirty="0" smtClean="0"/>
              <a:t>Benefits must outweigh risk</a:t>
            </a:r>
          </a:p>
          <a:p>
            <a:pPr lvl="1"/>
            <a:r>
              <a:rPr lang="en-US" dirty="0" smtClean="0"/>
              <a:t>Chance of harm and severity of harm</a:t>
            </a:r>
          </a:p>
          <a:p>
            <a:pPr lvl="1"/>
            <a:r>
              <a:rPr lang="en-US" dirty="0" smtClean="0"/>
              <a:t>Benefits to self or others</a:t>
            </a:r>
          </a:p>
        </p:txBody>
      </p:sp>
    </p:spTree>
    <p:extLst>
      <p:ext uri="{BB962C8B-B14F-4D97-AF65-F5344CB8AC3E}">
        <p14:creationId xmlns:p14="http://schemas.microsoft.com/office/powerpoint/2010/main" val="346549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Review Board (IRB)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institution (university, company, hospital, etc.) has one</a:t>
            </a:r>
          </a:p>
          <a:p>
            <a:r>
              <a:rPr lang="en-US" dirty="0" smtClean="0"/>
              <a:t>Approves, monitors, and reviews all research involving humans (and animals)</a:t>
            </a:r>
          </a:p>
          <a:p>
            <a:pPr lvl="1"/>
            <a:r>
              <a:rPr lang="en-US" dirty="0" smtClean="0"/>
              <a:t>Similar bodies review new drugs and medical procedures</a:t>
            </a:r>
          </a:p>
          <a:p>
            <a:r>
              <a:rPr lang="en-US" dirty="0" smtClean="0"/>
              <a:t>Conducts risk-benefit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2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 from IRB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40283"/>
          </a:xfrm>
        </p:spPr>
        <p:txBody>
          <a:bodyPr/>
          <a:lstStyle/>
          <a:p>
            <a:r>
              <a:rPr lang="en-US" dirty="0" smtClean="0"/>
              <a:t>In education, part of normal educational practice</a:t>
            </a:r>
          </a:p>
          <a:p>
            <a:r>
              <a:rPr lang="en-US" dirty="0" smtClean="0"/>
              <a:t>Public behavior (unless identifying info included)</a:t>
            </a:r>
          </a:p>
          <a:p>
            <a:r>
              <a:rPr lang="en-US" dirty="0" smtClean="0"/>
              <a:t>Public officials and candidates</a:t>
            </a:r>
          </a:p>
          <a:p>
            <a:r>
              <a:rPr lang="en-US" dirty="0" smtClean="0"/>
              <a:t>Uses existing data</a:t>
            </a:r>
          </a:p>
          <a:p>
            <a:r>
              <a:rPr lang="en-US" dirty="0" smtClean="0"/>
              <a:t>Taste and food quality (assuming wholesome)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320" y="2788118"/>
            <a:ext cx="7925784" cy="3524734"/>
          </a:xfrm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one-way </a:t>
            </a:r>
            <a:r>
              <a:rPr lang="en-US" dirty="0" smtClean="0"/>
              <a:t>trip to Mars</a:t>
            </a:r>
          </a:p>
          <a:p>
            <a:r>
              <a:rPr lang="en-US" dirty="0" smtClean="0"/>
              <a:t>Ethical issues?</a:t>
            </a:r>
          </a:p>
          <a:p>
            <a:pPr lvl="1"/>
            <a:r>
              <a:rPr lang="en-US" dirty="0" smtClean="0"/>
              <a:t>We don’t know what the risks are, so can’t have fully informed consent</a:t>
            </a:r>
          </a:p>
          <a:p>
            <a:pPr lvl="1"/>
            <a:r>
              <a:rPr lang="en-US" dirty="0" smtClean="0"/>
              <a:t>Risk is 100%: you will die on this mission, the only questions are when and how</a:t>
            </a:r>
          </a:p>
          <a:p>
            <a:pPr lvl="1"/>
            <a:r>
              <a:rPr lang="en-US" dirty="0" smtClean="0"/>
              <a:t>Benefits??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3181" y="821651"/>
            <a:ext cx="4955203" cy="76944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Human Spaceflight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900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Sci-Fi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Star Trek’s Prime Directive</a:t>
            </a:r>
            <a:r>
              <a:rPr lang="en-US" baseline="0" dirty="0" smtClean="0"/>
              <a:t> </a:t>
            </a:r>
          </a:p>
          <a:p>
            <a:pPr lvl="1"/>
            <a:r>
              <a:rPr lang="en-US" dirty="0" smtClean="0"/>
              <a:t>No interference with other civilizations</a:t>
            </a:r>
          </a:p>
          <a:p>
            <a:r>
              <a:rPr lang="en-US" dirty="0" smtClean="0"/>
              <a:t>Avatar (2009)</a:t>
            </a:r>
          </a:p>
          <a:p>
            <a:pPr lvl="1"/>
            <a:r>
              <a:rPr lang="en-US" dirty="0" smtClean="0"/>
              <a:t>RDA is searching out “</a:t>
            </a:r>
            <a:r>
              <a:rPr lang="en-US" dirty="0" err="1" smtClean="0"/>
              <a:t>unobtainium</a:t>
            </a:r>
            <a:r>
              <a:rPr lang="en-US" dirty="0" smtClean="0"/>
              <a:t>” on Pandora, and doesn’t care about killing the native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8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2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011252"/>
          </a:xfrm>
        </p:spPr>
        <p:txBody>
          <a:bodyPr/>
          <a:lstStyle/>
          <a:p>
            <a:r>
              <a:rPr lang="en-US" dirty="0" smtClean="0"/>
              <a:t>Science, </a:t>
            </a:r>
            <a:r>
              <a:rPr lang="en-US" dirty="0" smtClean="0"/>
              <a:t>including astronomy</a:t>
            </a:r>
            <a:r>
              <a:rPr lang="en-US" dirty="0" smtClean="0"/>
              <a:t>, is rife with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6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alileo_susterma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5141913" cy="5715000"/>
          </a:xfrm>
        </p:spPr>
      </p:pic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5410200" y="2057400"/>
            <a:ext cx="3733800" cy="28194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Galileo Galilei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Italy</a:t>
            </a:r>
            <a:br>
              <a:rPr lang="en-US" sz="3600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 1564-1642</a:t>
            </a: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1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Dialogue Concerning the Two Chief World Systems</a:t>
            </a:r>
          </a:p>
        </p:txBody>
      </p:sp>
      <p:pic>
        <p:nvPicPr>
          <p:cNvPr id="25602" name="Content Placeholder 4" descr="Galileos_Dialogue_Title_Pag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4" r="-3864"/>
          <a:stretch>
            <a:fillRect/>
          </a:stretch>
        </p:blipFill>
        <p:spPr>
          <a:xfrm>
            <a:off x="685800" y="1524000"/>
            <a:ext cx="7772400" cy="5257800"/>
          </a:xfrm>
        </p:spPr>
      </p:pic>
    </p:spTree>
    <p:extLst>
      <p:ext uri="{BB962C8B-B14F-4D97-AF65-F5344CB8AC3E}">
        <p14:creationId xmlns:p14="http://schemas.microsoft.com/office/powerpoint/2010/main" val="127843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810000" cy="4800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“Galileo’s Daughter”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</a:rPr>
              <a:t>by Dava Sobel</a:t>
            </a:r>
            <a:br>
              <a:rPr lang="en-US" sz="4000">
                <a:latin typeface="Arial" charset="0"/>
                <a:ea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</a:rPr>
              <a:t/>
            </a:r>
            <a:br>
              <a:rPr lang="en-US" sz="4000">
                <a:latin typeface="Arial" charset="0"/>
                <a:ea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</a:rPr>
              <a:t>Suor Maria Celeste</a:t>
            </a:r>
          </a:p>
        </p:txBody>
      </p:sp>
      <p:pic>
        <p:nvPicPr>
          <p:cNvPr id="26626" name="Content Placeholder 3" descr="514T15WR1M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7" r="-5367"/>
          <a:stretch>
            <a:fillRect/>
          </a:stretch>
        </p:blipFill>
        <p:spPr>
          <a:xfrm>
            <a:off x="4568825" y="381000"/>
            <a:ext cx="4346575" cy="6019800"/>
          </a:xfrm>
        </p:spPr>
      </p:pic>
    </p:spTree>
    <p:extLst>
      <p:ext uri="{BB962C8B-B14F-4D97-AF65-F5344CB8AC3E}">
        <p14:creationId xmlns:p14="http://schemas.microsoft.com/office/powerpoint/2010/main" val="232655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Tycho_Bra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3951288" cy="5867400"/>
          </a:xfr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47900"/>
            <a:ext cx="4191000" cy="2362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Tycho Brahe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Germany</a:t>
            </a:r>
            <a:br>
              <a:rPr lang="en-US" sz="3600">
                <a:latin typeface="Arial" charset="0"/>
                <a:ea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</a:rPr>
              <a:t>1546-1601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http://en.wikipedia.org/wiki/Image:Tycho_Brahe.JPG</a:t>
            </a:r>
          </a:p>
        </p:txBody>
      </p:sp>
    </p:spTree>
    <p:extLst>
      <p:ext uri="{BB962C8B-B14F-4D97-AF65-F5344CB8AC3E}">
        <p14:creationId xmlns:p14="http://schemas.microsoft.com/office/powerpoint/2010/main" val="83339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924800" cy="3124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Tycho Brahe = Geocentric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Best measurements of planets</a:t>
            </a:r>
          </a:p>
        </p:txBody>
      </p:sp>
    </p:spTree>
    <p:extLst>
      <p:ext uri="{BB962C8B-B14F-4D97-AF65-F5344CB8AC3E}">
        <p14:creationId xmlns:p14="http://schemas.microsoft.com/office/powerpoint/2010/main" val="20874080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E3E5C"/>
      </a:dk1>
      <a:lt1>
        <a:srgbClr val="FFFF66"/>
      </a:lt1>
      <a:dk2>
        <a:srgbClr val="666699"/>
      </a:dk2>
      <a:lt2>
        <a:srgbClr val="FFFF66"/>
      </a:lt2>
      <a:accent1>
        <a:srgbClr val="60597B"/>
      </a:accent1>
      <a:accent2>
        <a:srgbClr val="6666FF"/>
      </a:accent2>
      <a:accent3>
        <a:srgbClr val="B8B8CA"/>
      </a:accent3>
      <a:accent4>
        <a:srgbClr val="DADA56"/>
      </a:accent4>
      <a:accent5>
        <a:srgbClr val="B6B5BF"/>
      </a:accent5>
      <a:accent6>
        <a:srgbClr val="5C5CE7"/>
      </a:accent6>
      <a:hlink>
        <a:srgbClr val="FF6FCF"/>
      </a:hlink>
      <a:folHlink>
        <a:srgbClr val="FF6FC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E3E5C"/>
        </a:dk1>
        <a:lt1>
          <a:srgbClr val="FFFF66"/>
        </a:lt1>
        <a:dk2>
          <a:srgbClr val="666699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FF6FCF"/>
        </a:hlink>
        <a:folHlink>
          <a:srgbClr val="FF6F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790</Words>
  <Application>Microsoft Macintosh PowerPoint</Application>
  <PresentationFormat>On-screen Show (4:3)</PresentationFormat>
  <Paragraphs>124</Paragraphs>
  <Slides>36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Science Ethics</vt:lpstr>
      <vt:lpstr>The Ideal Scientist:</vt:lpstr>
      <vt:lpstr>The Real Scientist</vt:lpstr>
      <vt:lpstr>Science, including astronomy, is rife with conflicts</vt:lpstr>
      <vt:lpstr>Galileo Galilei Italy  1564-1642</vt:lpstr>
      <vt:lpstr>Dialogue Concerning the Two Chief World Systems</vt:lpstr>
      <vt:lpstr>“Galileo’s Daughter” by Dava Sobel  Suor Maria Celeste</vt:lpstr>
      <vt:lpstr>Tycho Brahe Germany 1546-1601</vt:lpstr>
      <vt:lpstr>Tycho Brahe = Geocentric  Best measurements of planets</vt:lpstr>
      <vt:lpstr>PowerPoint Presentation</vt:lpstr>
      <vt:lpstr>Tycho Brahe’s Elk or Moose</vt:lpstr>
      <vt:lpstr>Tycho Brahe’s Nose</vt:lpstr>
      <vt:lpstr>PowerPoint Presentation</vt:lpstr>
      <vt:lpstr>Tycho Brahe Germany 1546-1601</vt:lpstr>
      <vt:lpstr>Tycho Brahe = Geocentric  Best measurements of planets</vt:lpstr>
      <vt:lpstr>Johannes Kepler Germany 1571-1630</vt:lpstr>
      <vt:lpstr>Kepler = Heliocentric  Tycho Brahe’s student, used his data to support heliocentric</vt:lpstr>
      <vt:lpstr>Sir Isaac Newton England 1643-1727</vt:lpstr>
      <vt:lpstr>Newton’s “Principia” Written in Latin</vt:lpstr>
      <vt:lpstr>Gottfried Wilhelm von Leibniz 1646-1716</vt:lpstr>
      <vt:lpstr>Who invented Calculus?</vt:lpstr>
      <vt:lpstr>Modern Calculus</vt:lpstr>
      <vt:lpstr>Haumea</vt:lpstr>
      <vt:lpstr>Haumea</vt:lpstr>
      <vt:lpstr>What we know</vt:lpstr>
      <vt:lpstr>Final word?</vt:lpstr>
      <vt:lpstr>Articles</vt:lpstr>
      <vt:lpstr>The Bone Wars, 1877-1892</vt:lpstr>
      <vt:lpstr>The Bone Wars, 1877-1892</vt:lpstr>
      <vt:lpstr>So those were bad examples.  What about a good one?  </vt:lpstr>
      <vt:lpstr>Guiding Principles</vt:lpstr>
      <vt:lpstr>Institutional Review Board (IRB)</vt:lpstr>
      <vt:lpstr>Exempt from IRB</vt:lpstr>
      <vt:lpstr>PowerPoint Presentation</vt:lpstr>
      <vt:lpstr>Sci-Fi Examples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Ethics</dc:title>
  <dc:creator>Andria Schwortz</dc:creator>
  <cp:lastModifiedBy>Andria Schwortz</cp:lastModifiedBy>
  <cp:revision>86</cp:revision>
  <dcterms:created xsi:type="dcterms:W3CDTF">2013-07-08T17:19:34Z</dcterms:created>
  <dcterms:modified xsi:type="dcterms:W3CDTF">2014-07-10T19:06:17Z</dcterms:modified>
</cp:coreProperties>
</file>