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9" d="100"/>
          <a:sy n="189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DF08-C22F-5340-B398-A389E4AC80AA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549D8-6738-024A-9557-57B4AC0BF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5513816-C5E7-964E-86BE-F1FAE1C35FF8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5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DE75-5D32-2343-A51E-140F4A9DA8B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1DCDB-33CE-204B-A189-6E366166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420688"/>
            <a:ext cx="9636126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" y="-1"/>
            <a:ext cx="9144000" cy="1825625"/>
          </a:xfrm>
          <a:ln>
            <a:miter lim="800000"/>
            <a:headEnd/>
            <a:tailEnd/>
          </a:ln>
          <a:extLst/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/>
            </a:r>
            <a:b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</a:br>
            <a:r>
              <a:rPr lang="en-US" sz="3200" b="1" u="sng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S</a:t>
            </a:r>
            <a: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ustaining </a:t>
            </a:r>
            <a:r>
              <a:rPr lang="en-US" sz="3200" b="1" u="sng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W</a:t>
            </a:r>
            <a: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yoming’s </a:t>
            </a:r>
            <a:r>
              <a:rPr lang="en-US" sz="3200" b="1" u="sng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A</a:t>
            </a:r>
            <a: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dvancing </a:t>
            </a:r>
            <a:r>
              <a:rPr lang="en-US" sz="3200" b="1" u="sng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R</a:t>
            </a:r>
            <a: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each in </a:t>
            </a:r>
            <a:b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</a:br>
            <a:r>
              <a:rPr lang="en-US" sz="3200" b="1" u="sng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M</a:t>
            </a:r>
            <a: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athematics and </a:t>
            </a:r>
            <a:r>
              <a:rPr lang="en-US" sz="3200" b="1" u="sng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S</a:t>
            </a:r>
            <a:r>
              <a:rPr lang="en-US" sz="3200" b="1" dirty="0" smtClean="0">
                <a:ln w="44450" cap="rnd" cmpd="sng">
                  <a:solidFill>
                    <a:schemeClr val="bg1"/>
                  </a:solidFill>
                  <a:prstDash val="solid"/>
                </a:ln>
                <a:solidFill>
                  <a:srgbClr val="846210"/>
                </a:solidFill>
                <a:effectLst>
                  <a:glow rad="673100">
                    <a:schemeClr val="tx1">
                      <a:alpha val="37000"/>
                    </a:schemeClr>
                  </a:glow>
                </a:effectLst>
                <a:latin typeface="Bookman Old Style"/>
                <a:ea typeface="+mj-ea"/>
                <a:cs typeface="Britannic Bold"/>
              </a:rPr>
              <a:t>cience (SWARMS)</a:t>
            </a:r>
            <a:endParaRPr lang="en-US" sz="1800" b="1" dirty="0">
              <a:ln w="44450" cap="rnd" cmpd="sng">
                <a:solidFill>
                  <a:schemeClr val="bg1"/>
                </a:solidFill>
                <a:prstDash val="solid"/>
              </a:ln>
              <a:solidFill>
                <a:srgbClr val="846210"/>
              </a:solidFill>
              <a:effectLst>
                <a:glow rad="673100">
                  <a:schemeClr val="tx1">
                    <a:alpha val="37000"/>
                  </a:schemeClr>
                </a:glow>
              </a:effectLst>
              <a:latin typeface="Bookman Old Style"/>
              <a:ea typeface="+mj-ea"/>
              <a:cs typeface="Britannic Bold"/>
            </a:endParaRPr>
          </a:p>
        </p:txBody>
      </p:sp>
      <p:pic>
        <p:nvPicPr>
          <p:cNvPr id="14339" name="Picture 6" descr="T1_bottom_brand_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3795" b="24118"/>
          <a:stretch>
            <a:fillRect/>
          </a:stretch>
        </p:blipFill>
        <p:spPr bwMode="auto">
          <a:xfrm>
            <a:off x="0" y="5214938"/>
            <a:ext cx="9144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55738"/>
            <a:ext cx="87582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84" y="1534950"/>
            <a:ext cx="5975916" cy="790979"/>
          </a:xfrm>
          <a:prstGeom prst="rect">
            <a:avLst/>
          </a:prstGeom>
          <a:gradFill flip="none" rotWithShape="1">
            <a:gsLst>
              <a:gs pos="8000">
                <a:srgbClr val="B83701">
                  <a:alpha val="55000"/>
                </a:srgbClr>
              </a:gs>
              <a:gs pos="22000">
                <a:srgbClr val="FFFFFF">
                  <a:alpha val="54000"/>
                </a:srgbClr>
              </a:gs>
            </a:gsLst>
            <a:lin ang="0" scaled="1"/>
            <a:tileRect/>
          </a:gradFill>
        </p:spPr>
        <p:txBody>
          <a:bodyPr vert="vert270" wrap="none"/>
          <a:lstStyle/>
          <a:p>
            <a:pPr algn="ctr" eaLnBrk="1" hangingPunct="1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Who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809625" y="1571625"/>
            <a:ext cx="5248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/>
              <a:t>Any STEM College Senior or Graduate!</a:t>
            </a:r>
            <a:r>
              <a:rPr lang="en-US" sz="2800"/>
              <a:t/>
            </a:r>
            <a:br>
              <a:rPr lang="en-US" sz="2800"/>
            </a:br>
            <a:r>
              <a:rPr lang="en-US" sz="1400"/>
              <a:t>STEM = Science, Technology, Engineering, and/or Mathematics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983" y="2393086"/>
            <a:ext cx="5975917" cy="1635310"/>
          </a:xfrm>
          <a:prstGeom prst="rect">
            <a:avLst/>
          </a:prstGeom>
          <a:gradFill flip="none" rotWithShape="1">
            <a:gsLst>
              <a:gs pos="0">
                <a:srgbClr val="F17203">
                  <a:alpha val="55000"/>
                </a:srgbClr>
              </a:gs>
              <a:gs pos="25000">
                <a:srgbClr val="FFFFFF">
                  <a:alpha val="54000"/>
                </a:srgbClr>
              </a:gs>
            </a:gsLst>
            <a:lin ang="0" scaled="1"/>
            <a:tileRect/>
          </a:gradFill>
        </p:spPr>
        <p:txBody>
          <a:bodyPr vert="vert270" wrap="none"/>
          <a:lstStyle/>
          <a:p>
            <a:pPr algn="ctr" eaLnBrk="1" hangingPunct="1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What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485775" y="2466975"/>
            <a:ext cx="5572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600" i="1" u="sng"/>
              <a:t>Obtain Middle or High School Teaching Certification</a:t>
            </a:r>
          </a:p>
          <a:p>
            <a:pPr eaLnBrk="1" hangingPunct="1">
              <a:buFont typeface="Wingdings" charset="0"/>
              <a:buChar char="²"/>
            </a:pPr>
            <a:r>
              <a:rPr lang="en-US" sz="1600"/>
              <a:t>SWARMS can pay for your college senior year of study</a:t>
            </a:r>
          </a:p>
          <a:p>
            <a:pPr eaLnBrk="1" hangingPunct="1">
              <a:buFont typeface="Wingdings" charset="0"/>
              <a:buChar char="²"/>
            </a:pPr>
            <a:r>
              <a:rPr lang="en-US" sz="1600"/>
              <a:t>SWARMS can pay for your post-bac (3-semesters) </a:t>
            </a:r>
            <a:br>
              <a:rPr lang="en-US" sz="1600"/>
            </a:br>
            <a:r>
              <a:rPr lang="en-US" sz="1600"/>
              <a:t>	science/mathematics teaching certification work</a:t>
            </a:r>
          </a:p>
          <a:p>
            <a:pPr eaLnBrk="1" hangingPunct="1">
              <a:buFont typeface="Wingdings" charset="0"/>
              <a:buChar char="²"/>
            </a:pPr>
            <a:r>
              <a:rPr lang="en-US" sz="1600"/>
              <a:t>You teach for 2 years in a high needs district 	(Wyoming or elsewhere) for each year of funding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010" y="4106942"/>
            <a:ext cx="5975890" cy="1107996"/>
          </a:xfrm>
          <a:prstGeom prst="rect">
            <a:avLst/>
          </a:prstGeom>
          <a:gradFill flip="none" rotWithShape="1">
            <a:gsLst>
              <a:gs pos="6000">
                <a:srgbClr val="CC6015">
                  <a:alpha val="64000"/>
                </a:srgbClr>
              </a:gs>
              <a:gs pos="20000">
                <a:srgbClr val="FFFFFF">
                  <a:alpha val="60000"/>
                </a:srgbClr>
              </a:gs>
            </a:gsLst>
            <a:lin ang="0" scaled="1"/>
            <a:tileRect/>
          </a:gradFill>
        </p:spPr>
        <p:txBody>
          <a:bodyPr vert="vert270" wrap="none"/>
          <a:lstStyle/>
          <a:p>
            <a:pPr algn="ctr" eaLnBrk="1" hangingPunct="1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When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6" name="TextBox 4"/>
          <p:cNvSpPr txBox="1">
            <a:spLocks noChangeArrowheads="1"/>
          </p:cNvSpPr>
          <p:nvPr/>
        </p:nvSpPr>
        <p:spPr bwMode="auto">
          <a:xfrm>
            <a:off x="473075" y="4117975"/>
            <a:ext cx="5199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²"/>
            </a:pPr>
            <a:r>
              <a:rPr lang="en-US" sz="1600"/>
              <a:t>SWARMS begins in the summer 2017 for post-bac certification work.</a:t>
            </a:r>
            <a:endParaRPr lang="en-US" sz="800"/>
          </a:p>
          <a:p>
            <a:pPr eaLnBrk="1" hangingPunct="1">
              <a:buFont typeface="Wingdings" charset="0"/>
              <a:buChar char="²"/>
            </a:pPr>
            <a:r>
              <a:rPr lang="en-US" sz="1600"/>
              <a:t>Contact Dr. Burrows to express </a:t>
            </a:r>
            <a:br>
              <a:rPr lang="en-US" sz="1600"/>
            </a:br>
            <a:r>
              <a:rPr lang="en-US" sz="1600"/>
              <a:t>interest or ask questions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0525" y="1644650"/>
            <a:ext cx="2403475" cy="16446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22000">
                <a:srgbClr val="FFFFFF">
                  <a:alpha val="72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ea typeface="ＭＳ Ｐゴシック" charset="0"/>
                <a:cs typeface="Arial" charset="0"/>
              </a:rPr>
              <a:t>Apply:</a:t>
            </a:r>
            <a:br>
              <a:rPr lang="en-US" sz="1600" b="1" dirty="0" smtClean="0">
                <a:ea typeface="ＭＳ Ｐゴシック" charset="0"/>
                <a:cs typeface="Arial" charset="0"/>
              </a:rPr>
            </a:br>
            <a:r>
              <a:rPr lang="en-US" sz="1600" b="1" dirty="0" smtClean="0">
                <a:ea typeface="ＭＳ Ｐゴシック" charset="0"/>
                <a:cs typeface="Arial" charset="0"/>
              </a:rPr>
              <a:t/>
            </a:r>
            <a:br>
              <a:rPr lang="en-US" sz="1600" b="1" dirty="0" smtClean="0">
                <a:ea typeface="ＭＳ Ｐゴシック" charset="0"/>
                <a:cs typeface="Arial" charset="0"/>
              </a:rPr>
            </a:br>
            <a:r>
              <a:rPr lang="en-US" sz="1600" b="1" dirty="0" smtClean="0">
                <a:ea typeface="ＭＳ Ｐゴシック" charset="0"/>
                <a:cs typeface="Arial" charset="0"/>
              </a:rPr>
              <a:t>by Nov. 18</a:t>
            </a:r>
            <a:r>
              <a:rPr lang="en-US" sz="1600" b="1" smtClean="0">
                <a:ea typeface="ＭＳ Ｐゴシック" charset="0"/>
                <a:cs typeface="Arial" charset="0"/>
              </a:rPr>
              <a:t>, 2017</a:t>
            </a:r>
            <a:endParaRPr lang="en-US" sz="1600" b="1" dirty="0" smtClean="0">
              <a:ea typeface="ＭＳ Ｐゴシック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" dirty="0" smtClean="0">
                <a:ea typeface="ＭＳ Ｐゴシック" charset="0"/>
                <a:cs typeface="Arial" charset="0"/>
              </a:rPr>
              <a:t>at</a:t>
            </a:r>
          </a:p>
          <a:p>
            <a:pPr algn="ctr" eaLnBrk="1" hangingPunct="1">
              <a:defRPr/>
            </a:pPr>
            <a:r>
              <a:rPr lang="en-US" sz="2400" b="1" dirty="0" err="1" smtClean="0">
                <a:ea typeface="ＭＳ Ｐゴシック" charset="0"/>
                <a:cs typeface="Arial" charset="0"/>
              </a:rPr>
              <a:t>UWswarms.org</a:t>
            </a:r>
            <a:r>
              <a:rPr lang="en-US" sz="2400" b="1" dirty="0" smtClean="0">
                <a:ea typeface="ＭＳ Ｐゴシック" charset="0"/>
                <a:cs typeface="Arial" charset="0"/>
              </a:rPr>
              <a:t/>
            </a:r>
            <a:br>
              <a:rPr lang="en-US" sz="2400" b="1" dirty="0" smtClean="0">
                <a:ea typeface="ＭＳ Ｐゴシック" charset="0"/>
                <a:cs typeface="Arial" charset="0"/>
              </a:rPr>
            </a:br>
            <a:r>
              <a:rPr lang="en-US" sz="1000" b="1" dirty="0" smtClean="0">
                <a:solidFill>
                  <a:srgbClr val="FF0000"/>
                </a:solidFill>
                <a:ea typeface="ＭＳ Ｐゴシック" charset="0"/>
                <a:cs typeface="Arial" charset="0"/>
              </a:rPr>
              <a:t>  </a:t>
            </a:r>
            <a:endParaRPr lang="en-US" sz="1400" b="1" dirty="0" smtClean="0">
              <a:solidFill>
                <a:srgbClr val="FF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525" y="3462338"/>
            <a:ext cx="2403475" cy="17335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2000"/>
                </a:schemeClr>
              </a:gs>
              <a:gs pos="22000">
                <a:srgbClr val="FFFFFF">
                  <a:alpha val="66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endParaRPr lang="en-US" sz="1400" smtClean="0"/>
          </a:p>
          <a:p>
            <a:pPr algn="ctr" eaLnBrk="1" hangingPunct="1">
              <a:defRPr/>
            </a:pPr>
            <a:r>
              <a:rPr lang="en-US" sz="1400" smtClean="0"/>
              <a:t>Information is available:</a:t>
            </a:r>
            <a:br>
              <a:rPr lang="en-US" sz="1400" smtClean="0"/>
            </a:br>
            <a:r>
              <a:rPr lang="en-US" sz="1400" b="1" smtClean="0"/>
              <a:t>UWswarms.org</a:t>
            </a:r>
          </a:p>
          <a:p>
            <a:pPr algn="ctr" eaLnBrk="1" hangingPunct="1">
              <a:defRPr/>
            </a:pPr>
            <a:r>
              <a:rPr lang="en-US" sz="1400" smtClean="0"/>
              <a:t>or</a:t>
            </a:r>
          </a:p>
          <a:p>
            <a:pPr algn="ctr" eaLnBrk="1" hangingPunct="1">
              <a:defRPr/>
            </a:pPr>
            <a:r>
              <a:rPr lang="en-US" sz="1400" smtClean="0"/>
              <a:t>call/email</a:t>
            </a:r>
          </a:p>
          <a:p>
            <a:pPr algn="ctr" eaLnBrk="1" hangingPunct="1">
              <a:defRPr/>
            </a:pPr>
            <a:r>
              <a:rPr lang="en-US" sz="1200" b="1" smtClean="0">
                <a:solidFill>
                  <a:srgbClr val="000000"/>
                </a:solidFill>
              </a:rPr>
              <a:t>Dr. Burrows </a:t>
            </a:r>
            <a:r>
              <a:rPr lang="en-US" sz="1400" b="1" smtClean="0">
                <a:solidFill>
                  <a:srgbClr val="000000"/>
                </a:solidFill>
              </a:rPr>
              <a:t>- 307.766.6735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aburrow1@uwyo.edu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3736" y="4519384"/>
            <a:ext cx="2865664" cy="830997"/>
          </a:xfrm>
          <a:prstGeom prst="rect">
            <a:avLst/>
          </a:prstGeom>
          <a:gradFill flip="none" rotWithShape="1">
            <a:gsLst>
              <a:gs pos="14000">
                <a:srgbClr val="D16309">
                  <a:lumMod val="35000"/>
                  <a:lumOff val="65000"/>
                </a:srgbClr>
              </a:gs>
              <a:gs pos="100000">
                <a:srgbClr val="FFFFFF">
                  <a:alpha val="93000"/>
                  <a:lumMod val="0"/>
                  <a:lumOff val="100000"/>
                </a:srgb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b="1" i="1" dirty="0"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charset="0"/>
              </a:rPr>
              <a:t>Military veterans, minorities, and non-traditional students are encouraged to apply.</a:t>
            </a:r>
          </a:p>
          <a:p>
            <a:pPr algn="ctr" eaLnBrk="1" hangingPunct="1">
              <a:defRPr/>
            </a:pPr>
            <a:r>
              <a:rPr lang="en-US" sz="1200" i="1" dirty="0"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charset="0"/>
              </a:rPr>
              <a:t>This grant is funded by the National Science Foundation  (DUE 1339853)*</a:t>
            </a:r>
          </a:p>
        </p:txBody>
      </p:sp>
    </p:spTree>
    <p:extLst>
      <p:ext uri="{BB962C8B-B14F-4D97-AF65-F5344CB8AC3E}">
        <p14:creationId xmlns:p14="http://schemas.microsoft.com/office/powerpoint/2010/main" val="43292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Sustaining Wyoming’s Advancing Reach in  Mathematics and Science (SWARMS)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Sustaining Wyoming’s Advancing Reach in  Mathematics and Science (SWARMS)</dc:title>
  <dc:creator>college of education</dc:creator>
  <cp:lastModifiedBy>college of education</cp:lastModifiedBy>
  <cp:revision>2</cp:revision>
  <dcterms:created xsi:type="dcterms:W3CDTF">2017-03-28T21:40:27Z</dcterms:created>
  <dcterms:modified xsi:type="dcterms:W3CDTF">2017-03-28T21:42:21Z</dcterms:modified>
</cp:coreProperties>
</file>