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67" r:id="rId3"/>
    <p:sldId id="381" r:id="rId4"/>
    <p:sldId id="384" r:id="rId5"/>
    <p:sldId id="400" r:id="rId6"/>
    <p:sldId id="403" r:id="rId7"/>
    <p:sldId id="404" r:id="rId8"/>
    <p:sldId id="406" r:id="rId9"/>
    <p:sldId id="328" r:id="rId10"/>
    <p:sldId id="330" r:id="rId11"/>
    <p:sldId id="398" r:id="rId12"/>
    <p:sldId id="316" r:id="rId13"/>
    <p:sldId id="346" r:id="rId14"/>
    <p:sldId id="412" r:id="rId15"/>
    <p:sldId id="413" r:id="rId16"/>
    <p:sldId id="411" r:id="rId17"/>
    <p:sldId id="416" r:id="rId18"/>
    <p:sldId id="417" r:id="rId19"/>
    <p:sldId id="419" r:id="rId20"/>
    <p:sldId id="418" r:id="rId21"/>
    <p:sldId id="387" r:id="rId22"/>
    <p:sldId id="338" r:id="rId23"/>
    <p:sldId id="41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9"/>
    <p:restoredTop sz="96489" autoAdjust="0"/>
  </p:normalViewPr>
  <p:slideViewPr>
    <p:cSldViewPr snapToGrid="0" snapToObjects="1" showGuides="1">
      <p:cViewPr varScale="1">
        <p:scale>
          <a:sx n="130" d="100"/>
          <a:sy n="130" d="100"/>
        </p:scale>
        <p:origin x="1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3" d="100"/>
        <a:sy n="11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</a:t>
            </a:r>
            <a:r>
              <a:rPr lang="en-US" baseline="0"/>
              <a:t> of Total Expenditures $57.4M</a:t>
            </a:r>
            <a:endParaRPr lang="en-US"/>
          </a:p>
        </c:rich>
      </c:tx>
      <c:layout>
        <c:manualLayout>
          <c:xMode val="edge"/>
          <c:yMode val="edge"/>
          <c:x val="0.46658768684634594"/>
          <c:y val="2.1390374331550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FC-4D1F-B80A-2CBC39074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FC-4D1F-B80A-2CBC39074B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FC-4D1F-B80A-2CBC39074B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FC-4D1F-B80A-2CBC39074B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9FC-4D1F-B80A-2CBC39074B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9FC-4D1F-B80A-2CBC39074B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9FC-4D1F-B80A-2CBC39074BD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('% Expenditures'!$B$16:$B$20,'% Expenditures'!$B$24:$B$25)</c:f>
              <c:strCache>
                <c:ptCount val="7"/>
                <c:pt idx="0">
                  <c:v>Salary, Wages &amp; Benefits</c:v>
                </c:pt>
                <c:pt idx="1">
                  <c:v>Services, Travel and Supplies</c:v>
                </c:pt>
                <c:pt idx="2">
                  <c:v>Utilities, Repair &amp; Maint., and Rentals</c:v>
                </c:pt>
                <c:pt idx="3">
                  <c:v>Other Expenses and Subcontracts</c:v>
                </c:pt>
                <c:pt idx="4">
                  <c:v>Capital Equipment</c:v>
                </c:pt>
                <c:pt idx="5">
                  <c:v>UW Internal  Sales (IT, Copier, Fleet, Catering, etc)</c:v>
                </c:pt>
                <c:pt idx="6">
                  <c:v>Transfers To/From Operations</c:v>
                </c:pt>
              </c:strCache>
            </c:strRef>
          </c:cat>
          <c:val>
            <c:numRef>
              <c:f>('% Expenditures'!$C$16:$C$20,'% Expenditures'!$C$24:$C$25)</c:f>
              <c:numCache>
                <c:formatCode>#,##0.00_);[Red]\(#,##0.00\)</c:formatCode>
                <c:ptCount val="7"/>
                <c:pt idx="0">
                  <c:v>42854698.109148003</c:v>
                </c:pt>
                <c:pt idx="1">
                  <c:v>5785572.4218760002</c:v>
                </c:pt>
                <c:pt idx="2">
                  <c:v>1119236.1696159996</c:v>
                </c:pt>
                <c:pt idx="3">
                  <c:v>5155574.1566319996</c:v>
                </c:pt>
                <c:pt idx="4">
                  <c:v>1250518.069196</c:v>
                </c:pt>
                <c:pt idx="5">
                  <c:v>1579685.469972</c:v>
                </c:pt>
                <c:pt idx="6">
                  <c:v>-329700.00008400006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FC-4D1F-B80A-2CBC39074B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729598298353971"/>
          <c:y val="0.26386050917189074"/>
          <c:w val="0.35692956039042734"/>
          <c:h val="0.62282065485967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A7C66-22B8-42E5-8395-662E57627B76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7838B-F269-4D46-809B-9145B9FCC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7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74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0EA4F-2E54-4E35-1728-4B9C8FD04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81C3E-028D-CF08-C6B6-AF458C0DB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A6E1E-EF18-1743-44CF-189D6EF70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6FE17-EEE1-8B91-3F77-CABA93AAB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5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5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00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2a.3% to Colorado, also in addition to those shown on the slide: Idaho, Nebraska, New Mexico, California, Illinois, Louisiana, Minnesota, Montana, New Jersey, North Dakota, Ohio, Oregon, South Dakota, Virginia, Washington, Indiana, Michigan, New York, Oklahoma, and Tennessee. International Students: Saudi Arabia, Canada, Egypt, Georgia, Japan and China. Location information only includes students who reported Working, Military, or Volunteering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1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salary only includes Bachelor and Certificate level graduates, and each major must have at least 3 data points to display average salary.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138FE-1454-C68B-AA5C-DEAED6D9D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30162-4FB6-DF51-D7C9-BFD5DD485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4F8AB-F67B-C1FB-3360-ED91E9074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how defects affect materials during their synthesis.  Study quantum materials, in this case very simple two-state or two-level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08147-22F0-9008-3687-0E3B94716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4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8B871-8C96-114C-30E0-D713305AE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0B27E-D647-0B6E-4C1A-98AAD5812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D8E17-2847-132E-2606-9DE446A7C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multi-scale computational mechanics of composite materials.  Enhance student computational skills in courses and workshops.  Optimal operation of energy storage systems for integrating renewable energy and EVs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D039-0397-5D1F-CE13-BCD3A8352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0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4603B-D24E-683B-E4B5-C270900C2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8BF30-D540-7D3A-5AC8-D75922CEE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3C556-6FDB-11FD-ED1F-65E615A0A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Study how land-use decisions on western US forests have affected fire activity. Develop secure, lightweight, and user-friendly authentication methods using electroencephalogram (EEG) brain signals.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01D50-745C-7036-857C-4B72A870DD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EB028-66CE-A909-7813-E7ADA59A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995D6-5D60-931A-51F3-67DDF6E3D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1BD3B-3368-10CC-C5E0-A47C692B1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how extratropical clouds respond to warming and how such clouds respond to human-generated aerogels.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2F1CB-145F-AAB5-617E-44C98928A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58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4DDD7-39DE-5C22-99A6-E9046D3E7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71ED8-A47D-F302-F174-8FFA2E1B4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CD2A7-3553-49AA-D357-7B022993F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2363F-37F6-33D1-1F85-3F204AFBC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09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4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you hear about the physicist, engineer, and statistician out at the rifle range?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9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5A7C5-353F-E862-F9B1-54ED327FD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22347E-9084-0044-0BF5-06E14E210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53045-B047-1CC6-4F03-F6FBE0D41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8E4F7-BA3D-2FFF-B5E6-49DAC24B4D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1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E56CF-093C-D2EC-0A52-CDE7E48B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DA69E-07C8-AA80-03BC-9AF464B36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583798-C9B4-8140-02A8-01221EC89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A464E-9AFE-3853-283A-578A9A795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CBD34-9504-A263-25B0-694D07716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9D286-CDED-48A6-2153-041BF66B6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C1947-3F09-2DE6-78ED-575818B6C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B8058-ECE9-59F8-5E52-B79CBDE1A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7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06BA3-3643-4C55-3940-26B3A7C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D0C5F-0B51-8AAE-95EA-A14D62352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24F8D-4E4A-E622-F245-BDA221AB0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FBFFB-E76B-6A0F-79CC-06CC3FEC9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838B-F269-4D46-809B-9145B9FCC8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516-F262-418C-A11A-9EE018ADA94A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36AF-28F6-4758-A61A-9AC65976C0F4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2676-4C76-4612-ACDE-D0CB3637FA7A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64E-1ED1-4705-8727-3AF46DB4CC4D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E256-581B-403F-90F2-A4F7EC159A71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F63C-2C79-4EDD-A48A-663B0F0F6640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178C-2AC7-4C91-B2A6-826A74B2F73C}" type="datetime1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F64A-319A-4F30-848E-75A5F7538465}" type="datetime1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D632-8AC8-4049-9CC6-B6D3CA9AD73C}" type="datetime1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B82-1B7D-4809-A35E-6CA48D364809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30AC-1989-4E1A-B8CB-309E9B61644A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D279-996F-4537-B0D3-3025354E1DA8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1_bottom_blank_PP.psd"/>
          <p:cNvPicPr>
            <a:picLocks noChangeAspect="1"/>
          </p:cNvPicPr>
          <p:nvPr/>
        </p:nvPicPr>
        <p:blipFill>
          <a:blip r:embed="rId3"/>
          <a:srcRect l="4827" b="21052"/>
          <a:stretch>
            <a:fillRect/>
          </a:stretch>
        </p:blipFill>
        <p:spPr>
          <a:xfrm>
            <a:off x="-25231" y="5196181"/>
            <a:ext cx="9268050" cy="1699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830" y="457270"/>
            <a:ext cx="8480796" cy="4738911"/>
          </a:xfrm>
        </p:spPr>
        <p:txBody>
          <a:bodyPr wrap="none">
            <a:noAutofit/>
          </a:bodyPr>
          <a:lstStyle/>
          <a:p>
            <a:br>
              <a:rPr lang="en-US" sz="40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br>
              <a:rPr lang="en-US" sz="40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40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Spring 2025 Advisory Council</a:t>
            </a:r>
            <a:br>
              <a:rPr lang="en-US" sz="40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36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College of Engineering</a:t>
            </a:r>
            <a:br>
              <a:rPr lang="en-US" sz="36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36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and Physical Sciences</a:t>
            </a:r>
            <a:br>
              <a:rPr lang="en-US" sz="16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br>
              <a:rPr lang="en-US" sz="16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br>
              <a:rPr lang="en-US" sz="18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Daniel Dale, Interim Dean</a:t>
            </a:r>
            <a:br>
              <a:rPr lang="en-US" sz="18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br>
              <a:rPr lang="en-US" sz="18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600" b="1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25 April 2025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36800" y="5866230"/>
            <a:ext cx="6550826" cy="723143"/>
          </a:xfrm>
          <a:prstGeom prst="rect">
            <a:avLst/>
          </a:prstGeom>
        </p:spPr>
      </p:pic>
      <p:pic>
        <p:nvPicPr>
          <p:cNvPr id="4" name="Picture 3" descr="A black and brown logo&#10;&#10;AI-generated content may be incorrect.">
            <a:extLst>
              <a:ext uri="{FF2B5EF4-FFF2-40B4-BE49-F238E27FC236}">
                <a16:creationId xmlns:a16="http://schemas.microsoft.com/office/drawing/2014/main" id="{BE09FB6F-4DCA-4043-D362-1C91070C3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37" y="97968"/>
            <a:ext cx="1828804" cy="13716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AY 2023-24 CEPS Graduates</a:t>
            </a:r>
            <a:endParaRPr kumimoji="0" lang="en-US" sz="44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8624471-60CC-E445-8EA1-6C254BFE1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49540"/>
              </p:ext>
            </p:extLst>
          </p:nvPr>
        </p:nvGraphicFramePr>
        <p:xfrm>
          <a:off x="1398607" y="201167"/>
          <a:ext cx="6346785" cy="521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967">
                  <a:extLst>
                    <a:ext uri="{9D8B030D-6E8A-4147-A177-3AD203B41FA5}">
                      <a16:colId xmlns:a16="http://schemas.microsoft.com/office/drawing/2014/main" val="3986786741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2391277510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2922128850"/>
                    </a:ext>
                  </a:extLst>
                </a:gridCol>
                <a:gridCol w="1296365">
                  <a:extLst>
                    <a:ext uri="{9D8B030D-6E8A-4147-A177-3AD203B41FA5}">
                      <a16:colId xmlns:a16="http://schemas.microsoft.com/office/drawing/2014/main" val="818617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PhD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27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Atmospheric Sci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92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Architectural </a:t>
                      </a:r>
                      <a:r>
                        <a:rPr lang="en-US" sz="2000" b="1" dirty="0" err="1"/>
                        <a:t>Eng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81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Chemical </a:t>
                      </a:r>
                      <a:r>
                        <a:rPr lang="en-US" sz="2000" b="1" dirty="0" err="1"/>
                        <a:t>Eng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Civil </a:t>
                      </a:r>
                      <a:r>
                        <a:rPr lang="en-US" sz="2000" b="1" dirty="0" err="1"/>
                        <a:t>Eng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5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Computer </a:t>
                      </a:r>
                      <a:r>
                        <a:rPr lang="en-US" sz="2000" b="1" dirty="0" err="1"/>
                        <a:t>Eng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4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Computer Sci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32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Construction Mgt.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04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Electrical </a:t>
                      </a:r>
                      <a:r>
                        <a:rPr lang="en-US" sz="2000" b="1" dirty="0" err="1"/>
                        <a:t>Eng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124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Energy Systems </a:t>
                      </a:r>
                      <a:r>
                        <a:rPr lang="en-US" sz="2000" b="1" dirty="0" err="1"/>
                        <a:t>Eng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43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Environmental </a:t>
                      </a:r>
                      <a:r>
                        <a:rPr lang="en-US" sz="2000" b="1" dirty="0" err="1"/>
                        <a:t>Eng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30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Mechanical </a:t>
                      </a:r>
                      <a:r>
                        <a:rPr lang="en-US" sz="2000" b="1" dirty="0" err="1"/>
                        <a:t>Eng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12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Petroleum </a:t>
                      </a:r>
                      <a:r>
                        <a:rPr lang="en-US" sz="2000" b="1" dirty="0" err="1"/>
                        <a:t>Eng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34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59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93614-EC43-804B-0134-0A96DC46D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668E748C-A0FB-183E-555C-FF8EE7C9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99CD10-E583-E7AE-780B-D994EC527982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AY 2023-24 CEPS Graduates</a:t>
            </a:r>
            <a:endParaRPr kumimoji="0" lang="en-US" sz="44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E3C5E83-5058-CB71-CA19-258FE2389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17584"/>
              </p:ext>
            </p:extLst>
          </p:nvPr>
        </p:nvGraphicFramePr>
        <p:xfrm>
          <a:off x="1236047" y="1054607"/>
          <a:ext cx="6346785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967">
                  <a:extLst>
                    <a:ext uri="{9D8B030D-6E8A-4147-A177-3AD203B41FA5}">
                      <a16:colId xmlns:a16="http://schemas.microsoft.com/office/drawing/2014/main" val="3986786741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2391277510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2922128850"/>
                    </a:ext>
                  </a:extLst>
                </a:gridCol>
                <a:gridCol w="1296365">
                  <a:extLst>
                    <a:ext uri="{9D8B030D-6E8A-4147-A177-3AD203B41FA5}">
                      <a16:colId xmlns:a16="http://schemas.microsoft.com/office/drawing/2014/main" val="818617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PhD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27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Chemistry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92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Geology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81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Mathematics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Physics/Astronomy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5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Statistics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434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9D612C-B8E5-F728-4E18-CC5E7E468E12}"/>
              </a:ext>
            </a:extLst>
          </p:cNvPr>
          <p:cNvSpPr txBox="1"/>
          <p:nvPr/>
        </p:nvSpPr>
        <p:spPr>
          <a:xfrm>
            <a:off x="2987040" y="388290"/>
            <a:ext cx="271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Physical Sciences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1C9CC7-BE20-DB61-D544-CFB59976A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98232"/>
              </p:ext>
            </p:extLst>
          </p:nvPr>
        </p:nvGraphicFramePr>
        <p:xfrm>
          <a:off x="1236047" y="3823167"/>
          <a:ext cx="6569807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8109">
                  <a:extLst>
                    <a:ext uri="{9D8B030D-6E8A-4147-A177-3AD203B41FA5}">
                      <a16:colId xmlns:a16="http://schemas.microsoft.com/office/drawing/2014/main" val="2573608146"/>
                    </a:ext>
                  </a:extLst>
                </a:gridCol>
                <a:gridCol w="1437769">
                  <a:extLst>
                    <a:ext uri="{9D8B030D-6E8A-4147-A177-3AD203B41FA5}">
                      <a16:colId xmlns:a16="http://schemas.microsoft.com/office/drawing/2014/main" val="3835543002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val="1758082526"/>
                    </a:ext>
                  </a:extLst>
                </a:gridCol>
                <a:gridCol w="1341918">
                  <a:extLst>
                    <a:ext uri="{9D8B030D-6E8A-4147-A177-3AD203B41FA5}">
                      <a16:colId xmlns:a16="http://schemas.microsoft.com/office/drawing/2014/main" val="3727482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PhD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37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Totals (% female)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287 (21%)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84 (35%)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42 (19%)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635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6510299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Entering Freshmen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914F-ED66-8D21-07F8-DFA2ACE5D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36" y="556591"/>
            <a:ext cx="7613863" cy="49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7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28C9A-BF11-BFFB-DD7D-9B60C826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9" t="11541" r="1488" b="5576"/>
          <a:stretch/>
        </p:blipFill>
        <p:spPr>
          <a:xfrm>
            <a:off x="1816859" y="-17338"/>
            <a:ext cx="5630316" cy="3187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F5FAAD-612E-764F-8AC1-C57683CC86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04" t="13018" r="-1" b="8313"/>
          <a:stretch/>
        </p:blipFill>
        <p:spPr>
          <a:xfrm>
            <a:off x="-46742" y="2850865"/>
            <a:ext cx="5000168" cy="2734012"/>
          </a:xfrm>
          <a:prstGeom prst="rect">
            <a:avLst/>
          </a:prstGeom>
        </p:spPr>
      </p:pic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6510299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Graduate Degree 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03591-C0ED-7D46-A198-BD2C479E39C2}"/>
              </a:ext>
            </a:extLst>
          </p:cNvPr>
          <p:cNvSpPr txBox="1"/>
          <p:nvPr/>
        </p:nvSpPr>
        <p:spPr>
          <a:xfrm>
            <a:off x="1236365" y="3086540"/>
            <a:ext cx="1923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MS Degrees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8196BB3-4259-444C-6761-3B96DCECD16F}"/>
              </a:ext>
            </a:extLst>
          </p:cNvPr>
          <p:cNvSpPr txBox="1"/>
          <p:nvPr/>
        </p:nvSpPr>
        <p:spPr>
          <a:xfrm>
            <a:off x="156294" y="6434058"/>
            <a:ext cx="3771261" cy="7655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+mn-lt"/>
                <a:ea typeface="+mn-ea"/>
                <a:cs typeface="+mn-cs"/>
              </a:rPr>
              <a:t>*Mathematics</a:t>
            </a:r>
            <a:r>
              <a:rPr lang="en-US" sz="1400" baseline="0" dirty="0">
                <a:effectLst/>
                <a:latin typeface="+mn-lt"/>
                <a:ea typeface="+mn-ea"/>
                <a:cs typeface="+mn-cs"/>
              </a:rPr>
              <a:t> &amp; Statistics added for AY 22-23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*Physical Science Majors added for AY 23-24</a:t>
            </a:r>
            <a:endParaRPr lang="en-US" sz="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5A3BEF-64D3-8417-785F-5A46F4DD50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000" t="13624" b="10133"/>
          <a:stretch/>
        </p:blipFill>
        <p:spPr>
          <a:xfrm>
            <a:off x="4638600" y="2935708"/>
            <a:ext cx="4804636" cy="2620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BA9D1F-326F-2743-B0F4-9379BC217B7B}"/>
              </a:ext>
            </a:extLst>
          </p:cNvPr>
          <p:cNvSpPr txBox="1"/>
          <p:nvPr/>
        </p:nvSpPr>
        <p:spPr>
          <a:xfrm>
            <a:off x="5634744" y="3131920"/>
            <a:ext cx="204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PhD Degrees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AA204-6C97-F4D5-256B-672D349EA3F8}"/>
              </a:ext>
            </a:extLst>
          </p:cNvPr>
          <p:cNvSpPr txBox="1"/>
          <p:nvPr/>
        </p:nvSpPr>
        <p:spPr>
          <a:xfrm>
            <a:off x="3927555" y="-11294"/>
            <a:ext cx="181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BS Degrees</a:t>
            </a:r>
          </a:p>
        </p:txBody>
      </p:sp>
    </p:spTree>
    <p:extLst>
      <p:ext uri="{BB962C8B-B14F-4D97-AF65-F5344CB8AC3E}">
        <p14:creationId xmlns:p14="http://schemas.microsoft.com/office/powerpoint/2010/main" val="372854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2024 Employment Outcomes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00AC02-99A7-486A-AA6F-A73AD7F2B9FA}"/>
              </a:ext>
            </a:extLst>
          </p:cNvPr>
          <p:cNvGrpSpPr/>
          <p:nvPr/>
        </p:nvGrpSpPr>
        <p:grpSpPr>
          <a:xfrm>
            <a:off x="540800" y="983247"/>
            <a:ext cx="8062400" cy="1569660"/>
            <a:chOff x="137701" y="916067"/>
            <a:chExt cx="7204569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137701" y="936159"/>
              <a:ext cx="42987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Accepted Employment: 	67.5%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Grad School:  				14.1%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Military:  					  1.7%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3116B6-8D2B-46C2-8570-2C1104A9B348}"/>
                </a:ext>
              </a:extLst>
            </p:cNvPr>
            <p:cNvSpPr txBox="1"/>
            <p:nvPr/>
          </p:nvSpPr>
          <p:spPr>
            <a:xfrm>
              <a:off x="4436431" y="916067"/>
              <a:ext cx="29058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Not Seeking:	  0.7%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Volunteering: 	  0.3%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Still Looking:  	15.7%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F8B7BF2-0849-4504-BB95-E195B07A86C1}"/>
              </a:ext>
            </a:extLst>
          </p:cNvPr>
          <p:cNvSpPr txBox="1"/>
          <p:nvPr/>
        </p:nvSpPr>
        <p:spPr>
          <a:xfrm>
            <a:off x="-137701" y="268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Post-Graduation Plans</a:t>
            </a:r>
          </a:p>
          <a:p>
            <a:pPr algn="ctr"/>
            <a:r>
              <a:rPr lang="en-US" sz="2000" b="1" dirty="0"/>
              <a:t>Survey response rate: 73.5% </a:t>
            </a:r>
            <a:r>
              <a:rPr lang="en-US" sz="1000" b="1" dirty="0"/>
              <a:t>(299/407 both grad/</a:t>
            </a:r>
            <a:r>
              <a:rPr lang="en-US" sz="1000" b="1" dirty="0" err="1"/>
              <a:t>ugrad</a:t>
            </a:r>
            <a:r>
              <a:rPr lang="en-US" sz="1000" b="1" dirty="0"/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414D0A-D800-9A4F-A772-F365369B7C46}"/>
              </a:ext>
            </a:extLst>
          </p:cNvPr>
          <p:cNvGrpSpPr/>
          <p:nvPr/>
        </p:nvGrpSpPr>
        <p:grpSpPr>
          <a:xfrm>
            <a:off x="5567588" y="2574866"/>
            <a:ext cx="3596730" cy="2473728"/>
            <a:chOff x="5566455" y="2449802"/>
            <a:chExt cx="3596730" cy="37249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7E2EC1-5AC9-18CA-CC6C-116A694C2C0F}"/>
                </a:ext>
              </a:extLst>
            </p:cNvPr>
            <p:cNvSpPr txBox="1"/>
            <p:nvPr/>
          </p:nvSpPr>
          <p:spPr>
            <a:xfrm>
              <a:off x="5566455" y="2449802"/>
              <a:ext cx="3544179" cy="55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Other top locations of employment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1D0BA4-FFCC-08E8-F050-DF9D3D410A4C}"/>
                </a:ext>
              </a:extLst>
            </p:cNvPr>
            <p:cNvGrpSpPr/>
            <p:nvPr/>
          </p:nvGrpSpPr>
          <p:grpSpPr>
            <a:xfrm>
              <a:off x="5664595" y="2837906"/>
              <a:ext cx="3498590" cy="3336862"/>
              <a:chOff x="5664595" y="2837906"/>
              <a:chExt cx="3498590" cy="333686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CD1491-A85D-CA82-4596-FA9F4AA0D162}"/>
                  </a:ext>
                </a:extLst>
              </p:cNvPr>
              <p:cNvSpPr txBox="1"/>
              <p:nvPr/>
            </p:nvSpPr>
            <p:spPr>
              <a:xfrm>
                <a:off x="7060057" y="2843496"/>
                <a:ext cx="2103128" cy="2224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California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New Mexico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Oregon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Washington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Intl: 3 Students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3FA58C-2EC9-4011-ABE7-7E81528B8C15}"/>
                  </a:ext>
                </a:extLst>
              </p:cNvPr>
              <p:cNvSpPr txBox="1"/>
              <p:nvPr/>
            </p:nvSpPr>
            <p:spPr>
              <a:xfrm>
                <a:off x="5664595" y="2837906"/>
                <a:ext cx="2305035" cy="333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Colorado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Texas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Idaho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Montana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Utah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7D740C-5D84-20F4-85FC-E6C8993CB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8" y="2585263"/>
            <a:ext cx="5527187" cy="28835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647717-42BB-42E3-8D87-AB22657C0BC3}"/>
              </a:ext>
            </a:extLst>
          </p:cNvPr>
          <p:cNvSpPr txBox="1"/>
          <p:nvPr/>
        </p:nvSpPr>
        <p:spPr>
          <a:xfrm>
            <a:off x="1386909" y="3944312"/>
            <a:ext cx="182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 stayed in WY</a:t>
            </a:r>
          </a:p>
        </p:txBody>
      </p:sp>
    </p:spTree>
    <p:extLst>
      <p:ext uri="{BB962C8B-B14F-4D97-AF65-F5344CB8AC3E}">
        <p14:creationId xmlns:p14="http://schemas.microsoft.com/office/powerpoint/2010/main" val="39886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2024 Employment Outcomes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7001" y="365760"/>
            <a:ext cx="533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</a:t>
            </a:r>
            <a:r>
              <a:rPr lang="en-US" sz="2400" b="1" dirty="0"/>
              <a:t>Salary Information for BS Recipients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0A83BC5A-44B9-7546-AB74-2E4E19AAB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0867"/>
              </p:ext>
            </p:extLst>
          </p:nvPr>
        </p:nvGraphicFramePr>
        <p:xfrm>
          <a:off x="82719" y="955954"/>
          <a:ext cx="4327652" cy="430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101">
                  <a:extLst>
                    <a:ext uri="{9D8B030D-6E8A-4147-A177-3AD203B41FA5}">
                      <a16:colId xmlns:a16="http://schemas.microsoft.com/office/drawing/2014/main" val="3986786741"/>
                    </a:ext>
                  </a:extLst>
                </a:gridCol>
                <a:gridCol w="1131149">
                  <a:extLst>
                    <a:ext uri="{9D8B030D-6E8A-4147-A177-3AD203B41FA5}">
                      <a16:colId xmlns:a16="http://schemas.microsoft.com/office/drawing/2014/main" val="1709438743"/>
                    </a:ext>
                  </a:extLst>
                </a:gridCol>
                <a:gridCol w="1462402">
                  <a:extLst>
                    <a:ext uri="{9D8B030D-6E8A-4147-A177-3AD203B41FA5}">
                      <a16:colId xmlns:a16="http://schemas.microsoft.com/office/drawing/2014/main" val="307008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Major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Median Salary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Range of Salaries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27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Architectural Engineering</a:t>
                      </a:r>
                    </a:p>
                    <a:p>
                      <a:pPr algn="l"/>
                      <a:r>
                        <a:rPr lang="en-US" sz="800" b="1" dirty="0"/>
                        <a:t>*N=3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$66,000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$50,000 - $74,000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Chemical Engineering</a:t>
                      </a:r>
                    </a:p>
                    <a:p>
                      <a:pPr algn="l"/>
                      <a:r>
                        <a:rPr lang="en-US" sz="800" b="1" dirty="0"/>
                        <a:t>*N=5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$66,000 - $80,000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5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Civil Engineering</a:t>
                      </a:r>
                    </a:p>
                    <a:p>
                      <a:pPr algn="l"/>
                      <a:r>
                        <a:rPr lang="en-US" sz="800" b="1" dirty="0"/>
                        <a:t>*N=14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$70,250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$45,000 - $87,100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32302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Computer Engineering</a:t>
                      </a:r>
                    </a:p>
                    <a:p>
                      <a:pPr algn="l"/>
                      <a:r>
                        <a:rPr lang="en-US" sz="800" b="1" dirty="0"/>
                        <a:t>*N=3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$92,000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$85,000 - $100,000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12462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Computer Science</a:t>
                      </a:r>
                    </a:p>
                    <a:p>
                      <a:pPr algn="l"/>
                      <a:r>
                        <a:rPr lang="en-US" sz="800" b="1" dirty="0"/>
                        <a:t>*N=5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$51,000 - $85,000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1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Construction Management BS</a:t>
                      </a:r>
                    </a:p>
                    <a:p>
                      <a:pPr algn="l"/>
                      <a:r>
                        <a:rPr lang="en-US" sz="800" b="1" dirty="0"/>
                        <a:t>*N=9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$62,000 - $80,000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12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Electrical Engineering</a:t>
                      </a:r>
                    </a:p>
                    <a:p>
                      <a:pPr algn="l"/>
                      <a:r>
                        <a:rPr lang="en-US" sz="800" b="1" dirty="0"/>
                        <a:t>*N=3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$96,500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$80,000 - $115,000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34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Mechanical Engineering</a:t>
                      </a:r>
                    </a:p>
                    <a:p>
                      <a:pPr algn="l"/>
                      <a:r>
                        <a:rPr lang="en-US" sz="800" b="1" dirty="0"/>
                        <a:t>*N=14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$76,500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$61,000 - $108,000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38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Petroleum Engineering</a:t>
                      </a:r>
                    </a:p>
                    <a:p>
                      <a:pPr algn="l"/>
                      <a:r>
                        <a:rPr lang="en-US" sz="800" b="1" dirty="0"/>
                        <a:t>*N=6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$75,500 – $120,000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8245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9C11723-9673-9F40-9C27-57623C19E80E}"/>
              </a:ext>
            </a:extLst>
          </p:cNvPr>
          <p:cNvSpPr txBox="1"/>
          <p:nvPr/>
        </p:nvSpPr>
        <p:spPr>
          <a:xfrm>
            <a:off x="5465374" y="435585"/>
            <a:ext cx="367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Top Employers</a:t>
            </a:r>
            <a:endParaRPr lang="en-US" sz="1200" b="1" dirty="0"/>
          </a:p>
        </p:txBody>
      </p:sp>
      <p:pic>
        <p:nvPicPr>
          <p:cNvPr id="3084" name="Picture 12" descr="Download Kiewit Corporation Logo in SVG Vector or PNG File Format - Logo .wine">
            <a:extLst>
              <a:ext uri="{FF2B5EF4-FFF2-40B4-BE49-F238E27FC236}">
                <a16:creationId xmlns:a16="http://schemas.microsoft.com/office/drawing/2014/main" id="{AF265AD2-B950-4BE3-A690-66210CA24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25989" r="12665" b="27820"/>
          <a:stretch/>
        </p:blipFill>
        <p:spPr bwMode="auto">
          <a:xfrm>
            <a:off x="7064588" y="2140986"/>
            <a:ext cx="1975945" cy="8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white letters on a grey background&#10;&#10;Description automatically generated">
            <a:extLst>
              <a:ext uri="{FF2B5EF4-FFF2-40B4-BE49-F238E27FC236}">
                <a16:creationId xmlns:a16="http://schemas.microsoft.com/office/drawing/2014/main" id="{E246DB3C-F807-4A0E-96C2-CAF997193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449" y="977767"/>
            <a:ext cx="1059338" cy="1059338"/>
          </a:xfrm>
          <a:prstGeom prst="rect">
            <a:avLst/>
          </a:prstGeom>
        </p:spPr>
      </p:pic>
      <p:pic>
        <p:nvPicPr>
          <p:cNvPr id="3076" name="Picture 4" descr="University of Wyoming Logo - NASA University Leadership Initiative">
            <a:extLst>
              <a:ext uri="{FF2B5EF4-FFF2-40B4-BE49-F238E27FC236}">
                <a16:creationId xmlns:a16="http://schemas.microsoft.com/office/drawing/2014/main" id="{7AFBE800-993A-41D2-9C2C-ABA8C7DBA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r="15506"/>
          <a:stretch/>
        </p:blipFill>
        <p:spPr bwMode="auto">
          <a:xfrm>
            <a:off x="5705451" y="1116364"/>
            <a:ext cx="1197574" cy="17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letter n&#10;&#10;Description automatically generated">
            <a:extLst>
              <a:ext uri="{FF2B5EF4-FFF2-40B4-BE49-F238E27FC236}">
                <a16:creationId xmlns:a16="http://schemas.microsoft.com/office/drawing/2014/main" id="{451FF6B9-B432-B817-0850-665741C1D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451" y="3222470"/>
            <a:ext cx="3146661" cy="46258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F2BACBC-180A-97D4-FD6C-973E27AE86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5451" y="3907437"/>
            <a:ext cx="3146661" cy="7866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852C21A-6CA7-9B69-439C-216BCF1723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8085" y="4820461"/>
            <a:ext cx="3174027" cy="6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BE3C6-33F8-DE96-9886-2739276D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505BBEA0-2594-900E-0746-2D1ED4D7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1A2DD-5AFC-E2C2-A774-77F23123DCB6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EAED0-1AA1-76A0-789F-66918D02893B}"/>
              </a:ext>
            </a:extLst>
          </p:cNvPr>
          <p:cNvSpPr txBox="1"/>
          <p:nvPr/>
        </p:nvSpPr>
        <p:spPr>
          <a:xfrm>
            <a:off x="261693" y="365760"/>
            <a:ext cx="852069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Faculty research awards of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Katie Li-Oakey (Chemical &amp; Biomedical Engineering) </a:t>
            </a:r>
          </a:p>
          <a:p>
            <a:pPr lvl="1"/>
            <a:r>
              <a:rPr lang="en-US" sz="2200" dirty="0"/>
              <a:t>$660k DoE </a:t>
            </a:r>
          </a:p>
          <a:p>
            <a:pPr lvl="1"/>
            <a:r>
              <a:rPr lang="en-US" sz="2200" dirty="0"/>
              <a:t>Single Crystalline and Polycrystalline Covalent</a:t>
            </a:r>
          </a:p>
          <a:p>
            <a:pPr lvl="1"/>
            <a:r>
              <a:rPr lang="en-US" sz="2200" dirty="0"/>
              <a:t>Organic Framework Membranes: Experimentally</a:t>
            </a:r>
          </a:p>
          <a:p>
            <a:pPr lvl="1"/>
            <a:r>
              <a:rPr lang="en-US" sz="2200" dirty="0"/>
              <a:t>And Theoretically Connecting Formation Conditions</a:t>
            </a:r>
          </a:p>
          <a:p>
            <a:pPr lvl="1"/>
            <a:r>
              <a:rPr lang="en-US" sz="2200" dirty="0"/>
              <a:t>To Mass Transfer and Selectivity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Jifa</a:t>
            </a:r>
            <a:r>
              <a:rPr lang="en-US" sz="2200" dirty="0"/>
              <a:t> Tian (Physics &amp; Astronomy) </a:t>
            </a:r>
          </a:p>
          <a:p>
            <a:pPr lvl="1"/>
            <a:r>
              <a:rPr lang="en-US" sz="2200" dirty="0"/>
              <a:t>$300k and $484k NSF</a:t>
            </a:r>
          </a:p>
          <a:p>
            <a:pPr lvl="1"/>
            <a:r>
              <a:rPr lang="en-US" sz="2200" dirty="0"/>
              <a:t>Exploring van der Waals Superconducting Josephson</a:t>
            </a:r>
          </a:p>
          <a:p>
            <a:pPr lvl="1"/>
            <a:r>
              <a:rPr lang="en-US" sz="2200" dirty="0"/>
              <a:t>Junctions for Robust Qubits</a:t>
            </a:r>
          </a:p>
          <a:p>
            <a:pPr lvl="1"/>
            <a:r>
              <a:rPr lang="en-US" sz="2200" dirty="0"/>
              <a:t>Exploring Metastable Magnetic States in Unconventional</a:t>
            </a:r>
          </a:p>
          <a:p>
            <a:pPr lvl="1"/>
            <a:r>
              <a:rPr lang="en-US" sz="2200" dirty="0"/>
              <a:t>Magnetic Domains of 2D van der Waals Magnets</a:t>
            </a:r>
          </a:p>
          <a:p>
            <a:pPr lvl="1"/>
            <a:endParaRPr lang="en-US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C3B5E2-09A5-A646-5742-E7F3BA4AF792}"/>
              </a:ext>
            </a:extLst>
          </p:cNvPr>
          <p:cNvSpPr txBox="1">
            <a:spLocks/>
          </p:cNvSpPr>
          <p:nvPr/>
        </p:nvSpPr>
        <p:spPr>
          <a:xfrm>
            <a:off x="414093" y="600963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Awards and Recognition</a:t>
            </a:r>
          </a:p>
        </p:txBody>
      </p:sp>
      <p:pic>
        <p:nvPicPr>
          <p:cNvPr id="2050" name="Picture 2" descr="UW Engineering Department Names First ...">
            <a:extLst>
              <a:ext uri="{FF2B5EF4-FFF2-40B4-BE49-F238E27FC236}">
                <a16:creationId xmlns:a16="http://schemas.microsoft.com/office/drawing/2014/main" id="{BEBF52D6-B96D-2186-44B8-BB8D7DCF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72" y="1236243"/>
            <a:ext cx="1326549" cy="17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partment of Physics &amp; Astronomy">
            <a:extLst>
              <a:ext uri="{FF2B5EF4-FFF2-40B4-BE49-F238E27FC236}">
                <a16:creationId xmlns:a16="http://schemas.microsoft.com/office/drawing/2014/main" id="{4B8E65D4-46B0-08FF-EF38-32B0E626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72" y="3429000"/>
            <a:ext cx="1326549" cy="19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9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B948-2C52-C0B2-9EE5-33549B2F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533C5D2F-E14B-7FDD-C7B6-041256B4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C4CCAB-55C2-3ACB-20FE-29F8736EE742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FBCF5-8BA5-D386-4FF0-D1C83ACCADDD}"/>
              </a:ext>
            </a:extLst>
          </p:cNvPr>
          <p:cNvSpPr txBox="1"/>
          <p:nvPr/>
        </p:nvSpPr>
        <p:spPr>
          <a:xfrm>
            <a:off x="261693" y="365760"/>
            <a:ext cx="852069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Faculty research awards of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Xiang Zhang (Mechanical Engineering) </a:t>
            </a:r>
          </a:p>
          <a:p>
            <a:pPr lvl="1"/>
            <a:r>
              <a:rPr lang="en-US" sz="2200" dirty="0"/>
              <a:t>$600k NSF </a:t>
            </a:r>
          </a:p>
          <a:p>
            <a:pPr lvl="1"/>
            <a:r>
              <a:rPr lang="en-US" sz="2200" dirty="0"/>
              <a:t>CAREER: Multiscale Reduced Order Modeling and Design</a:t>
            </a:r>
          </a:p>
          <a:p>
            <a:pPr lvl="1"/>
            <a:r>
              <a:rPr lang="en-US" sz="2200" dirty="0"/>
              <a:t>to Elucidate the Microstructure-Property-Performance</a:t>
            </a:r>
          </a:p>
          <a:p>
            <a:pPr lvl="1"/>
            <a:r>
              <a:rPr lang="en-US" sz="2200" dirty="0"/>
              <a:t>Relationship of Hybrid Composite Materials</a:t>
            </a: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Nga Nguyen (Electrical Engineering &amp; Computer Science) </a:t>
            </a:r>
          </a:p>
          <a:p>
            <a:pPr lvl="1"/>
            <a:r>
              <a:rPr lang="en-US" sz="2200" dirty="0"/>
              <a:t>$437k NSF</a:t>
            </a:r>
          </a:p>
          <a:p>
            <a:pPr lvl="1"/>
            <a:r>
              <a:rPr lang="en-US" sz="2200" dirty="0"/>
              <a:t>CAREER: Energy Storage Systems for Dynamic Reliability</a:t>
            </a:r>
          </a:p>
          <a:p>
            <a:pPr lvl="1"/>
            <a:r>
              <a:rPr lang="en-US" sz="2200" dirty="0"/>
              <a:t>of Modern Clean Smart Grid</a:t>
            </a:r>
          </a:p>
          <a:p>
            <a:pPr lvl="1"/>
            <a:endParaRPr lang="en-US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0AF862-00F8-6726-C445-9BA85F75D228}"/>
              </a:ext>
            </a:extLst>
          </p:cNvPr>
          <p:cNvSpPr txBox="1">
            <a:spLocks/>
          </p:cNvSpPr>
          <p:nvPr/>
        </p:nvSpPr>
        <p:spPr>
          <a:xfrm>
            <a:off x="414093" y="600963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Awards and Recognition</a:t>
            </a:r>
          </a:p>
        </p:txBody>
      </p:sp>
      <p:pic>
        <p:nvPicPr>
          <p:cNvPr id="3074" name="Picture 2" descr="Xiang Zhang">
            <a:extLst>
              <a:ext uri="{FF2B5EF4-FFF2-40B4-BE49-F238E27FC236}">
                <a16:creationId xmlns:a16="http://schemas.microsoft.com/office/drawing/2014/main" id="{ACC323F9-FC3A-67E6-54B3-AE0F637B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89" y="1067018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ga Nguyen">
            <a:extLst>
              <a:ext uri="{FF2B5EF4-FFF2-40B4-BE49-F238E27FC236}">
                <a16:creationId xmlns:a16="http://schemas.microsoft.com/office/drawing/2014/main" id="{E0626D63-92A5-D762-138F-0C3DF7B1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89" y="2975939"/>
            <a:ext cx="1422400" cy="15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6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0868F-7CE3-BD31-7640-F0C157E2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38915B4F-1949-8D58-5A2E-2DC228E7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0FC1DF-5013-F633-52A1-1A94226BA3F3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6DC87-0716-367E-F940-227CECDA23AA}"/>
              </a:ext>
            </a:extLst>
          </p:cNvPr>
          <p:cNvSpPr txBox="1"/>
          <p:nvPr/>
        </p:nvSpPr>
        <p:spPr>
          <a:xfrm>
            <a:off x="261693" y="365760"/>
            <a:ext cx="85206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Faculty research awards of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 Yang (School of Computing) </a:t>
            </a:r>
          </a:p>
          <a:p>
            <a:pPr lvl="1"/>
            <a:r>
              <a:rPr lang="en-US" sz="2200" dirty="0"/>
              <a:t>$600k NASA </a:t>
            </a:r>
          </a:p>
          <a:p>
            <a:pPr lvl="1"/>
            <a:r>
              <a:rPr lang="en-US" sz="2200" dirty="0"/>
              <a:t>Evaluating long-term impacts of land-use transformation</a:t>
            </a:r>
          </a:p>
          <a:p>
            <a:pPr lvl="1"/>
            <a:r>
              <a:rPr lang="en-US" sz="2200" dirty="0"/>
              <a:t>on fire regimes over western U.S. forest</a:t>
            </a: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Diksha Shukla (Electrical Engineering &amp; Computer Science) </a:t>
            </a:r>
          </a:p>
          <a:p>
            <a:pPr lvl="1"/>
            <a:r>
              <a:rPr lang="en-US" sz="2200" dirty="0"/>
              <a:t>$564k NSF</a:t>
            </a:r>
          </a:p>
          <a:p>
            <a:pPr lvl="1"/>
            <a:r>
              <a:rPr lang="en-US" sz="2200" dirty="0"/>
              <a:t>CAREER: </a:t>
            </a:r>
            <a:r>
              <a:rPr lang="en-US" sz="2200" dirty="0" err="1"/>
              <a:t>BrainCAPTCHA</a:t>
            </a:r>
            <a:r>
              <a:rPr lang="en-US" sz="2200" dirty="0"/>
              <a:t>: Completely Automated Test for</a:t>
            </a:r>
          </a:p>
          <a:p>
            <a:pPr lvl="1"/>
            <a:r>
              <a:rPr lang="en-US" sz="2200" dirty="0"/>
              <a:t>User Verification Using Dynamic Brain Biometrics</a:t>
            </a:r>
          </a:p>
          <a:p>
            <a:pPr lvl="1"/>
            <a:endParaRPr lang="en-US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63A975-DCE9-E55E-029D-4BC1186BCC0A}"/>
              </a:ext>
            </a:extLst>
          </p:cNvPr>
          <p:cNvSpPr txBox="1">
            <a:spLocks/>
          </p:cNvSpPr>
          <p:nvPr/>
        </p:nvSpPr>
        <p:spPr>
          <a:xfrm>
            <a:off x="414093" y="600963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Awards and Recognition</a:t>
            </a:r>
          </a:p>
        </p:txBody>
      </p:sp>
      <p:pic>
        <p:nvPicPr>
          <p:cNvPr id="4098" name="Picture 2" descr="Di Yang - Assistant Professor ...">
            <a:extLst>
              <a:ext uri="{FF2B5EF4-FFF2-40B4-BE49-F238E27FC236}">
                <a16:creationId xmlns:a16="http://schemas.microsoft.com/office/drawing/2014/main" id="{1BE27980-8E89-1DCF-C0FC-EE3298A8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89" y="914662"/>
            <a:ext cx="1561981" cy="15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ksha Shukla">
            <a:extLst>
              <a:ext uri="{FF2B5EF4-FFF2-40B4-BE49-F238E27FC236}">
                <a16:creationId xmlns:a16="http://schemas.microsoft.com/office/drawing/2014/main" id="{C9163001-04A6-896A-8281-1F5F894A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92" y="2867416"/>
            <a:ext cx="1662173" cy="174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6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B2C2-9E34-89E8-F43F-1E9DC3C50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24A0B321-3C7E-E991-7B9B-46A7382A3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038669-95CD-E414-8605-11A3E4868A5B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DC0A8-C1DD-E012-F390-32EE0BE8AF2F}"/>
              </a:ext>
            </a:extLst>
          </p:cNvPr>
          <p:cNvSpPr txBox="1"/>
          <p:nvPr/>
        </p:nvSpPr>
        <p:spPr>
          <a:xfrm>
            <a:off x="261693" y="365760"/>
            <a:ext cx="852069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Faculty research awards of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Daniel McCoy (Atmospheric Science) </a:t>
            </a:r>
          </a:p>
          <a:p>
            <a:pPr lvl="1"/>
            <a:r>
              <a:rPr lang="en-US" sz="2200" dirty="0"/>
              <a:t>$664k DoE </a:t>
            </a:r>
          </a:p>
          <a:p>
            <a:pPr lvl="1"/>
            <a:r>
              <a:rPr lang="en-US" sz="2200" dirty="0"/>
              <a:t>Linking Aerosol Forcing and Cloud Feedback to </a:t>
            </a:r>
          </a:p>
          <a:p>
            <a:pPr lvl="1"/>
            <a:r>
              <a:rPr lang="en-US" sz="2200" dirty="0"/>
              <a:t>Atmospheric Moisture Processing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C6E8-BD66-9878-8706-8D9CEDB39370}"/>
              </a:ext>
            </a:extLst>
          </p:cNvPr>
          <p:cNvSpPr txBox="1">
            <a:spLocks/>
          </p:cNvSpPr>
          <p:nvPr/>
        </p:nvSpPr>
        <p:spPr>
          <a:xfrm>
            <a:off x="414093" y="600963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Awards and Recognition</a:t>
            </a:r>
          </a:p>
        </p:txBody>
      </p:sp>
      <p:pic>
        <p:nvPicPr>
          <p:cNvPr id="6146" name="Picture 2" descr="DOE Grant to Study How Clouds Respond ...">
            <a:extLst>
              <a:ext uri="{FF2B5EF4-FFF2-40B4-BE49-F238E27FC236}">
                <a16:creationId xmlns:a16="http://schemas.microsoft.com/office/drawing/2014/main" id="{3912ECAD-468D-86A6-8BED-91C8C9AF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76" y="884234"/>
            <a:ext cx="1067683" cy="16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8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0044B9-5731-7F43-AABD-1402ABF7BC96}"/>
              </a:ext>
            </a:extLst>
          </p:cNvPr>
          <p:cNvSpPr txBox="1"/>
          <p:nvPr/>
        </p:nvSpPr>
        <p:spPr>
          <a:xfrm>
            <a:off x="533400" y="367624"/>
            <a:ext cx="838200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CEPS Overview: </a:t>
            </a:r>
            <a:r>
              <a:rPr lang="en-US" sz="2400" dirty="0"/>
              <a:t>Ten departments, the School of Computing, and the new Engineering Science Division. Departments:</a:t>
            </a:r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Atmospheric Science</a:t>
            </a:r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Chemical &amp; Biomedical Engineering</a:t>
            </a:r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Chemistry</a:t>
            </a:r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Civil &amp; Architectural Engineering &amp; Construction </a:t>
            </a:r>
            <a:r>
              <a:rPr lang="en-US" sz="2400" dirty="0" err="1"/>
              <a:t>Mgmt</a:t>
            </a:r>
            <a:endParaRPr lang="en-US" sz="2400" dirty="0"/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Electrical Engineering &amp; Computer Science</a:t>
            </a:r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Energy &amp; Petroleum Engineering</a:t>
            </a:r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Geology &amp; Geophysics</a:t>
            </a:r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Mathematics &amp; Statistics</a:t>
            </a:r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Mechanical Engineering</a:t>
            </a:r>
          </a:p>
          <a:p>
            <a:pPr marL="1188720" lvl="1" indent="-457200">
              <a:buFont typeface="+mj-lt"/>
              <a:buAutoNum type="arabicPeriod"/>
            </a:pPr>
            <a:r>
              <a:rPr lang="en-US" sz="2400" dirty="0"/>
              <a:t>Physics &amp; Astronomy</a:t>
            </a:r>
          </a:p>
          <a:p>
            <a:pPr marL="11113"/>
            <a:endParaRPr lang="en-US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7D1AB-5336-E329-A720-B4404D1AA13B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Updates: College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81027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9FB9-4A2C-3ECA-9D88-2D2F2F98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5FBD8C62-AFD3-FC3B-68B0-7452508C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E5DE5A-1EAB-DF8D-71B4-C76C459907EA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4D8CF-9D75-6094-17E3-BBD7B47D55D7}"/>
              </a:ext>
            </a:extLst>
          </p:cNvPr>
          <p:cNvSpPr txBox="1"/>
          <p:nvPr/>
        </p:nvSpPr>
        <p:spPr>
          <a:xfrm>
            <a:off x="261693" y="113262"/>
            <a:ext cx="85206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Fun News</a:t>
            </a:r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26E92F-F79D-C987-46B5-5C6F10BBC4BD}"/>
              </a:ext>
            </a:extLst>
          </p:cNvPr>
          <p:cNvSpPr txBox="1">
            <a:spLocks/>
          </p:cNvSpPr>
          <p:nvPr/>
        </p:nvSpPr>
        <p:spPr>
          <a:xfrm>
            <a:off x="414093" y="600963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Awards and Recognition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5E273BE-5A51-CFB7-9F8D-2CDD70AE4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59" y="548226"/>
            <a:ext cx="8643247" cy="5361081"/>
          </a:xfrm>
          <a:prstGeom prst="rect">
            <a:avLst/>
          </a:prstGeom>
        </p:spPr>
      </p:pic>
      <p:pic>
        <p:nvPicPr>
          <p:cNvPr id="5122" name="Picture 2" descr="NGC 628 | ESA/Webb">
            <a:extLst>
              <a:ext uri="{FF2B5EF4-FFF2-40B4-BE49-F238E27FC236}">
                <a16:creationId xmlns:a16="http://schemas.microsoft.com/office/drawing/2014/main" id="{67CB3F5F-BC92-5BBE-1862-37E5C61F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0" y="1102852"/>
            <a:ext cx="2138719" cy="13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5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CEPS Going </a:t>
            </a:r>
            <a:r>
              <a:rPr lang="en-US" sz="400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FuturTBooRo1"/>
                <a:ea typeface="+mj-ea"/>
                <a:cs typeface="FuturTBooRo1"/>
              </a:rPr>
              <a:t>F</a:t>
            </a:r>
            <a:r>
              <a:rPr kumimoji="0" lang="en-US" sz="4000" b="0" i="0" u="none" strike="noStrike" kern="1200" cap="none" spc="0" normalizeH="0" baseline="0" noProof="0" dirty="0" err="1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orward</a:t>
            </a:r>
            <a:endParaRPr kumimoji="0" lang="en-US" sz="40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044B9-5731-7F43-AABD-1402ABF7BC96}"/>
              </a:ext>
            </a:extLst>
          </p:cNvPr>
          <p:cNvSpPr txBox="1"/>
          <p:nvPr/>
        </p:nvSpPr>
        <p:spPr>
          <a:xfrm>
            <a:off x="306118" y="233779"/>
            <a:ext cx="84796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State of the College Today</a:t>
            </a:r>
            <a:endParaRPr lang="en-US" sz="2800" dirty="0"/>
          </a:p>
          <a:p>
            <a:pPr marL="731520" indent="-457200">
              <a:buFont typeface="Arial" panose="020B0604020202020204" pitchFamily="34" charset="0"/>
              <a:buChar char="•"/>
            </a:pPr>
            <a:r>
              <a:rPr lang="en-US" sz="2800" dirty="0"/>
              <a:t>Faculty and staff numbers are increasing, but we have to keep pushing after years of reductions.</a:t>
            </a:r>
          </a:p>
          <a:p>
            <a:pPr marL="731520" indent="-457200">
              <a:buFont typeface="Arial" panose="020B0604020202020204" pitchFamily="34" charset="0"/>
              <a:buChar char="•"/>
            </a:pPr>
            <a:r>
              <a:rPr lang="en-US" sz="2800" dirty="0"/>
              <a:t>We were recently classified as an R-1 institution.</a:t>
            </a:r>
          </a:p>
          <a:p>
            <a:pPr marL="731520" indent="-457200">
              <a:buFont typeface="Arial" panose="020B0604020202020204" pitchFamily="34" charset="0"/>
              <a:buChar char="•"/>
            </a:pPr>
            <a:r>
              <a:rPr lang="en-US" sz="2800" dirty="0"/>
              <a:t>The new legislature may be less supportive of UW programs in general.  Hopefully CEPS is spared. </a:t>
            </a:r>
          </a:p>
          <a:p>
            <a:pPr marL="731520" indent="-457200">
              <a:buFont typeface="Arial" panose="020B0604020202020204" pitchFamily="34" charset="0"/>
              <a:buChar char="•"/>
            </a:pPr>
            <a:r>
              <a:rPr lang="en-US" sz="2800" dirty="0"/>
              <a:t>Our students are still getting good, well-paying jobs.</a:t>
            </a:r>
          </a:p>
          <a:p>
            <a:pPr marL="731520" indent="-457200">
              <a:buFont typeface="Arial" panose="020B0604020202020204" pitchFamily="34" charset="0"/>
              <a:buChar char="•"/>
            </a:pPr>
            <a:r>
              <a:rPr lang="en-US" sz="2800" dirty="0"/>
              <a:t>We remain hopeful that the “slope” will continue to be positive going forward.</a:t>
            </a:r>
          </a:p>
          <a:p>
            <a:pPr marL="118872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7432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146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687" y="899586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</a:t>
            </a:r>
            <a:endParaRPr lang="en-US" sz="2400" dirty="0"/>
          </a:p>
        </p:txBody>
      </p:sp>
      <p:pic>
        <p:nvPicPr>
          <p:cNvPr id="4" name="Picture 3" descr="A black and brown logo">
            <a:extLst>
              <a:ext uri="{FF2B5EF4-FFF2-40B4-BE49-F238E27FC236}">
                <a16:creationId xmlns:a16="http://schemas.microsoft.com/office/drawing/2014/main" id="{EC6775BB-E17D-AB48-895C-A3632CE5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436" y="851592"/>
            <a:ext cx="5265346" cy="394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8B0147-7DCA-E8C4-6825-A204E4786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075579"/>
              </p:ext>
            </p:extLst>
          </p:nvPr>
        </p:nvGraphicFramePr>
        <p:xfrm>
          <a:off x="-232171" y="835819"/>
          <a:ext cx="9608344" cy="518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73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0044B9-5731-7F43-AABD-1402ABF7BC96}"/>
              </a:ext>
            </a:extLst>
          </p:cNvPr>
          <p:cNvSpPr txBox="1"/>
          <p:nvPr/>
        </p:nvSpPr>
        <p:spPr>
          <a:xfrm>
            <a:off x="533400" y="273136"/>
            <a:ext cx="8528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Did you know?</a:t>
            </a:r>
            <a:endParaRPr lang="en-US" sz="3200" dirty="0"/>
          </a:p>
          <a:p>
            <a:pPr marL="617220" indent="-342900">
              <a:buFont typeface="Arial" panose="020B0604020202020204" pitchFamily="34" charset="0"/>
              <a:buChar char="•"/>
            </a:pPr>
            <a:r>
              <a:rPr lang="en-US" sz="2400" dirty="0"/>
              <a:t>We are now the 2</a:t>
            </a:r>
            <a:r>
              <a:rPr lang="en-US" sz="2400" baseline="30000" dirty="0"/>
              <a:t>nd</a:t>
            </a:r>
            <a:r>
              <a:rPr lang="en-US" sz="2400" dirty="0"/>
              <a:t> largest college at UW.  A&amp;S has more total students but we have the most graduate students.</a:t>
            </a:r>
          </a:p>
          <a:p>
            <a:pPr marL="617220" indent="-342900">
              <a:buFont typeface="Arial" panose="020B0604020202020204" pitchFamily="34" charset="0"/>
              <a:buChar char="•"/>
            </a:pPr>
            <a:r>
              <a:rPr lang="en-US" sz="2400" dirty="0"/>
              <a:t>We span seven buildings across campus</a:t>
            </a:r>
          </a:p>
          <a:p>
            <a:pPr marL="617220" indent="-342900">
              <a:buFont typeface="Arial" panose="020B0604020202020204" pitchFamily="34" charset="0"/>
              <a:buChar char="•"/>
            </a:pPr>
            <a:r>
              <a:rPr lang="en-US" sz="2400" dirty="0"/>
              <a:t>We operate the observatory atop </a:t>
            </a:r>
            <a:r>
              <a:rPr lang="en-US" sz="2400" dirty="0" err="1"/>
              <a:t>Jelm</a:t>
            </a:r>
            <a:r>
              <a:rPr lang="en-US" sz="2400" dirty="0"/>
              <a:t> Mountain, the Red Buttes Observatory, the UW Planetarium, the Geology Museum, …</a:t>
            </a:r>
          </a:p>
          <a:p>
            <a:pPr marL="617220" indent="-342900">
              <a:buFont typeface="Arial" panose="020B0604020202020204" pitchFamily="34" charset="0"/>
              <a:buChar char="•"/>
            </a:pPr>
            <a:r>
              <a:rPr lang="en-US" sz="2400" dirty="0"/>
              <a:t>The number of faculty and staff has almost doubled (&gt;300)</a:t>
            </a:r>
          </a:p>
          <a:p>
            <a:pPr marL="617220" indent="-342900">
              <a:buFont typeface="Arial" panose="020B0604020202020204" pitchFamily="34" charset="0"/>
              <a:buChar char="•"/>
            </a:pPr>
            <a:r>
              <a:rPr lang="en-US" sz="2400" dirty="0"/>
              <a:t>The cultures and expectations of engineers, scientists, and mathematicians are a little different, to be sure, but…</a:t>
            </a:r>
          </a:p>
          <a:p>
            <a:pPr marL="11113"/>
            <a:r>
              <a:rPr lang="en-US" sz="2400" b="1" dirty="0"/>
              <a:t>The departments are getting along quite well, interdisciplinary collaborations are rapidly increasing, and overall we are coalescing into a good team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7D1AB-5336-E329-A720-B4404D1AA13B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Updates: College Organization</a:t>
            </a:r>
          </a:p>
        </p:txBody>
      </p:sp>
      <p:pic>
        <p:nvPicPr>
          <p:cNvPr id="1026" name="Picture 2" descr="Target #2 SVG, Aim Svg, Target Clipart ...">
            <a:extLst>
              <a:ext uri="{FF2B5EF4-FFF2-40B4-BE49-F238E27FC236}">
                <a16:creationId xmlns:a16="http://schemas.microsoft.com/office/drawing/2014/main" id="{0FC40F0C-57C5-A3B9-43AB-5863D8AE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7534"/>
            <a:ext cx="674431" cy="5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6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Leadership Updates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62F80-6B83-664B-9314-7E44655FF09B}"/>
              </a:ext>
            </a:extLst>
          </p:cNvPr>
          <p:cNvSpPr txBox="1"/>
          <p:nvPr/>
        </p:nvSpPr>
        <p:spPr>
          <a:xfrm>
            <a:off x="542993" y="564489"/>
            <a:ext cx="783900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Dean’s Office:</a:t>
            </a:r>
          </a:p>
          <a:p>
            <a:pPr marL="274320"/>
            <a:r>
              <a:rPr lang="en-US" sz="2800" b="1" dirty="0"/>
              <a:t>Steve Barrett   </a:t>
            </a:r>
            <a:r>
              <a:rPr lang="en-US" sz="2400" dirty="0"/>
              <a:t>(EECS)</a:t>
            </a:r>
            <a:endParaRPr lang="en-US" sz="2400" b="1" dirty="0"/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Associate Dean for Undergraduate Programs</a:t>
            </a:r>
          </a:p>
          <a:p>
            <a:pPr marL="274320"/>
            <a:r>
              <a:rPr lang="en-US" sz="2800" b="1" dirty="0"/>
              <a:t>Chip </a:t>
            </a:r>
            <a:r>
              <a:rPr lang="en-US" sz="2800" b="1" dirty="0" err="1"/>
              <a:t>Kobulnicky</a:t>
            </a:r>
            <a:r>
              <a:rPr lang="en-US" sz="2800" b="1" dirty="0"/>
              <a:t>  </a:t>
            </a:r>
            <a:r>
              <a:rPr lang="en-US" sz="2400" dirty="0"/>
              <a:t>(Physics &amp; Astronomy)</a:t>
            </a:r>
            <a:endParaRPr lang="en-US" sz="2800" b="1" dirty="0"/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Associate Dean for Graduate Programs</a:t>
            </a:r>
          </a:p>
          <a:p>
            <a:pPr marL="274320"/>
            <a:r>
              <a:rPr lang="en-US" sz="2800" b="1" dirty="0"/>
              <a:t>Cindy Jones   </a:t>
            </a:r>
            <a:r>
              <a:rPr lang="en-US" sz="2400" dirty="0"/>
              <a:t>(SMCSS)</a:t>
            </a:r>
            <a:endParaRPr lang="en-US" sz="2400" b="1" dirty="0"/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Assistant Dean for Student Success</a:t>
            </a:r>
          </a:p>
          <a:p>
            <a:pPr marL="274320"/>
            <a:r>
              <a:rPr lang="en-US" sz="2800" b="1" dirty="0"/>
              <a:t>David Mukai   </a:t>
            </a:r>
            <a:r>
              <a:rPr lang="en-US" sz="2400" dirty="0"/>
              <a:t>(CAECM)</a:t>
            </a:r>
            <a:endParaRPr lang="en-US" sz="2400" b="1" dirty="0"/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HT Person Professor, and Head of the Engineering Science Division</a:t>
            </a:r>
          </a:p>
          <a:p>
            <a:pPr marL="274320"/>
            <a:endParaRPr lang="en-US" sz="2800" dirty="0"/>
          </a:p>
          <a:p>
            <a:pPr marL="274320"/>
            <a:br>
              <a:rPr lang="en-US" sz="2800" dirty="0"/>
            </a:br>
            <a:endParaRPr lang="en-US" sz="2800" b="1" dirty="0"/>
          </a:p>
          <a:p>
            <a:pPr marL="274320"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7984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DBF21-DEA9-CCD9-E98D-EBB970AF8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17CFDD18-1B1F-90A1-703A-11E136980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A41FBD-C4CB-812B-0EEA-B3DEB4B430E8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Leadership Updates 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B9CF4-AD3C-CCDD-EE12-4C68D89CF4E9}"/>
              </a:ext>
            </a:extLst>
          </p:cNvPr>
          <p:cNvSpPr txBox="1"/>
          <p:nvPr/>
        </p:nvSpPr>
        <p:spPr>
          <a:xfrm>
            <a:off x="651850" y="564489"/>
            <a:ext cx="57599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Geology &amp; Geophysics</a:t>
            </a:r>
          </a:p>
          <a:p>
            <a:pPr marL="274320"/>
            <a:r>
              <a:rPr lang="en-US" sz="2800" b="1" dirty="0"/>
              <a:t>Mark Clementz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Department Head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Returned from sabbatical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Professor</a:t>
            </a:r>
          </a:p>
          <a:p>
            <a:pPr marL="274320"/>
            <a:br>
              <a:rPr lang="en-US" sz="2800" dirty="0"/>
            </a:br>
            <a:endParaRPr lang="en-US" sz="2800" b="1" dirty="0"/>
          </a:p>
          <a:p>
            <a:pPr marL="274320"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endParaRPr lang="en-US" sz="2800" b="1" dirty="0"/>
          </a:p>
        </p:txBody>
      </p:sp>
      <p:pic>
        <p:nvPicPr>
          <p:cNvPr id="4" name="Picture 3" descr="A person wearing glasses and a red sweater&#10;&#10;Description automatically generated">
            <a:extLst>
              <a:ext uri="{FF2B5EF4-FFF2-40B4-BE49-F238E27FC236}">
                <a16:creationId xmlns:a16="http://schemas.microsoft.com/office/drawing/2014/main" id="{15C42A65-7D8A-25EA-A552-6805195B7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6" y="521185"/>
            <a:ext cx="2613680" cy="31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A451F-8A3D-858C-BEA8-FC2F2FBFE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B4BFE9EC-77CC-68A9-FBB3-97FE5F369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60E2DB-7C39-8720-EA73-5CE235E0E63C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Leadership Updates 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F3A6B-EFB1-EA45-2948-D94F101E6F16}"/>
              </a:ext>
            </a:extLst>
          </p:cNvPr>
          <p:cNvSpPr txBox="1"/>
          <p:nvPr/>
        </p:nvSpPr>
        <p:spPr>
          <a:xfrm>
            <a:off x="651850" y="564489"/>
            <a:ext cx="52653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Electrical Engineering &amp; Computer Science</a:t>
            </a:r>
          </a:p>
          <a:p>
            <a:pPr marL="274320"/>
            <a:r>
              <a:rPr lang="en-US" sz="2800" b="1" dirty="0"/>
              <a:t>Ian Walker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Department Head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Recruited from Clemson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800" dirty="0"/>
              <a:t>Professor and Wyoming Excellence Chair</a:t>
            </a:r>
          </a:p>
          <a:p>
            <a:pPr marL="274320"/>
            <a:br>
              <a:rPr lang="en-US" sz="2800" dirty="0"/>
            </a:br>
            <a:endParaRPr lang="en-US" sz="2800" b="1" dirty="0"/>
          </a:p>
          <a:p>
            <a:pPr marL="274320"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endParaRPr lang="en-US" sz="2800" b="1" dirty="0"/>
          </a:p>
        </p:txBody>
      </p:sp>
      <p:pic>
        <p:nvPicPr>
          <p:cNvPr id="3" name="Picture 2" descr="A person in a red shirt&#10;&#10;Description automatically generated">
            <a:extLst>
              <a:ext uri="{FF2B5EF4-FFF2-40B4-BE49-F238E27FC236}">
                <a16:creationId xmlns:a16="http://schemas.microsoft.com/office/drawing/2014/main" id="{913A4124-4DC8-AD29-8C2F-7701C95E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557" y="466344"/>
            <a:ext cx="2786380" cy="33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3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85F86-F803-29EA-BA9C-50440D052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F0CF369F-81C8-F72E-B1E9-33DA8EE4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0546774-393C-089A-027A-20BE18F8D8DA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Tenure and Promotion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B25233-034F-28E3-0691-F712D9EC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92" y="422116"/>
            <a:ext cx="8435267" cy="47290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Tenure &amp; Promotion to Associate Professor:</a:t>
            </a:r>
          </a:p>
          <a:p>
            <a:pPr lvl="1"/>
            <a:r>
              <a:rPr lang="en-US" dirty="0"/>
              <a:t>Ping Zhong  		Math/Stats</a:t>
            </a:r>
          </a:p>
          <a:p>
            <a:pPr lvl="1"/>
            <a:r>
              <a:rPr lang="en-US" dirty="0"/>
              <a:t>Jifa Tian    		Physics &amp; Astronomy</a:t>
            </a:r>
          </a:p>
          <a:p>
            <a:r>
              <a:rPr lang="en-US" b="1" dirty="0"/>
              <a:t>Promotion to Professor:</a:t>
            </a:r>
          </a:p>
          <a:p>
            <a:pPr lvl="1"/>
            <a:r>
              <a:rPr lang="en-US" dirty="0"/>
              <a:t>Shane Murphy  	Atmospheric Science</a:t>
            </a:r>
          </a:p>
          <a:p>
            <a:pPr lvl="1"/>
            <a:r>
              <a:rPr lang="en-US" dirty="0" err="1"/>
              <a:t>TeYu</a:t>
            </a:r>
            <a:r>
              <a:rPr lang="en-US" dirty="0"/>
              <a:t> Chien  		Physics &amp; Astronomy</a:t>
            </a:r>
          </a:p>
          <a:p>
            <a:r>
              <a:rPr lang="en-US" b="1" dirty="0"/>
              <a:t>5-yr Fixed Term with Rolling Contract and Promotion:</a:t>
            </a:r>
          </a:p>
          <a:p>
            <a:pPr lvl="1"/>
            <a:r>
              <a:rPr lang="en-US" dirty="0"/>
              <a:t>Bradley Carr  		Geology &amp; Geophysics  Senior Research Scientist</a:t>
            </a:r>
          </a:p>
          <a:p>
            <a:pPr lvl="1"/>
            <a:r>
              <a:rPr lang="en-US" dirty="0"/>
              <a:t>Nathan Clements Math/Stats  Senior Lecturer</a:t>
            </a:r>
          </a:p>
          <a:p>
            <a:r>
              <a:rPr lang="en-US" b="1" dirty="0"/>
              <a:t>5-yr Fixed Term with Rolling Contract:</a:t>
            </a:r>
          </a:p>
          <a:p>
            <a:pPr lvl="1"/>
            <a:r>
              <a:rPr lang="en-US" dirty="0"/>
              <a:t>Robert Erikson   	ES  Senior Lecturer</a:t>
            </a:r>
          </a:p>
          <a:p>
            <a:r>
              <a:rPr lang="en-US" b="1" dirty="0"/>
              <a:t>3-yr Fixed Term Rolling Contract with Promotion:</a:t>
            </a:r>
          </a:p>
          <a:p>
            <a:pPr lvl="1"/>
            <a:r>
              <a:rPr lang="en-US" dirty="0"/>
              <a:t>Christina Knox   	Math/Stats   Associate Lecturer</a:t>
            </a:r>
          </a:p>
        </p:txBody>
      </p:sp>
    </p:spTree>
    <p:extLst>
      <p:ext uri="{BB962C8B-B14F-4D97-AF65-F5344CB8AC3E}">
        <p14:creationId xmlns:p14="http://schemas.microsoft.com/office/powerpoint/2010/main" val="26023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EC24E-C9D7-B2A2-EC6A-6C7633B9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FC6FC8BB-0704-0829-4FFB-583A1A4A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8A0DA6-BF85-6069-F50F-0324EDA2AFD3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FuturTBooRo1"/>
                <a:ea typeface="+mj-ea"/>
                <a:cs typeface="FuturTBooRo1"/>
              </a:rPr>
              <a:t>Retirements and Resignations</a:t>
            </a:r>
            <a:endParaRPr kumimoji="0" lang="en-US" sz="4400" b="0" i="0" u="none" strike="noStrike" kern="1200" cap="none" spc="0" normalizeH="0" baseline="0" noProof="0" dirty="0">
              <a:ln w="317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4072A-0B36-B7BA-1931-1E4D9D520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276488"/>
            <a:ext cx="8554720" cy="587112"/>
          </a:xfrm>
        </p:spPr>
        <p:txBody>
          <a:bodyPr>
            <a:normAutofit/>
          </a:bodyPr>
          <a:lstStyle/>
          <a:p>
            <a:r>
              <a:rPr lang="en-US" b="1" dirty="0"/>
              <a:t>14 Retirements or Resignations in the past year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9523C1-7281-427B-B400-F4B1D7122AA8}"/>
              </a:ext>
            </a:extLst>
          </p:cNvPr>
          <p:cNvSpPr txBox="1">
            <a:spLocks/>
          </p:cNvSpPr>
          <p:nvPr/>
        </p:nvSpPr>
        <p:spPr>
          <a:xfrm>
            <a:off x="261692" y="706596"/>
            <a:ext cx="8435267" cy="4729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4B5AE24-9A13-8360-6D6A-607D532D6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06490"/>
              </p:ext>
            </p:extLst>
          </p:nvPr>
        </p:nvGraphicFramePr>
        <p:xfrm>
          <a:off x="938530" y="842123"/>
          <a:ext cx="7128510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4761230">
                  <a:extLst>
                    <a:ext uri="{9D8B030D-6E8A-4147-A177-3AD203B41FA5}">
                      <a16:colId xmlns:a16="http://schemas.microsoft.com/office/drawing/2014/main" val="442998486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3326460928"/>
                    </a:ext>
                  </a:extLst>
                </a:gridCol>
              </a:tblGrid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WyGISC/SoC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Di Yang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318662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Geology &amp; Geophysics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Ken Dueker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01765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Mathematics and Statistics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William Weber</a:t>
                      </a:r>
                      <a:endParaRPr lang="en-US" sz="22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501699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Physics &amp; Astronomy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Aysenur Bicer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589253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Mathematics and Statistics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Jorge Flores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083557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Mathematics and Statistics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Ping Zhong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1341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Civil &amp; Architectural Eng Constr Mngmt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Milan Zlatkovic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219482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Petroleum Engineering</a:t>
                      </a:r>
                      <a:endParaRPr lang="en-US" sz="22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Brian Toelle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11731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Mathematics &amp; Statistics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Dan Stanescu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941114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Geology &amp; Geophysics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Mike Cheadle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908904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Physics &amp; Astronomy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Michael Pierce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229590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Mechanical Engineering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Kari Strube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14320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Geology &amp; Geophysics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Barbara John</a:t>
                      </a:r>
                      <a:endParaRPr lang="en-US" sz="2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958307"/>
                  </a:ext>
                </a:extLst>
              </a:tr>
              <a:tr h="278784"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Atmospheric Science</a:t>
                      </a:r>
                      <a:endParaRPr lang="en-US" sz="22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Bart Geerts</a:t>
                      </a:r>
                      <a:endParaRPr lang="en-US" sz="22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083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72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New Faculty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3DA6E8-195F-CE10-AA47-E615D31C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93" y="310356"/>
            <a:ext cx="8229600" cy="5145564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27 new hires in the past year</a:t>
            </a:r>
          </a:p>
          <a:p>
            <a:pPr lvl="1"/>
            <a:r>
              <a:rPr lang="en-US" dirty="0"/>
              <a:t>14 Assistant Professors</a:t>
            </a:r>
          </a:p>
          <a:p>
            <a:pPr lvl="1"/>
            <a:r>
              <a:rPr lang="en-US" dirty="0"/>
              <a:t>11 Assistant Lecturers/Instructional Professors</a:t>
            </a:r>
          </a:p>
          <a:p>
            <a:pPr lvl="1"/>
            <a:r>
              <a:rPr lang="en-US" dirty="0"/>
              <a:t>1 Department Head (Full Professor)</a:t>
            </a:r>
          </a:p>
          <a:p>
            <a:pPr lvl="1"/>
            <a:r>
              <a:rPr lang="en-US" dirty="0"/>
              <a:t>1 Professor of Practice</a:t>
            </a:r>
          </a:p>
          <a:p>
            <a:r>
              <a:rPr lang="en-US" b="1" dirty="0"/>
              <a:t>STEM fans like to count: </a:t>
            </a:r>
          </a:p>
          <a:p>
            <a:pPr lvl="1"/>
            <a:r>
              <a:rPr lang="en-US" dirty="0"/>
              <a:t>14 Retirements or resignations versus 27 new hires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Gain of 13 faculty members</a:t>
            </a:r>
          </a:p>
          <a:p>
            <a:r>
              <a:rPr lang="en-US" b="1" dirty="0"/>
              <a:t>~20</a:t>
            </a:r>
            <a:r>
              <a:rPr lang="en-US" sz="3200" b="1" dirty="0"/>
              <a:t> </a:t>
            </a:r>
            <a:r>
              <a:rPr lang="en-US" b="1" dirty="0"/>
              <a:t>f</a:t>
            </a:r>
            <a:r>
              <a:rPr lang="en-US" sz="3200" b="1" dirty="0"/>
              <a:t>aculty searches this semester</a:t>
            </a:r>
          </a:p>
          <a:p>
            <a:pPr lvl="1"/>
            <a:r>
              <a:rPr lang="en-US" dirty="0"/>
              <a:t>Including cluster hires from a campus-wide AI push</a:t>
            </a:r>
          </a:p>
        </p:txBody>
      </p:sp>
    </p:spTree>
    <p:extLst>
      <p:ext uri="{BB962C8B-B14F-4D97-AF65-F5344CB8AC3E}">
        <p14:creationId xmlns:p14="http://schemas.microsoft.com/office/powerpoint/2010/main" val="213865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13822</TotalTime>
  <Words>1483</Words>
  <Application>Microsoft Macintosh PowerPoint</Application>
  <PresentationFormat>On-screen Show (4:3)</PresentationFormat>
  <Paragraphs>346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FuturTBooRo1</vt:lpstr>
      <vt:lpstr>Lucida Sans Unicode</vt:lpstr>
      <vt:lpstr>Wingdings</vt:lpstr>
      <vt:lpstr>Office Theme</vt:lpstr>
      <vt:lpstr>  Spring 2025 Advisory Council College of Engineering and Physical Sciences   Daniel Dale, Interim Dean  25 April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FACILITIES</dc:title>
  <dc:creator>UW Admin User</dc:creator>
  <cp:lastModifiedBy>Daniel A Dale</cp:lastModifiedBy>
  <cp:revision>414</cp:revision>
  <dcterms:created xsi:type="dcterms:W3CDTF">2010-10-04T20:51:38Z</dcterms:created>
  <dcterms:modified xsi:type="dcterms:W3CDTF">2025-04-25T14:50:38Z</dcterms:modified>
</cp:coreProperties>
</file>