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57" r:id="rId3"/>
    <p:sldId id="264" r:id="rId4"/>
    <p:sldId id="263" r:id="rId5"/>
    <p:sldId id="265" r:id="rId6"/>
    <p:sldId id="266" r:id="rId7"/>
    <p:sldId id="267" r:id="rId8"/>
    <p:sldId id="269" r:id="rId9"/>
    <p:sldId id="259" r:id="rId10"/>
    <p:sldId id="270" r:id="rId11"/>
    <p:sldId id="260" r:id="rId12"/>
    <p:sldId id="272" r:id="rId13"/>
    <p:sldId id="268" r:id="rId14"/>
    <p:sldId id="271" r:id="rId15"/>
    <p:sldId id="274" r:id="rId16"/>
    <p:sldId id="275" r:id="rId17"/>
    <p:sldId id="276" r:id="rId18"/>
    <p:sldId id="277" r:id="rId19"/>
    <p:sldId id="278" r:id="rId20"/>
    <p:sldId id="279" r:id="rId21"/>
    <p:sldId id="280" r:id="rId22"/>
    <p:sldId id="287" r:id="rId23"/>
    <p:sldId id="288" r:id="rId24"/>
    <p:sldId id="290" r:id="rId25"/>
    <p:sldId id="282" r:id="rId26"/>
    <p:sldId id="283" r:id="rId27"/>
    <p:sldId id="289" r:id="rId28"/>
    <p:sldId id="29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643"/>
  </p:normalViewPr>
  <p:slideViewPr>
    <p:cSldViewPr snapToGrid="0" snapToObjects="1">
      <p:cViewPr varScale="1">
        <p:scale>
          <a:sx n="85" d="100"/>
          <a:sy n="85" d="100"/>
        </p:scale>
        <p:origin x="192" y="40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2E0CF-981D-D94E-AC76-20DA332E29C8}" type="datetimeFigureOut">
              <a:rPr lang="en-US" smtClean="0"/>
              <a:t>2/10/20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9F0F6-C826-584F-B656-BAE1C0A06F79}" type="slidenum">
              <a:rPr lang="en-US" smtClean="0"/>
              <a:t>‹#›</a:t>
            </a:fld>
            <a:endParaRPr lang="en-US"/>
          </a:p>
        </p:txBody>
      </p:sp>
    </p:spTree>
    <p:extLst>
      <p:ext uri="{BB962C8B-B14F-4D97-AF65-F5344CB8AC3E}">
        <p14:creationId xmlns:p14="http://schemas.microsoft.com/office/powerpoint/2010/main" val="511631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9F6F3C0-5403-AF46-A007-BE09E2ABDD7D}"/>
              </a:ext>
            </a:extLst>
          </p:cNvPr>
          <p:cNvSpPr>
            <a:spLocks noGrp="1" noChangeArrowheads="1"/>
          </p:cNvSpPr>
          <p:nvPr>
            <p:ph type="sldNum"/>
          </p:nvPr>
        </p:nvSpPr>
        <p:spPr>
          <a:ln/>
        </p:spPr>
        <p:txBody>
          <a:bodyPr/>
          <a:lstStyle/>
          <a:p>
            <a:fld id="{FE056DAA-AC9B-834A-A9DC-5A2B9B8E8295}" type="slidenum">
              <a:rPr lang="en-GB" altLang="en-US"/>
              <a:pPr/>
              <a:t>3</a:t>
            </a:fld>
            <a:endParaRPr lang="en-GB" altLang="en-US"/>
          </a:p>
        </p:txBody>
      </p:sp>
      <p:sp>
        <p:nvSpPr>
          <p:cNvPr id="24577" name="Text Box 1">
            <a:extLst>
              <a:ext uri="{FF2B5EF4-FFF2-40B4-BE49-F238E27FC236}">
                <a16:creationId xmlns:a16="http://schemas.microsoft.com/office/drawing/2014/main" id="{14CD1CE9-1F38-7649-B233-00FFB8508B3E}"/>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8" name="Text Box 2">
            <a:extLst>
              <a:ext uri="{FF2B5EF4-FFF2-40B4-BE49-F238E27FC236}">
                <a16:creationId xmlns:a16="http://schemas.microsoft.com/office/drawing/2014/main" id="{2A7E88DB-EB64-874A-899E-083BC58B9312}"/>
              </a:ext>
            </a:extLst>
          </p:cNvPr>
          <p:cNvSpPr txBox="1">
            <a:spLocks noGrp="1" noChangeArrowheads="1"/>
          </p:cNvSpPr>
          <p:nvPr>
            <p:ph type="body"/>
          </p:nvPr>
        </p:nvSpPr>
        <p:spPr bwMode="auto">
          <a:xfrm>
            <a:off x="777875" y="4776788"/>
            <a:ext cx="6210300" cy="4518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54340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CEEA64-9DCC-4542-9EF1-56D520A2EF98}"/>
              </a:ext>
            </a:extLst>
          </p:cNvPr>
          <p:cNvSpPr>
            <a:spLocks noGrp="1" noChangeArrowheads="1"/>
          </p:cNvSpPr>
          <p:nvPr>
            <p:ph type="sldNum"/>
          </p:nvPr>
        </p:nvSpPr>
        <p:spPr>
          <a:ln/>
        </p:spPr>
        <p:txBody>
          <a:bodyPr/>
          <a:lstStyle/>
          <a:p>
            <a:fld id="{FE932132-354C-DB4A-B41D-682A58FA7571}" type="slidenum">
              <a:rPr lang="en-GB" altLang="en-US"/>
              <a:pPr/>
              <a:t>12</a:t>
            </a:fld>
            <a:endParaRPr lang="en-GB" altLang="en-US"/>
          </a:p>
        </p:txBody>
      </p:sp>
      <p:sp>
        <p:nvSpPr>
          <p:cNvPr id="18433" name="Text Box 1">
            <a:extLst>
              <a:ext uri="{FF2B5EF4-FFF2-40B4-BE49-F238E27FC236}">
                <a16:creationId xmlns:a16="http://schemas.microsoft.com/office/drawing/2014/main" id="{B21B6866-66FF-604E-A46A-A2D78D49103F}"/>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8434" name="Text Box 2">
            <a:extLst>
              <a:ext uri="{FF2B5EF4-FFF2-40B4-BE49-F238E27FC236}">
                <a16:creationId xmlns:a16="http://schemas.microsoft.com/office/drawing/2014/main" id="{7970F7B8-7E16-744E-A8B5-681D758A4676}"/>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83356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9F6F3C0-5403-AF46-A007-BE09E2ABDD7D}"/>
              </a:ext>
            </a:extLst>
          </p:cNvPr>
          <p:cNvSpPr>
            <a:spLocks noGrp="1" noChangeArrowheads="1"/>
          </p:cNvSpPr>
          <p:nvPr>
            <p:ph type="sldNum"/>
          </p:nvPr>
        </p:nvSpPr>
        <p:spPr>
          <a:ln/>
        </p:spPr>
        <p:txBody>
          <a:bodyPr/>
          <a:lstStyle/>
          <a:p>
            <a:fld id="{FE056DAA-AC9B-834A-A9DC-5A2B9B8E8295}" type="slidenum">
              <a:rPr lang="en-GB" altLang="en-US"/>
              <a:pPr/>
              <a:t>13</a:t>
            </a:fld>
            <a:endParaRPr lang="en-GB" altLang="en-US"/>
          </a:p>
        </p:txBody>
      </p:sp>
      <p:sp>
        <p:nvSpPr>
          <p:cNvPr id="24577" name="Text Box 1">
            <a:extLst>
              <a:ext uri="{FF2B5EF4-FFF2-40B4-BE49-F238E27FC236}">
                <a16:creationId xmlns:a16="http://schemas.microsoft.com/office/drawing/2014/main" id="{14CD1CE9-1F38-7649-B233-00FFB8508B3E}"/>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8" name="Text Box 2">
            <a:extLst>
              <a:ext uri="{FF2B5EF4-FFF2-40B4-BE49-F238E27FC236}">
                <a16:creationId xmlns:a16="http://schemas.microsoft.com/office/drawing/2014/main" id="{2A7E88DB-EB64-874A-899E-083BC58B9312}"/>
              </a:ext>
            </a:extLst>
          </p:cNvPr>
          <p:cNvSpPr txBox="1">
            <a:spLocks noGrp="1" noChangeArrowheads="1"/>
          </p:cNvSpPr>
          <p:nvPr>
            <p:ph type="body"/>
          </p:nvPr>
        </p:nvSpPr>
        <p:spPr bwMode="auto">
          <a:xfrm>
            <a:off x="777875" y="4776788"/>
            <a:ext cx="6210300" cy="4518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1066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9F6F3C0-5403-AF46-A007-BE09E2ABDD7D}"/>
              </a:ext>
            </a:extLst>
          </p:cNvPr>
          <p:cNvSpPr>
            <a:spLocks noGrp="1" noChangeArrowheads="1"/>
          </p:cNvSpPr>
          <p:nvPr>
            <p:ph type="sldNum"/>
          </p:nvPr>
        </p:nvSpPr>
        <p:spPr>
          <a:ln/>
        </p:spPr>
        <p:txBody>
          <a:bodyPr/>
          <a:lstStyle/>
          <a:p>
            <a:fld id="{FE056DAA-AC9B-834A-A9DC-5A2B9B8E8295}" type="slidenum">
              <a:rPr lang="en-GB" altLang="en-US"/>
              <a:pPr/>
              <a:t>14</a:t>
            </a:fld>
            <a:endParaRPr lang="en-GB" altLang="en-US"/>
          </a:p>
        </p:txBody>
      </p:sp>
      <p:sp>
        <p:nvSpPr>
          <p:cNvPr id="24577" name="Text Box 1">
            <a:extLst>
              <a:ext uri="{FF2B5EF4-FFF2-40B4-BE49-F238E27FC236}">
                <a16:creationId xmlns:a16="http://schemas.microsoft.com/office/drawing/2014/main" id="{14CD1CE9-1F38-7649-B233-00FFB8508B3E}"/>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8" name="Text Box 2">
            <a:extLst>
              <a:ext uri="{FF2B5EF4-FFF2-40B4-BE49-F238E27FC236}">
                <a16:creationId xmlns:a16="http://schemas.microsoft.com/office/drawing/2014/main" id="{2A7E88DB-EB64-874A-899E-083BC58B9312}"/>
              </a:ext>
            </a:extLst>
          </p:cNvPr>
          <p:cNvSpPr txBox="1">
            <a:spLocks noGrp="1" noChangeArrowheads="1"/>
          </p:cNvSpPr>
          <p:nvPr>
            <p:ph type="body"/>
          </p:nvPr>
        </p:nvSpPr>
        <p:spPr bwMode="auto">
          <a:xfrm>
            <a:off x="777875" y="4776788"/>
            <a:ext cx="6210300" cy="4518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2104926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79EE925C-970F-3A48-A317-9AC4C5D31F5A}"/>
              </a:ext>
            </a:extLst>
          </p:cNvPr>
          <p:cNvSpPr>
            <a:spLocks noGrp="1" noChangeArrowheads="1"/>
          </p:cNvSpPr>
          <p:nvPr>
            <p:ph type="sldNum"/>
          </p:nvPr>
        </p:nvSpPr>
        <p:spPr>
          <a:ln/>
        </p:spPr>
        <p:txBody>
          <a:bodyPr/>
          <a:lstStyle/>
          <a:p>
            <a:fld id="{0DCF1098-5C2A-D840-80BB-3ADA88C89845}" type="slidenum">
              <a:rPr lang="en-GB" altLang="en-US"/>
              <a:pPr/>
              <a:t>25</a:t>
            </a:fld>
            <a:endParaRPr lang="en-GB" altLang="en-US"/>
          </a:p>
        </p:txBody>
      </p:sp>
      <p:sp>
        <p:nvSpPr>
          <p:cNvPr id="30721" name="Text Box 1">
            <a:extLst>
              <a:ext uri="{FF2B5EF4-FFF2-40B4-BE49-F238E27FC236}">
                <a16:creationId xmlns:a16="http://schemas.microsoft.com/office/drawing/2014/main" id="{121A1878-8D95-104D-8254-990956346337}"/>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0722" name="Text Box 2">
            <a:extLst>
              <a:ext uri="{FF2B5EF4-FFF2-40B4-BE49-F238E27FC236}">
                <a16:creationId xmlns:a16="http://schemas.microsoft.com/office/drawing/2014/main" id="{DE1AC9A4-3DE3-2247-B89D-E48538922E9D}"/>
              </a:ext>
            </a:extLst>
          </p:cNvPr>
          <p:cNvSpPr txBox="1">
            <a:spLocks noChangeArrowheads="1"/>
          </p:cNvSpPr>
          <p:nvPr>
            <p:ph type="body"/>
          </p:nvPr>
        </p:nvSpPr>
        <p:spPr bwMode="auto">
          <a:xfrm>
            <a:off x="777875" y="4776788"/>
            <a:ext cx="6215063" cy="4522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941596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1063F78C-E15A-D445-9ABB-9B18A03247F5}"/>
              </a:ext>
            </a:extLst>
          </p:cNvPr>
          <p:cNvSpPr>
            <a:spLocks noGrp="1" noChangeArrowheads="1"/>
          </p:cNvSpPr>
          <p:nvPr>
            <p:ph type="sldNum"/>
          </p:nvPr>
        </p:nvSpPr>
        <p:spPr>
          <a:ln/>
        </p:spPr>
        <p:txBody>
          <a:bodyPr/>
          <a:lstStyle/>
          <a:p>
            <a:fld id="{F0078D18-265D-8A44-86B3-6C21ACE5091C}" type="slidenum">
              <a:rPr lang="en-GB" altLang="en-US"/>
              <a:pPr/>
              <a:t>26</a:t>
            </a:fld>
            <a:endParaRPr lang="en-GB" altLang="en-US"/>
          </a:p>
        </p:txBody>
      </p:sp>
      <p:sp>
        <p:nvSpPr>
          <p:cNvPr id="31745" name="Text Box 1">
            <a:extLst>
              <a:ext uri="{FF2B5EF4-FFF2-40B4-BE49-F238E27FC236}">
                <a16:creationId xmlns:a16="http://schemas.microsoft.com/office/drawing/2014/main" id="{DAD875CF-7DB0-B547-9912-E4CD3A10548C}"/>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1746" name="Text Box 2">
            <a:extLst>
              <a:ext uri="{FF2B5EF4-FFF2-40B4-BE49-F238E27FC236}">
                <a16:creationId xmlns:a16="http://schemas.microsoft.com/office/drawing/2014/main" id="{3CC7925A-B1EA-FE4B-9042-39BEDB5D6D95}"/>
              </a:ext>
            </a:extLst>
          </p:cNvPr>
          <p:cNvSpPr txBox="1">
            <a:spLocks noChangeArrowheads="1"/>
          </p:cNvSpPr>
          <p:nvPr>
            <p:ph type="body"/>
          </p:nvPr>
        </p:nvSpPr>
        <p:spPr bwMode="auto">
          <a:xfrm>
            <a:off x="777875" y="4776788"/>
            <a:ext cx="6215063" cy="4522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890595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F46AF5EF-4E2C-0941-94F7-8C2C7E21DD19}"/>
              </a:ext>
            </a:extLst>
          </p:cNvPr>
          <p:cNvSpPr>
            <a:spLocks noGrp="1" noChangeArrowheads="1"/>
          </p:cNvSpPr>
          <p:nvPr>
            <p:ph type="sldNum"/>
          </p:nvPr>
        </p:nvSpPr>
        <p:spPr>
          <a:ln/>
        </p:spPr>
        <p:txBody>
          <a:bodyPr/>
          <a:lstStyle/>
          <a:p>
            <a:fld id="{5F2579B8-6CD5-6C4E-B085-2462684412CE}" type="slidenum">
              <a:rPr lang="en-GB" altLang="en-US"/>
              <a:pPr/>
              <a:t>4</a:t>
            </a:fld>
            <a:endParaRPr lang="en-GB" altLang="en-US"/>
          </a:p>
        </p:txBody>
      </p:sp>
      <p:sp>
        <p:nvSpPr>
          <p:cNvPr id="23553" name="Text Box 1">
            <a:extLst>
              <a:ext uri="{FF2B5EF4-FFF2-40B4-BE49-F238E27FC236}">
                <a16:creationId xmlns:a16="http://schemas.microsoft.com/office/drawing/2014/main" id="{E2AC4FC6-2F74-D147-B132-A8B3FDA5F9EF}"/>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554" name="Text Box 2">
            <a:extLst>
              <a:ext uri="{FF2B5EF4-FFF2-40B4-BE49-F238E27FC236}">
                <a16:creationId xmlns:a16="http://schemas.microsoft.com/office/drawing/2014/main" id="{D42F5ED1-D67A-2649-A694-2ADFED1F33D9}"/>
              </a:ext>
            </a:extLst>
          </p:cNvPr>
          <p:cNvSpPr txBox="1">
            <a:spLocks noGrp="1" noChangeArrowheads="1"/>
          </p:cNvSpPr>
          <p:nvPr>
            <p:ph type="body"/>
          </p:nvPr>
        </p:nvSpPr>
        <p:spPr bwMode="auto">
          <a:xfrm>
            <a:off x="777875" y="4776788"/>
            <a:ext cx="6210300" cy="4518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24914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9F6F3C0-5403-AF46-A007-BE09E2ABDD7D}"/>
              </a:ext>
            </a:extLst>
          </p:cNvPr>
          <p:cNvSpPr>
            <a:spLocks noGrp="1" noChangeArrowheads="1"/>
          </p:cNvSpPr>
          <p:nvPr>
            <p:ph type="sldNum"/>
          </p:nvPr>
        </p:nvSpPr>
        <p:spPr>
          <a:ln/>
        </p:spPr>
        <p:txBody>
          <a:bodyPr/>
          <a:lstStyle/>
          <a:p>
            <a:fld id="{FE056DAA-AC9B-834A-A9DC-5A2B9B8E8295}" type="slidenum">
              <a:rPr lang="en-GB" altLang="en-US"/>
              <a:pPr/>
              <a:t>5</a:t>
            </a:fld>
            <a:endParaRPr lang="en-GB" altLang="en-US"/>
          </a:p>
        </p:txBody>
      </p:sp>
      <p:sp>
        <p:nvSpPr>
          <p:cNvPr id="24577" name="Text Box 1">
            <a:extLst>
              <a:ext uri="{FF2B5EF4-FFF2-40B4-BE49-F238E27FC236}">
                <a16:creationId xmlns:a16="http://schemas.microsoft.com/office/drawing/2014/main" id="{14CD1CE9-1F38-7649-B233-00FFB8508B3E}"/>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8" name="Text Box 2">
            <a:extLst>
              <a:ext uri="{FF2B5EF4-FFF2-40B4-BE49-F238E27FC236}">
                <a16:creationId xmlns:a16="http://schemas.microsoft.com/office/drawing/2014/main" id="{2A7E88DB-EB64-874A-899E-083BC58B9312}"/>
              </a:ext>
            </a:extLst>
          </p:cNvPr>
          <p:cNvSpPr txBox="1">
            <a:spLocks noGrp="1" noChangeArrowheads="1"/>
          </p:cNvSpPr>
          <p:nvPr>
            <p:ph type="body"/>
          </p:nvPr>
        </p:nvSpPr>
        <p:spPr bwMode="auto">
          <a:xfrm>
            <a:off x="777875" y="4776788"/>
            <a:ext cx="6210300" cy="4518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31756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9F6F3C0-5403-AF46-A007-BE09E2ABDD7D}"/>
              </a:ext>
            </a:extLst>
          </p:cNvPr>
          <p:cNvSpPr>
            <a:spLocks noGrp="1" noChangeArrowheads="1"/>
          </p:cNvSpPr>
          <p:nvPr>
            <p:ph type="sldNum"/>
          </p:nvPr>
        </p:nvSpPr>
        <p:spPr>
          <a:ln/>
        </p:spPr>
        <p:txBody>
          <a:bodyPr/>
          <a:lstStyle/>
          <a:p>
            <a:fld id="{FE056DAA-AC9B-834A-A9DC-5A2B9B8E8295}" type="slidenum">
              <a:rPr lang="en-GB" altLang="en-US"/>
              <a:pPr/>
              <a:t>6</a:t>
            </a:fld>
            <a:endParaRPr lang="en-GB" altLang="en-US"/>
          </a:p>
        </p:txBody>
      </p:sp>
      <p:sp>
        <p:nvSpPr>
          <p:cNvPr id="24577" name="Text Box 1">
            <a:extLst>
              <a:ext uri="{FF2B5EF4-FFF2-40B4-BE49-F238E27FC236}">
                <a16:creationId xmlns:a16="http://schemas.microsoft.com/office/drawing/2014/main" id="{14CD1CE9-1F38-7649-B233-00FFB8508B3E}"/>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8" name="Text Box 2">
            <a:extLst>
              <a:ext uri="{FF2B5EF4-FFF2-40B4-BE49-F238E27FC236}">
                <a16:creationId xmlns:a16="http://schemas.microsoft.com/office/drawing/2014/main" id="{2A7E88DB-EB64-874A-899E-083BC58B9312}"/>
              </a:ext>
            </a:extLst>
          </p:cNvPr>
          <p:cNvSpPr txBox="1">
            <a:spLocks noGrp="1" noChangeArrowheads="1"/>
          </p:cNvSpPr>
          <p:nvPr>
            <p:ph type="body"/>
          </p:nvPr>
        </p:nvSpPr>
        <p:spPr bwMode="auto">
          <a:xfrm>
            <a:off x="777875" y="4776788"/>
            <a:ext cx="6210300" cy="4518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9571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9F6F3C0-5403-AF46-A007-BE09E2ABDD7D}"/>
              </a:ext>
            </a:extLst>
          </p:cNvPr>
          <p:cNvSpPr>
            <a:spLocks noGrp="1" noChangeArrowheads="1"/>
          </p:cNvSpPr>
          <p:nvPr>
            <p:ph type="sldNum"/>
          </p:nvPr>
        </p:nvSpPr>
        <p:spPr>
          <a:ln/>
        </p:spPr>
        <p:txBody>
          <a:bodyPr/>
          <a:lstStyle/>
          <a:p>
            <a:fld id="{FE056DAA-AC9B-834A-A9DC-5A2B9B8E8295}" type="slidenum">
              <a:rPr lang="en-GB" altLang="en-US"/>
              <a:pPr/>
              <a:t>7</a:t>
            </a:fld>
            <a:endParaRPr lang="en-GB" altLang="en-US"/>
          </a:p>
        </p:txBody>
      </p:sp>
      <p:sp>
        <p:nvSpPr>
          <p:cNvPr id="24577" name="Text Box 1">
            <a:extLst>
              <a:ext uri="{FF2B5EF4-FFF2-40B4-BE49-F238E27FC236}">
                <a16:creationId xmlns:a16="http://schemas.microsoft.com/office/drawing/2014/main" id="{14CD1CE9-1F38-7649-B233-00FFB8508B3E}"/>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8" name="Text Box 2">
            <a:extLst>
              <a:ext uri="{FF2B5EF4-FFF2-40B4-BE49-F238E27FC236}">
                <a16:creationId xmlns:a16="http://schemas.microsoft.com/office/drawing/2014/main" id="{2A7E88DB-EB64-874A-899E-083BC58B9312}"/>
              </a:ext>
            </a:extLst>
          </p:cNvPr>
          <p:cNvSpPr txBox="1">
            <a:spLocks noGrp="1" noChangeArrowheads="1"/>
          </p:cNvSpPr>
          <p:nvPr>
            <p:ph type="body"/>
          </p:nvPr>
        </p:nvSpPr>
        <p:spPr bwMode="auto">
          <a:xfrm>
            <a:off x="777875" y="4776788"/>
            <a:ext cx="6210300" cy="4518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1686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9F6F3C0-5403-AF46-A007-BE09E2ABDD7D}"/>
              </a:ext>
            </a:extLst>
          </p:cNvPr>
          <p:cNvSpPr>
            <a:spLocks noGrp="1" noChangeArrowheads="1"/>
          </p:cNvSpPr>
          <p:nvPr>
            <p:ph type="sldNum"/>
          </p:nvPr>
        </p:nvSpPr>
        <p:spPr>
          <a:ln/>
        </p:spPr>
        <p:txBody>
          <a:bodyPr/>
          <a:lstStyle/>
          <a:p>
            <a:fld id="{FE056DAA-AC9B-834A-A9DC-5A2B9B8E8295}" type="slidenum">
              <a:rPr lang="en-GB" altLang="en-US"/>
              <a:pPr/>
              <a:t>8</a:t>
            </a:fld>
            <a:endParaRPr lang="en-GB" altLang="en-US"/>
          </a:p>
        </p:txBody>
      </p:sp>
      <p:sp>
        <p:nvSpPr>
          <p:cNvPr id="24577" name="Text Box 1">
            <a:extLst>
              <a:ext uri="{FF2B5EF4-FFF2-40B4-BE49-F238E27FC236}">
                <a16:creationId xmlns:a16="http://schemas.microsoft.com/office/drawing/2014/main" id="{14CD1CE9-1F38-7649-B233-00FFB8508B3E}"/>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8" name="Text Box 2">
            <a:extLst>
              <a:ext uri="{FF2B5EF4-FFF2-40B4-BE49-F238E27FC236}">
                <a16:creationId xmlns:a16="http://schemas.microsoft.com/office/drawing/2014/main" id="{2A7E88DB-EB64-874A-899E-083BC58B9312}"/>
              </a:ext>
            </a:extLst>
          </p:cNvPr>
          <p:cNvSpPr txBox="1">
            <a:spLocks noGrp="1" noChangeArrowheads="1"/>
          </p:cNvSpPr>
          <p:nvPr>
            <p:ph type="body"/>
          </p:nvPr>
        </p:nvSpPr>
        <p:spPr bwMode="auto">
          <a:xfrm>
            <a:off x="777875" y="4776788"/>
            <a:ext cx="6210300" cy="4518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238077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A26D92-F629-724C-A061-122F24A7BB91}"/>
              </a:ext>
            </a:extLst>
          </p:cNvPr>
          <p:cNvSpPr>
            <a:spLocks noGrp="1" noChangeArrowheads="1"/>
          </p:cNvSpPr>
          <p:nvPr>
            <p:ph type="sldNum"/>
          </p:nvPr>
        </p:nvSpPr>
        <p:spPr>
          <a:ln/>
        </p:spPr>
        <p:txBody>
          <a:bodyPr/>
          <a:lstStyle/>
          <a:p>
            <a:fld id="{7F9B08EA-7766-7942-A397-E70961C4E46D}" type="slidenum">
              <a:rPr lang="en-GB" altLang="en-US"/>
              <a:pPr/>
              <a:t>9</a:t>
            </a:fld>
            <a:endParaRPr lang="en-GB" altLang="en-US"/>
          </a:p>
        </p:txBody>
      </p:sp>
      <p:sp>
        <p:nvSpPr>
          <p:cNvPr id="14337" name="Text Box 1">
            <a:extLst>
              <a:ext uri="{FF2B5EF4-FFF2-40B4-BE49-F238E27FC236}">
                <a16:creationId xmlns:a16="http://schemas.microsoft.com/office/drawing/2014/main" id="{815EA29D-56C4-A84F-B473-7BA04E5B8C6B}"/>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4338" name="Text Box 2">
            <a:extLst>
              <a:ext uri="{FF2B5EF4-FFF2-40B4-BE49-F238E27FC236}">
                <a16:creationId xmlns:a16="http://schemas.microsoft.com/office/drawing/2014/main" id="{D98DB286-9781-6F49-8876-8BF50401A4B5}"/>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939481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a:extLst>
              <a:ext uri="{FF2B5EF4-FFF2-40B4-BE49-F238E27FC236}">
                <a16:creationId xmlns:a16="http://schemas.microsoft.com/office/drawing/2014/main" id="{59F6F3C0-5403-AF46-A007-BE09E2ABDD7D}"/>
              </a:ext>
            </a:extLst>
          </p:cNvPr>
          <p:cNvSpPr>
            <a:spLocks noGrp="1" noChangeArrowheads="1"/>
          </p:cNvSpPr>
          <p:nvPr>
            <p:ph type="sldNum"/>
          </p:nvPr>
        </p:nvSpPr>
        <p:spPr>
          <a:ln/>
        </p:spPr>
        <p:txBody>
          <a:bodyPr/>
          <a:lstStyle/>
          <a:p>
            <a:fld id="{FE056DAA-AC9B-834A-A9DC-5A2B9B8E8295}" type="slidenum">
              <a:rPr lang="en-GB" altLang="en-US"/>
              <a:pPr/>
              <a:t>10</a:t>
            </a:fld>
            <a:endParaRPr lang="en-GB" altLang="en-US"/>
          </a:p>
        </p:txBody>
      </p:sp>
      <p:sp>
        <p:nvSpPr>
          <p:cNvPr id="24577" name="Text Box 1">
            <a:extLst>
              <a:ext uri="{FF2B5EF4-FFF2-40B4-BE49-F238E27FC236}">
                <a16:creationId xmlns:a16="http://schemas.microsoft.com/office/drawing/2014/main" id="{14CD1CE9-1F38-7649-B233-00FFB8508B3E}"/>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4578" name="Text Box 2">
            <a:extLst>
              <a:ext uri="{FF2B5EF4-FFF2-40B4-BE49-F238E27FC236}">
                <a16:creationId xmlns:a16="http://schemas.microsoft.com/office/drawing/2014/main" id="{2A7E88DB-EB64-874A-899E-083BC58B9312}"/>
              </a:ext>
            </a:extLst>
          </p:cNvPr>
          <p:cNvSpPr txBox="1">
            <a:spLocks noGrp="1" noChangeArrowheads="1"/>
          </p:cNvSpPr>
          <p:nvPr>
            <p:ph type="body"/>
          </p:nvPr>
        </p:nvSpPr>
        <p:spPr bwMode="auto">
          <a:xfrm>
            <a:off x="777875" y="4776788"/>
            <a:ext cx="6210300" cy="4518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7534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B3940A-12AC-2A45-8DAB-BDBCC5AD791F}"/>
              </a:ext>
            </a:extLst>
          </p:cNvPr>
          <p:cNvSpPr>
            <a:spLocks noGrp="1" noChangeArrowheads="1"/>
          </p:cNvSpPr>
          <p:nvPr>
            <p:ph type="sldNum"/>
          </p:nvPr>
        </p:nvSpPr>
        <p:spPr>
          <a:ln/>
        </p:spPr>
        <p:txBody>
          <a:bodyPr/>
          <a:lstStyle/>
          <a:p>
            <a:fld id="{8D44DF44-728E-F746-BBF3-773A69314CA6}" type="slidenum">
              <a:rPr lang="en-GB" altLang="en-US"/>
              <a:pPr/>
              <a:t>11</a:t>
            </a:fld>
            <a:endParaRPr lang="en-GB" altLang="en-US"/>
          </a:p>
        </p:txBody>
      </p:sp>
      <p:sp>
        <p:nvSpPr>
          <p:cNvPr id="15361" name="Text Box 1">
            <a:extLst>
              <a:ext uri="{FF2B5EF4-FFF2-40B4-BE49-F238E27FC236}">
                <a16:creationId xmlns:a16="http://schemas.microsoft.com/office/drawing/2014/main" id="{7CA99041-676B-DC45-BFC3-C2BD0943B400}"/>
              </a:ext>
            </a:extLst>
          </p:cNvPr>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5362" name="Text Box 2">
            <a:extLst>
              <a:ext uri="{FF2B5EF4-FFF2-40B4-BE49-F238E27FC236}">
                <a16:creationId xmlns:a16="http://schemas.microsoft.com/office/drawing/2014/main" id="{E65A7DC4-DF0C-9A40-99B1-CBAF05935E12}"/>
              </a:ext>
            </a:extLst>
          </p:cNvPr>
          <p:cNvSpPr txBox="1">
            <a:spLocks noChangeArrowheads="1"/>
          </p:cNvSpPr>
          <p:nvPr>
            <p:ph type="body"/>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826828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B0C38-1A25-724A-A53E-80629D2220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817B7B-2815-7A4C-BE17-D686F5B04E8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990231-733C-044A-BF6C-D3EB9B05DCA5}"/>
              </a:ext>
            </a:extLst>
          </p:cNvPr>
          <p:cNvSpPr>
            <a:spLocks noGrp="1"/>
          </p:cNvSpPr>
          <p:nvPr>
            <p:ph type="dt" sz="half" idx="10"/>
          </p:nvPr>
        </p:nvSpPr>
        <p:spPr/>
        <p:txBody>
          <a:bodyPr/>
          <a:lstStyle/>
          <a:p>
            <a:fld id="{987FE95E-A2B1-3D46-9D6B-4D7F2E3229F8}" type="datetimeFigureOut">
              <a:rPr lang="en-US" smtClean="0"/>
              <a:t>2/10/20</a:t>
            </a:fld>
            <a:endParaRPr lang="en-US"/>
          </a:p>
        </p:txBody>
      </p:sp>
      <p:sp>
        <p:nvSpPr>
          <p:cNvPr id="5" name="Footer Placeholder 4">
            <a:extLst>
              <a:ext uri="{FF2B5EF4-FFF2-40B4-BE49-F238E27FC236}">
                <a16:creationId xmlns:a16="http://schemas.microsoft.com/office/drawing/2014/main" id="{0C3D78B6-972D-A147-84C9-574653131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33E6B2-F7C3-7E46-8AE7-BDAD36F5FE0B}"/>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201890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E1908-426C-6446-8100-0BA337A2EB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C709888-B9D5-774F-B599-E9B0E480766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44F4E7-78E2-9349-8EC4-D6E4C6512C36}"/>
              </a:ext>
            </a:extLst>
          </p:cNvPr>
          <p:cNvSpPr>
            <a:spLocks noGrp="1"/>
          </p:cNvSpPr>
          <p:nvPr>
            <p:ph type="dt" sz="half" idx="10"/>
          </p:nvPr>
        </p:nvSpPr>
        <p:spPr/>
        <p:txBody>
          <a:bodyPr/>
          <a:lstStyle/>
          <a:p>
            <a:fld id="{987FE95E-A2B1-3D46-9D6B-4D7F2E3229F8}" type="datetimeFigureOut">
              <a:rPr lang="en-US" smtClean="0"/>
              <a:t>2/10/20</a:t>
            </a:fld>
            <a:endParaRPr lang="en-US"/>
          </a:p>
        </p:txBody>
      </p:sp>
      <p:sp>
        <p:nvSpPr>
          <p:cNvPr id="5" name="Footer Placeholder 4">
            <a:extLst>
              <a:ext uri="{FF2B5EF4-FFF2-40B4-BE49-F238E27FC236}">
                <a16:creationId xmlns:a16="http://schemas.microsoft.com/office/drawing/2014/main" id="{0862D3FF-75F1-D84F-9586-5BD0AA811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C29B4A-3FA0-B04F-9BA9-6836F19859A5}"/>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218652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5472A4-6DF6-0840-8740-3ECF010BE7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F41A63-5490-A841-8B21-D3AE983E2FD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A0E7B-16A9-F94F-85C2-4412DA40CC4F}"/>
              </a:ext>
            </a:extLst>
          </p:cNvPr>
          <p:cNvSpPr>
            <a:spLocks noGrp="1"/>
          </p:cNvSpPr>
          <p:nvPr>
            <p:ph type="dt" sz="half" idx="10"/>
          </p:nvPr>
        </p:nvSpPr>
        <p:spPr/>
        <p:txBody>
          <a:bodyPr/>
          <a:lstStyle/>
          <a:p>
            <a:fld id="{987FE95E-A2B1-3D46-9D6B-4D7F2E3229F8}" type="datetimeFigureOut">
              <a:rPr lang="en-US" smtClean="0"/>
              <a:t>2/10/20</a:t>
            </a:fld>
            <a:endParaRPr lang="en-US"/>
          </a:p>
        </p:txBody>
      </p:sp>
      <p:sp>
        <p:nvSpPr>
          <p:cNvPr id="5" name="Footer Placeholder 4">
            <a:extLst>
              <a:ext uri="{FF2B5EF4-FFF2-40B4-BE49-F238E27FC236}">
                <a16:creationId xmlns:a16="http://schemas.microsoft.com/office/drawing/2014/main" id="{B9316A3D-3A30-4148-BE31-32CBAE679A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289C6E-FCFA-EA43-83D8-030CA604A106}"/>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271050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5530-5A7F-0947-860E-2D71831F675C}"/>
              </a:ext>
            </a:extLst>
          </p:cNvPr>
          <p:cNvSpPr>
            <a:spLocks noGrp="1"/>
          </p:cNvSpPr>
          <p:nvPr>
            <p:ph type="title" sz="quarter"/>
          </p:nvPr>
        </p:nvSpPr>
        <p:spPr>
          <a:xfrm>
            <a:off x="609601" y="274638"/>
            <a:ext cx="10970684" cy="114141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E576A59-D3CD-B04A-B7AC-2EDC2FA0EBA6}"/>
              </a:ext>
            </a:extLst>
          </p:cNvPr>
          <p:cNvSpPr>
            <a:spLocks noGrp="1"/>
          </p:cNvSpPr>
          <p:nvPr>
            <p:ph sz="quarter" idx="1"/>
          </p:nvPr>
        </p:nvSpPr>
        <p:spPr>
          <a:xfrm>
            <a:off x="609601" y="1600200"/>
            <a:ext cx="5382684"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3B4D5-B088-1346-87B5-80188310A6F7}"/>
              </a:ext>
            </a:extLst>
          </p:cNvPr>
          <p:cNvSpPr>
            <a:spLocks noGrp="1"/>
          </p:cNvSpPr>
          <p:nvPr>
            <p:ph sz="quarter" idx="2"/>
          </p:nvPr>
        </p:nvSpPr>
        <p:spPr>
          <a:xfrm>
            <a:off x="6195484" y="1600200"/>
            <a:ext cx="53848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7C7D7E4C-7E61-8D45-837B-385AD02D464A}"/>
              </a:ext>
            </a:extLst>
          </p:cNvPr>
          <p:cNvSpPr>
            <a:spLocks noGrp="1"/>
          </p:cNvSpPr>
          <p:nvPr>
            <p:ph sz="quarter" idx="3"/>
          </p:nvPr>
        </p:nvSpPr>
        <p:spPr>
          <a:xfrm>
            <a:off x="609601" y="3938589"/>
            <a:ext cx="5382684" cy="2185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7E55E59E-D654-8C49-893E-CF0D75D23CFF}"/>
              </a:ext>
            </a:extLst>
          </p:cNvPr>
          <p:cNvSpPr>
            <a:spLocks noGrp="1"/>
          </p:cNvSpPr>
          <p:nvPr>
            <p:ph sz="quarter" idx="4"/>
          </p:nvPr>
        </p:nvSpPr>
        <p:spPr>
          <a:xfrm>
            <a:off x="6195484" y="3938589"/>
            <a:ext cx="5384800" cy="21859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510288-B969-5E45-963E-3ACD98E5E118}"/>
              </a:ext>
            </a:extLst>
          </p:cNvPr>
          <p:cNvSpPr>
            <a:spLocks noGrp="1"/>
          </p:cNvSpPr>
          <p:nvPr>
            <p:ph type="dt" idx="10"/>
          </p:nvPr>
        </p:nvSpPr>
        <p:spPr>
          <a:xfrm>
            <a:off x="609601" y="6245226"/>
            <a:ext cx="2842684" cy="474663"/>
          </a:xfrm>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id="{7A1F3C90-37D9-5A4A-8F38-1E2F15B625A9}"/>
              </a:ext>
            </a:extLst>
          </p:cNvPr>
          <p:cNvSpPr>
            <a:spLocks noGrp="1"/>
          </p:cNvSpPr>
          <p:nvPr>
            <p:ph type="ftr" idx="11"/>
          </p:nvPr>
        </p:nvSpPr>
        <p:spPr>
          <a:xfrm>
            <a:off x="4165601" y="6245226"/>
            <a:ext cx="3858684" cy="474663"/>
          </a:xfrm>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id="{68CB97E5-84F9-A44B-81C9-056159C8E470}"/>
              </a:ext>
            </a:extLst>
          </p:cNvPr>
          <p:cNvSpPr>
            <a:spLocks noGrp="1"/>
          </p:cNvSpPr>
          <p:nvPr>
            <p:ph type="sldNum" idx="12"/>
          </p:nvPr>
        </p:nvSpPr>
        <p:spPr>
          <a:xfrm>
            <a:off x="8737601" y="6245226"/>
            <a:ext cx="2842684" cy="474663"/>
          </a:xfrm>
        </p:spPr>
        <p:txBody>
          <a:bodyPr/>
          <a:lstStyle>
            <a:lvl1pPr>
              <a:defRPr/>
            </a:lvl1pPr>
          </a:lstStyle>
          <a:p>
            <a:fld id="{CDBA32F8-8BB2-934F-A1C0-EC0E6FD121D7}" type="slidenum">
              <a:rPr lang="en-GB" altLang="en-US"/>
              <a:pPr/>
              <a:t>‹#›</a:t>
            </a:fld>
            <a:endParaRPr lang="en-GB" altLang="en-US"/>
          </a:p>
        </p:txBody>
      </p:sp>
    </p:spTree>
    <p:extLst>
      <p:ext uri="{BB962C8B-B14F-4D97-AF65-F5344CB8AC3E}">
        <p14:creationId xmlns:p14="http://schemas.microsoft.com/office/powerpoint/2010/main" val="2745243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D62F0-7355-AC4B-9B53-D598D16B3D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989ED4-DE70-C24C-9172-73277DCAD8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64B79-0E62-A14F-83C2-9DE228930940}"/>
              </a:ext>
            </a:extLst>
          </p:cNvPr>
          <p:cNvSpPr>
            <a:spLocks noGrp="1"/>
          </p:cNvSpPr>
          <p:nvPr>
            <p:ph type="dt" sz="half" idx="10"/>
          </p:nvPr>
        </p:nvSpPr>
        <p:spPr/>
        <p:txBody>
          <a:bodyPr/>
          <a:lstStyle/>
          <a:p>
            <a:fld id="{987FE95E-A2B1-3D46-9D6B-4D7F2E3229F8}" type="datetimeFigureOut">
              <a:rPr lang="en-US" smtClean="0"/>
              <a:t>2/10/20</a:t>
            </a:fld>
            <a:endParaRPr lang="en-US"/>
          </a:p>
        </p:txBody>
      </p:sp>
      <p:sp>
        <p:nvSpPr>
          <p:cNvPr id="5" name="Footer Placeholder 4">
            <a:extLst>
              <a:ext uri="{FF2B5EF4-FFF2-40B4-BE49-F238E27FC236}">
                <a16:creationId xmlns:a16="http://schemas.microsoft.com/office/drawing/2014/main" id="{D84EBDBE-4BF5-0543-91B2-EB6A6287A8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AF8860-E25F-D347-A9F1-4DF75A68256F}"/>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311312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7AC99-4881-3E41-BD42-D46EA7A8743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C29C3D-B3D3-5241-8219-3A57960DEF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DF2DB3A-9650-2F47-B093-83DC8D994F46}"/>
              </a:ext>
            </a:extLst>
          </p:cNvPr>
          <p:cNvSpPr>
            <a:spLocks noGrp="1"/>
          </p:cNvSpPr>
          <p:nvPr>
            <p:ph type="dt" sz="half" idx="10"/>
          </p:nvPr>
        </p:nvSpPr>
        <p:spPr/>
        <p:txBody>
          <a:bodyPr/>
          <a:lstStyle/>
          <a:p>
            <a:fld id="{987FE95E-A2B1-3D46-9D6B-4D7F2E3229F8}" type="datetimeFigureOut">
              <a:rPr lang="en-US" smtClean="0"/>
              <a:t>2/10/20</a:t>
            </a:fld>
            <a:endParaRPr lang="en-US"/>
          </a:p>
        </p:txBody>
      </p:sp>
      <p:sp>
        <p:nvSpPr>
          <p:cNvPr id="5" name="Footer Placeholder 4">
            <a:extLst>
              <a:ext uri="{FF2B5EF4-FFF2-40B4-BE49-F238E27FC236}">
                <a16:creationId xmlns:a16="http://schemas.microsoft.com/office/drawing/2014/main" id="{F4388F60-21C3-A542-B3E6-7FFA74D68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6624F-FB92-AD4E-AD62-664CE5EF9CDD}"/>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8437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45DFC-0681-5D45-A45B-1FD6980B96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E2ABD-6ED5-5246-A6FC-ABA024B927F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E4542B-E058-D044-BF64-F343F3E4778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F5A3CA-2A99-804F-89CA-7B52A32CD04A}"/>
              </a:ext>
            </a:extLst>
          </p:cNvPr>
          <p:cNvSpPr>
            <a:spLocks noGrp="1"/>
          </p:cNvSpPr>
          <p:nvPr>
            <p:ph type="dt" sz="half" idx="10"/>
          </p:nvPr>
        </p:nvSpPr>
        <p:spPr/>
        <p:txBody>
          <a:bodyPr/>
          <a:lstStyle/>
          <a:p>
            <a:fld id="{987FE95E-A2B1-3D46-9D6B-4D7F2E3229F8}" type="datetimeFigureOut">
              <a:rPr lang="en-US" smtClean="0"/>
              <a:t>2/10/20</a:t>
            </a:fld>
            <a:endParaRPr lang="en-US"/>
          </a:p>
        </p:txBody>
      </p:sp>
      <p:sp>
        <p:nvSpPr>
          <p:cNvPr id="6" name="Footer Placeholder 5">
            <a:extLst>
              <a:ext uri="{FF2B5EF4-FFF2-40B4-BE49-F238E27FC236}">
                <a16:creationId xmlns:a16="http://schemas.microsoft.com/office/drawing/2014/main" id="{55F5F816-5631-8B40-A1E7-CC00BAAE4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355544-B3DC-794E-9A8C-C7F617A376A2}"/>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624457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3CB2C-C632-4C4A-89CA-80DFE07AEF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31D7A13-AABA-D243-94B5-260B87F861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8E9984-104C-8944-8F10-01F276D02F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802B5F-DFCB-6C47-996C-18FC9962B0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5FCBB05-DC86-D04D-8B16-6B31EA38C2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BA5D41-F27F-0146-89A8-078CFE2376FC}"/>
              </a:ext>
            </a:extLst>
          </p:cNvPr>
          <p:cNvSpPr>
            <a:spLocks noGrp="1"/>
          </p:cNvSpPr>
          <p:nvPr>
            <p:ph type="dt" sz="half" idx="10"/>
          </p:nvPr>
        </p:nvSpPr>
        <p:spPr/>
        <p:txBody>
          <a:bodyPr/>
          <a:lstStyle/>
          <a:p>
            <a:fld id="{987FE95E-A2B1-3D46-9D6B-4D7F2E3229F8}" type="datetimeFigureOut">
              <a:rPr lang="en-US" smtClean="0"/>
              <a:t>2/10/20</a:t>
            </a:fld>
            <a:endParaRPr lang="en-US"/>
          </a:p>
        </p:txBody>
      </p:sp>
      <p:sp>
        <p:nvSpPr>
          <p:cNvPr id="8" name="Footer Placeholder 7">
            <a:extLst>
              <a:ext uri="{FF2B5EF4-FFF2-40B4-BE49-F238E27FC236}">
                <a16:creationId xmlns:a16="http://schemas.microsoft.com/office/drawing/2014/main" id="{25F650A8-F929-7943-AA7E-D9A50BA948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E58B67-D719-CE44-8DFE-08D331412826}"/>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96466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C131B-2B5A-7A47-A3C4-614CB8C959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322C5C-431F-994F-A258-1B6F984BD72D}"/>
              </a:ext>
            </a:extLst>
          </p:cNvPr>
          <p:cNvSpPr>
            <a:spLocks noGrp="1"/>
          </p:cNvSpPr>
          <p:nvPr>
            <p:ph type="dt" sz="half" idx="10"/>
          </p:nvPr>
        </p:nvSpPr>
        <p:spPr/>
        <p:txBody>
          <a:bodyPr/>
          <a:lstStyle/>
          <a:p>
            <a:fld id="{987FE95E-A2B1-3D46-9D6B-4D7F2E3229F8}" type="datetimeFigureOut">
              <a:rPr lang="en-US" smtClean="0"/>
              <a:t>2/10/20</a:t>
            </a:fld>
            <a:endParaRPr lang="en-US"/>
          </a:p>
        </p:txBody>
      </p:sp>
      <p:sp>
        <p:nvSpPr>
          <p:cNvPr id="4" name="Footer Placeholder 3">
            <a:extLst>
              <a:ext uri="{FF2B5EF4-FFF2-40B4-BE49-F238E27FC236}">
                <a16:creationId xmlns:a16="http://schemas.microsoft.com/office/drawing/2014/main" id="{B55D0DB4-5A1C-904D-9527-B4D0344582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FF4D77-541D-EC4C-98E0-47C2C32479B3}"/>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3168635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A4EE43-9E3A-D743-852E-EA074C0A25E6}"/>
              </a:ext>
            </a:extLst>
          </p:cNvPr>
          <p:cNvSpPr>
            <a:spLocks noGrp="1"/>
          </p:cNvSpPr>
          <p:nvPr>
            <p:ph type="dt" sz="half" idx="10"/>
          </p:nvPr>
        </p:nvSpPr>
        <p:spPr/>
        <p:txBody>
          <a:bodyPr/>
          <a:lstStyle/>
          <a:p>
            <a:fld id="{987FE95E-A2B1-3D46-9D6B-4D7F2E3229F8}" type="datetimeFigureOut">
              <a:rPr lang="en-US" smtClean="0"/>
              <a:t>2/10/20</a:t>
            </a:fld>
            <a:endParaRPr lang="en-US"/>
          </a:p>
        </p:txBody>
      </p:sp>
      <p:sp>
        <p:nvSpPr>
          <p:cNvPr id="3" name="Footer Placeholder 2">
            <a:extLst>
              <a:ext uri="{FF2B5EF4-FFF2-40B4-BE49-F238E27FC236}">
                <a16:creationId xmlns:a16="http://schemas.microsoft.com/office/drawing/2014/main" id="{07C98922-DCAA-D447-8DD7-05639AF146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194263-D04C-6749-A666-9B1C004D5AC0}"/>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1634216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A398B-A67D-D740-ABB1-450290BBE3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2C652C-933D-074C-BAC5-F13B5321E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7234CD-1A3B-8248-8DB1-147DC67C4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CA7939-4BA1-654D-B3AC-F79DBD70EDC2}"/>
              </a:ext>
            </a:extLst>
          </p:cNvPr>
          <p:cNvSpPr>
            <a:spLocks noGrp="1"/>
          </p:cNvSpPr>
          <p:nvPr>
            <p:ph type="dt" sz="half" idx="10"/>
          </p:nvPr>
        </p:nvSpPr>
        <p:spPr/>
        <p:txBody>
          <a:bodyPr/>
          <a:lstStyle/>
          <a:p>
            <a:fld id="{987FE95E-A2B1-3D46-9D6B-4D7F2E3229F8}" type="datetimeFigureOut">
              <a:rPr lang="en-US" smtClean="0"/>
              <a:t>2/10/20</a:t>
            </a:fld>
            <a:endParaRPr lang="en-US"/>
          </a:p>
        </p:txBody>
      </p:sp>
      <p:sp>
        <p:nvSpPr>
          <p:cNvPr id="6" name="Footer Placeholder 5">
            <a:extLst>
              <a:ext uri="{FF2B5EF4-FFF2-40B4-BE49-F238E27FC236}">
                <a16:creationId xmlns:a16="http://schemas.microsoft.com/office/drawing/2014/main" id="{D7C5493F-9478-2F48-BF11-238AB428A4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63E500-5DEF-AF4A-A9B1-E99A88CF1567}"/>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500039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44FC-E835-684A-A907-EFB0B4369B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B4394B-921A-7045-9761-3DBB746714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826B95F-F2A6-2541-8C77-41A51B2F54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CC765E7-8089-8745-BB75-8C4D0BA9677A}"/>
              </a:ext>
            </a:extLst>
          </p:cNvPr>
          <p:cNvSpPr>
            <a:spLocks noGrp="1"/>
          </p:cNvSpPr>
          <p:nvPr>
            <p:ph type="dt" sz="half" idx="10"/>
          </p:nvPr>
        </p:nvSpPr>
        <p:spPr/>
        <p:txBody>
          <a:bodyPr/>
          <a:lstStyle/>
          <a:p>
            <a:fld id="{987FE95E-A2B1-3D46-9D6B-4D7F2E3229F8}" type="datetimeFigureOut">
              <a:rPr lang="en-US" smtClean="0"/>
              <a:t>2/10/20</a:t>
            </a:fld>
            <a:endParaRPr lang="en-US"/>
          </a:p>
        </p:txBody>
      </p:sp>
      <p:sp>
        <p:nvSpPr>
          <p:cNvPr id="6" name="Footer Placeholder 5">
            <a:extLst>
              <a:ext uri="{FF2B5EF4-FFF2-40B4-BE49-F238E27FC236}">
                <a16:creationId xmlns:a16="http://schemas.microsoft.com/office/drawing/2014/main" id="{1C219C68-BC06-B446-94CB-2AD4BE505F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42EF2C-3060-944E-B34D-E1EE00D52BBE}"/>
              </a:ext>
            </a:extLst>
          </p:cNvPr>
          <p:cNvSpPr>
            <a:spLocks noGrp="1"/>
          </p:cNvSpPr>
          <p:nvPr>
            <p:ph type="sldNum" sz="quarter" idx="12"/>
          </p:nvPr>
        </p:nvSpPr>
        <p:spPr/>
        <p:txBody>
          <a:bodyPr/>
          <a:lstStyle/>
          <a:p>
            <a:fld id="{E556D8BF-A8F4-AC4D-9E25-44A60E6878B6}" type="slidenum">
              <a:rPr lang="en-US" smtClean="0"/>
              <a:t>‹#›</a:t>
            </a:fld>
            <a:endParaRPr lang="en-US"/>
          </a:p>
        </p:txBody>
      </p:sp>
    </p:spTree>
    <p:extLst>
      <p:ext uri="{BB962C8B-B14F-4D97-AF65-F5344CB8AC3E}">
        <p14:creationId xmlns:p14="http://schemas.microsoft.com/office/powerpoint/2010/main" val="33174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9FD8C9-3532-1047-A444-D25C86360B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C6E1DE2-8A57-8E45-8FD2-7774DDA88F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D5A01D-9D98-0F4B-844E-595A1FF438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FE95E-A2B1-3D46-9D6B-4D7F2E3229F8}" type="datetimeFigureOut">
              <a:rPr lang="en-US" smtClean="0"/>
              <a:t>2/10/20</a:t>
            </a:fld>
            <a:endParaRPr lang="en-US"/>
          </a:p>
        </p:txBody>
      </p:sp>
      <p:sp>
        <p:nvSpPr>
          <p:cNvPr id="5" name="Footer Placeholder 4">
            <a:extLst>
              <a:ext uri="{FF2B5EF4-FFF2-40B4-BE49-F238E27FC236}">
                <a16:creationId xmlns:a16="http://schemas.microsoft.com/office/drawing/2014/main" id="{2BBAB5C9-D8FB-E345-8E90-6D3D722B57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E74B95-218E-564B-9B26-0EB27C5A56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56D8BF-A8F4-AC4D-9E25-44A60E6878B6}" type="slidenum">
              <a:rPr lang="en-US" smtClean="0"/>
              <a:t>‹#›</a:t>
            </a:fld>
            <a:endParaRPr lang="en-US"/>
          </a:p>
        </p:txBody>
      </p:sp>
    </p:spTree>
    <p:extLst>
      <p:ext uri="{BB962C8B-B14F-4D97-AF65-F5344CB8AC3E}">
        <p14:creationId xmlns:p14="http://schemas.microsoft.com/office/powerpoint/2010/main" val="2182191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Lunar_month" TargetMode="External"/><Relationship Id="rId2" Type="http://schemas.openxmlformats.org/officeDocument/2006/relationships/hyperlink" Target="https://www.universetoday.com/119444/predicting-eclipses-how-does-the-saros-cycle-work/" TargetMode="Externa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hyperlink" Target="https://www.universetoday.com/wp-content/uploads/2015/03/220px-Saros_136_animation.gif"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uNJ0haInfcs" TargetMode="External"/><Relationship Id="rId3" Type="http://schemas.openxmlformats.org/officeDocument/2006/relationships/hyperlink" Target="https://www.youtube.com/watch?v=_3uQqrrBcrQ" TargetMode="External"/><Relationship Id="rId7" Type="http://schemas.openxmlformats.org/officeDocument/2006/relationships/hyperlink" Target="https://www.youtube.com/watch?v=Ja628Rb8Acw" TargetMode="External"/><Relationship Id="rId2" Type="http://schemas.openxmlformats.org/officeDocument/2006/relationships/hyperlink" Target="https://www.youtube.com/watch?v=gsHBE3DWCP4" TargetMode="External"/><Relationship Id="rId1" Type="http://schemas.openxmlformats.org/officeDocument/2006/relationships/slideLayout" Target="../slideLayouts/slideLayout2.xml"/><Relationship Id="rId6" Type="http://schemas.openxmlformats.org/officeDocument/2006/relationships/hyperlink" Target="http://universesandbox.com/" TargetMode="External"/><Relationship Id="rId5" Type="http://schemas.openxmlformats.org/officeDocument/2006/relationships/hyperlink" Target="https://www.kerbalspaceprogram.com/" TargetMode="External"/><Relationship Id="rId4" Type="http://schemas.openxmlformats.org/officeDocument/2006/relationships/hyperlink" Target="https://www.masswerk.at/spacewa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Jip3BbZBps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astro.unl.edu/naap/lps/animations/lp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35BA5-0802-2D4F-9032-84011D15189C}"/>
              </a:ext>
            </a:extLst>
          </p:cNvPr>
          <p:cNvSpPr>
            <a:spLocks noGrp="1"/>
          </p:cNvSpPr>
          <p:nvPr>
            <p:ph type="ctrTitle"/>
          </p:nvPr>
        </p:nvSpPr>
        <p:spPr/>
        <p:txBody>
          <a:bodyPr/>
          <a:lstStyle/>
          <a:p>
            <a:r>
              <a:rPr lang="en-US" dirty="0"/>
              <a:t>ASTR 2320 </a:t>
            </a:r>
            <a:br>
              <a:rPr lang="en-US" dirty="0"/>
            </a:br>
            <a:r>
              <a:rPr lang="en-US" dirty="0"/>
              <a:t>General Astronomy II</a:t>
            </a:r>
          </a:p>
        </p:txBody>
      </p:sp>
      <p:sp>
        <p:nvSpPr>
          <p:cNvPr id="3" name="Subtitle 2">
            <a:extLst>
              <a:ext uri="{FF2B5EF4-FFF2-40B4-BE49-F238E27FC236}">
                <a16:creationId xmlns:a16="http://schemas.microsoft.com/office/drawing/2014/main" id="{4558EFC3-643F-214A-BA99-9B8DCE37DA00}"/>
              </a:ext>
            </a:extLst>
          </p:cNvPr>
          <p:cNvSpPr>
            <a:spLocks noGrp="1"/>
          </p:cNvSpPr>
          <p:nvPr>
            <p:ph type="subTitle" idx="1"/>
          </p:nvPr>
        </p:nvSpPr>
        <p:spPr/>
        <p:txBody>
          <a:bodyPr>
            <a:normAutofit/>
          </a:bodyPr>
          <a:lstStyle/>
          <a:p>
            <a:r>
              <a:rPr lang="en-US" dirty="0"/>
              <a:t>Professor Mike Brotherton</a:t>
            </a:r>
          </a:p>
          <a:p>
            <a:r>
              <a:rPr lang="en-US" dirty="0"/>
              <a:t>Chapter 2 –Solar system dynamics: phases and eclipses; celestial mechanics; more stuff</a:t>
            </a:r>
          </a:p>
          <a:p>
            <a:endParaRPr lang="en-US" dirty="0"/>
          </a:p>
        </p:txBody>
      </p:sp>
    </p:spTree>
    <p:extLst>
      <p:ext uri="{BB962C8B-B14F-4D97-AF65-F5344CB8AC3E}">
        <p14:creationId xmlns:p14="http://schemas.microsoft.com/office/powerpoint/2010/main" val="334279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9AFE7A68-6827-E649-BAE8-27676B285E58}"/>
              </a:ext>
            </a:extLst>
          </p:cNvPr>
          <p:cNvSpPr>
            <a:spLocks noGrp="1" noChangeArrowheads="1"/>
          </p:cNvSpPr>
          <p:nvPr>
            <p:ph type="title"/>
          </p:nvPr>
        </p:nvSpPr>
        <p:spPr>
          <a:xfrm>
            <a:off x="1466599" y="273851"/>
            <a:ext cx="9257124" cy="1145800"/>
          </a:xfrm>
          <a:ln/>
        </p:spPr>
        <p:txBody>
          <a:bodyPr vert="horz" lIns="91440" tIns="41147" rIns="91440" bIns="45720" rtlCol="0" anchor="ctr">
            <a:normAutofit/>
          </a:bodyPr>
          <a:lstStyle/>
          <a:p>
            <a:pPr>
              <a:tabLst>
                <a:tab pos="0" algn="l"/>
                <a:tab pos="483855" algn="l"/>
                <a:tab pos="967710" algn="l"/>
                <a:tab pos="1451564" algn="l"/>
                <a:tab pos="1935419" algn="l"/>
                <a:tab pos="2419274" algn="l"/>
                <a:tab pos="2903129" algn="l"/>
                <a:tab pos="3386983" algn="l"/>
                <a:tab pos="3870838" algn="l"/>
                <a:tab pos="4354693" algn="l"/>
                <a:tab pos="4838548" algn="l"/>
                <a:tab pos="5322402" algn="l"/>
                <a:tab pos="5806257" algn="l"/>
                <a:tab pos="6290112" algn="l"/>
                <a:tab pos="6773967" algn="l"/>
                <a:tab pos="7257821" algn="l"/>
                <a:tab pos="7741676" algn="l"/>
                <a:tab pos="8225531" algn="l"/>
                <a:tab pos="8709386" algn="l"/>
                <a:tab pos="9193240" algn="l"/>
                <a:tab pos="9677095" algn="l"/>
              </a:tabLst>
            </a:pPr>
            <a:r>
              <a:rPr lang="en-GB" altLang="en-US" dirty="0"/>
              <a:t>Lunar Eclipses</a:t>
            </a:r>
          </a:p>
        </p:txBody>
      </p:sp>
      <p:sp>
        <p:nvSpPr>
          <p:cNvPr id="3" name="Content Placeholder 2">
            <a:extLst>
              <a:ext uri="{FF2B5EF4-FFF2-40B4-BE49-F238E27FC236}">
                <a16:creationId xmlns:a16="http://schemas.microsoft.com/office/drawing/2014/main" id="{BD7E907F-759A-D946-89CE-7105CA73D5C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F1A1922-68FF-3346-9569-7295810FCB15}"/>
              </a:ext>
            </a:extLst>
          </p:cNvPr>
          <p:cNvPicPr>
            <a:picLocks noChangeAspect="1"/>
          </p:cNvPicPr>
          <p:nvPr/>
        </p:nvPicPr>
        <p:blipFill>
          <a:blip r:embed="rId3"/>
          <a:stretch>
            <a:fillRect/>
          </a:stretch>
        </p:blipFill>
        <p:spPr>
          <a:xfrm>
            <a:off x="-196879" y="1660733"/>
            <a:ext cx="12584080" cy="4144155"/>
          </a:xfrm>
          <a:prstGeom prst="rect">
            <a:avLst/>
          </a:prstGeom>
        </p:spPr>
      </p:pic>
      <p:pic>
        <p:nvPicPr>
          <p:cNvPr id="6" name="Picture 5">
            <a:extLst>
              <a:ext uri="{FF2B5EF4-FFF2-40B4-BE49-F238E27FC236}">
                <a16:creationId xmlns:a16="http://schemas.microsoft.com/office/drawing/2014/main" id="{2E7F59B1-AB64-6A45-AD44-9D2424880F62}"/>
              </a:ext>
            </a:extLst>
          </p:cNvPr>
          <p:cNvPicPr>
            <a:picLocks noChangeAspect="1"/>
          </p:cNvPicPr>
          <p:nvPr/>
        </p:nvPicPr>
        <p:blipFill>
          <a:blip r:embed="rId3"/>
          <a:stretch>
            <a:fillRect/>
          </a:stretch>
        </p:blipFill>
        <p:spPr>
          <a:xfrm>
            <a:off x="-196879" y="1675723"/>
            <a:ext cx="12584080" cy="4144155"/>
          </a:xfrm>
          <a:prstGeom prst="rect">
            <a:avLst/>
          </a:prstGeom>
        </p:spPr>
      </p:pic>
      <p:pic>
        <p:nvPicPr>
          <p:cNvPr id="5" name="Picture 4">
            <a:extLst>
              <a:ext uri="{FF2B5EF4-FFF2-40B4-BE49-F238E27FC236}">
                <a16:creationId xmlns:a16="http://schemas.microsoft.com/office/drawing/2014/main" id="{19B72CEB-E244-7545-8D12-7B89B2855B35}"/>
              </a:ext>
            </a:extLst>
          </p:cNvPr>
          <p:cNvPicPr>
            <a:picLocks noChangeAspect="1"/>
          </p:cNvPicPr>
          <p:nvPr/>
        </p:nvPicPr>
        <p:blipFill>
          <a:blip r:embed="rId4"/>
          <a:stretch>
            <a:fillRect/>
          </a:stretch>
        </p:blipFill>
        <p:spPr>
          <a:xfrm>
            <a:off x="6777713" y="1419651"/>
            <a:ext cx="3640451" cy="3640451"/>
          </a:xfrm>
          <a:prstGeom prst="rect">
            <a:avLst/>
          </a:prstGeom>
        </p:spPr>
      </p:pic>
    </p:spTree>
    <p:extLst>
      <p:ext uri="{BB962C8B-B14F-4D97-AF65-F5344CB8AC3E}">
        <p14:creationId xmlns:p14="http://schemas.microsoft.com/office/powerpoint/2010/main" val="2096716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a:extLst>
              <a:ext uri="{FF2B5EF4-FFF2-40B4-BE49-F238E27FC236}">
                <a16:creationId xmlns:a16="http://schemas.microsoft.com/office/drawing/2014/main" id="{961A93A7-C90C-B740-892B-4B4E83E6B0A6}"/>
              </a:ext>
            </a:extLst>
          </p:cNvPr>
          <p:cNvSpPr>
            <a:spLocks noGrp="1" noChangeArrowheads="1"/>
          </p:cNvSpPr>
          <p:nvPr>
            <p:ph type="title"/>
          </p:nvPr>
        </p:nvSpPr>
        <p:spPr>
          <a:xfrm>
            <a:off x="5257800" y="152400"/>
            <a:ext cx="4648200" cy="609600"/>
          </a:xfrm>
          <a:ln/>
        </p:spPr>
        <p:txBody>
          <a:bodyPr>
            <a:normAutofit/>
          </a:bodyPr>
          <a:lstStyle/>
          <a:p>
            <a:pPr>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3200" b="1" dirty="0">
                <a:solidFill>
                  <a:srgbClr val="FF0000"/>
                </a:solidFill>
              </a:rPr>
              <a:t>Solar eclipses</a:t>
            </a:r>
          </a:p>
        </p:txBody>
      </p:sp>
      <p:pic>
        <p:nvPicPr>
          <p:cNvPr id="7170" name="Picture 2">
            <a:extLst>
              <a:ext uri="{FF2B5EF4-FFF2-40B4-BE49-F238E27FC236}">
                <a16:creationId xmlns:a16="http://schemas.microsoft.com/office/drawing/2014/main" id="{BF695860-7A34-D84E-A3B2-D8CE191AB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04" y="210344"/>
            <a:ext cx="2514600" cy="1255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Text Box 3">
            <a:extLst>
              <a:ext uri="{FF2B5EF4-FFF2-40B4-BE49-F238E27FC236}">
                <a16:creationId xmlns:a16="http://schemas.microsoft.com/office/drawing/2014/main" id="{2625FF98-F771-4A48-9841-AEAE05139387}"/>
              </a:ext>
            </a:extLst>
          </p:cNvPr>
          <p:cNvSpPr txBox="1">
            <a:spLocks noChangeArrowheads="1"/>
          </p:cNvSpPr>
          <p:nvPr/>
        </p:nvSpPr>
        <p:spPr bwMode="auto">
          <a:xfrm>
            <a:off x="3635114" y="846782"/>
            <a:ext cx="8252086" cy="51061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5pPr>
            <a:lvl6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6pPr>
            <a:lvl7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7pPr>
            <a:lvl8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8pPr>
            <a:lvl9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9pPr>
          </a:lstStyle>
          <a:p>
            <a:pPr>
              <a:spcBef>
                <a:spcPts val="1125"/>
              </a:spcBef>
              <a:buClr>
                <a:srgbClr val="0000FF"/>
              </a:buClr>
              <a:buFont typeface="Times New Roman" panose="02020603050405020304" pitchFamily="18" charset="0"/>
              <a:buChar char="•"/>
            </a:pPr>
            <a:r>
              <a:rPr lang="en-GB" altLang="en-US" b="1" dirty="0">
                <a:solidFill>
                  <a:srgbClr val="0000FF"/>
                </a:solidFill>
                <a:latin typeface="Times New Roman" panose="02020603050405020304" pitchFamily="18" charset="0"/>
              </a:rPr>
              <a:t>If you are outside the penumbra you see the whole sun.</a:t>
            </a:r>
          </a:p>
          <a:p>
            <a:pPr>
              <a:spcBef>
                <a:spcPts val="1125"/>
              </a:spcBef>
              <a:buClr>
                <a:srgbClr val="0000FF"/>
              </a:buClr>
              <a:buFont typeface="Times New Roman" panose="02020603050405020304" pitchFamily="18" charset="0"/>
              <a:buChar char="•"/>
            </a:pPr>
            <a:r>
              <a:rPr lang="en-GB" altLang="en-US" b="1" dirty="0">
                <a:solidFill>
                  <a:srgbClr val="0000FF"/>
                </a:solidFill>
                <a:latin typeface="Times New Roman" panose="02020603050405020304" pitchFamily="18" charset="0"/>
              </a:rPr>
              <a:t>If you are in the penumbra you see only part of the sun.</a:t>
            </a:r>
          </a:p>
          <a:p>
            <a:pPr>
              <a:spcBef>
                <a:spcPts val="1125"/>
              </a:spcBef>
              <a:buClr>
                <a:srgbClr val="0000FF"/>
              </a:buClr>
              <a:buFont typeface="Times New Roman" panose="02020603050405020304" pitchFamily="18" charset="0"/>
              <a:buChar char="•"/>
            </a:pPr>
            <a:r>
              <a:rPr lang="en-GB" altLang="en-US" b="1" dirty="0">
                <a:solidFill>
                  <a:srgbClr val="0000FF"/>
                </a:solidFill>
                <a:latin typeface="Times New Roman" panose="02020603050405020304" pitchFamily="18" charset="0"/>
              </a:rPr>
              <a:t>If you are in the umbra you cannot see any of the sun.</a:t>
            </a:r>
          </a:p>
          <a:p>
            <a:pPr>
              <a:spcBef>
                <a:spcPts val="1125"/>
              </a:spcBef>
              <a:buClr>
                <a:srgbClr val="0000FF"/>
              </a:buClr>
            </a:pPr>
            <a:endParaRPr lang="en-GB" altLang="en-US" b="1" dirty="0">
              <a:solidFill>
                <a:srgbClr val="0000FF"/>
              </a:solidFill>
              <a:latin typeface="Times New Roman" panose="02020603050405020304" pitchFamily="18" charset="0"/>
            </a:endParaRPr>
          </a:p>
          <a:p>
            <a:pPr>
              <a:spcBef>
                <a:spcPts val="1125"/>
              </a:spcBef>
              <a:buClr>
                <a:srgbClr val="008000"/>
              </a:buClr>
              <a:buFont typeface="Times New Roman" panose="02020603050405020304" pitchFamily="18" charset="0"/>
              <a:buChar char="•"/>
            </a:pPr>
            <a:r>
              <a:rPr lang="en-GB" altLang="en-US" b="1" dirty="0">
                <a:solidFill>
                  <a:srgbClr val="008000"/>
                </a:solidFill>
                <a:latin typeface="Times New Roman" panose="02020603050405020304" pitchFamily="18" charset="0"/>
              </a:rPr>
              <a:t>The fact that the moon is just barely big enough to block out the sun results from a coincidence:</a:t>
            </a:r>
          </a:p>
          <a:p>
            <a:pPr lvl="1">
              <a:spcBef>
                <a:spcPts val="1125"/>
              </a:spcBef>
              <a:buClr>
                <a:srgbClr val="008000"/>
              </a:buClr>
              <a:buFont typeface="Times New Roman" panose="02020603050405020304" pitchFamily="18" charset="0"/>
              <a:buChar char="•"/>
            </a:pPr>
            <a:r>
              <a:rPr lang="en-GB" altLang="en-US" b="1" dirty="0">
                <a:solidFill>
                  <a:srgbClr val="008000"/>
                </a:solidFill>
                <a:latin typeface="Times New Roman" panose="02020603050405020304" pitchFamily="18" charset="0"/>
              </a:rPr>
              <a:t>The sun is 390 times bigger than the moon, but also almost exactly 390 times further away.</a:t>
            </a:r>
          </a:p>
          <a:p>
            <a:pPr lvl="1">
              <a:spcBef>
                <a:spcPts val="1125"/>
              </a:spcBef>
              <a:buClr>
                <a:srgbClr val="008000"/>
              </a:buClr>
              <a:buFont typeface="Times New Roman" panose="02020603050405020304" pitchFamily="18" charset="0"/>
              <a:buChar char="•"/>
            </a:pPr>
            <a:r>
              <a:rPr lang="en-GB" altLang="en-US" b="1" dirty="0">
                <a:solidFill>
                  <a:srgbClr val="008000"/>
                </a:solidFill>
                <a:latin typeface="Times New Roman" panose="02020603050405020304" pitchFamily="18" charset="0"/>
              </a:rPr>
              <a:t>The orbit of the moon is elliptical.</a:t>
            </a:r>
          </a:p>
          <a:p>
            <a:pPr lvl="2">
              <a:spcBef>
                <a:spcPts val="1125"/>
              </a:spcBef>
              <a:buClr>
                <a:srgbClr val="008000"/>
              </a:buClr>
              <a:buFont typeface="Times New Roman" panose="02020603050405020304" pitchFamily="18" charset="0"/>
              <a:buChar char="•"/>
            </a:pPr>
            <a:r>
              <a:rPr lang="en-GB" altLang="en-US" b="1" dirty="0">
                <a:solidFill>
                  <a:srgbClr val="008000"/>
                </a:solidFill>
                <a:latin typeface="Times New Roman" panose="02020603050405020304" pitchFamily="18" charset="0"/>
              </a:rPr>
              <a:t>At </a:t>
            </a:r>
            <a:r>
              <a:rPr lang="en-GB" altLang="en-US" b="1" u="sng" dirty="0">
                <a:solidFill>
                  <a:srgbClr val="008000"/>
                </a:solidFill>
                <a:latin typeface="Times New Roman" panose="02020603050405020304" pitchFamily="18" charset="0"/>
              </a:rPr>
              <a:t>perigee</a:t>
            </a:r>
            <a:r>
              <a:rPr lang="en-GB" altLang="en-US" b="1" dirty="0">
                <a:solidFill>
                  <a:srgbClr val="008000"/>
                </a:solidFill>
                <a:latin typeface="Times New Roman" panose="02020603050405020304" pitchFamily="18" charset="0"/>
              </a:rPr>
              <a:t> it can block out the full sun</a:t>
            </a:r>
          </a:p>
          <a:p>
            <a:pPr lvl="2">
              <a:spcBef>
                <a:spcPts val="1125"/>
              </a:spcBef>
              <a:buClr>
                <a:srgbClr val="008000"/>
              </a:buClr>
              <a:buFont typeface="Times New Roman" panose="02020603050405020304" pitchFamily="18" charset="0"/>
              <a:buChar char="•"/>
            </a:pPr>
            <a:r>
              <a:rPr lang="en-GB" altLang="en-US" b="1" dirty="0">
                <a:solidFill>
                  <a:srgbClr val="008000"/>
                </a:solidFill>
                <a:latin typeface="Times New Roman" panose="02020603050405020304" pitchFamily="18" charset="0"/>
              </a:rPr>
              <a:t>At </a:t>
            </a:r>
            <a:r>
              <a:rPr lang="en-GB" altLang="en-US" b="1" u="sng" dirty="0">
                <a:solidFill>
                  <a:srgbClr val="008000"/>
                </a:solidFill>
                <a:latin typeface="Times New Roman" panose="02020603050405020304" pitchFamily="18" charset="0"/>
              </a:rPr>
              <a:t>apogee</a:t>
            </a:r>
            <a:r>
              <a:rPr lang="en-GB" altLang="en-US" b="1" dirty="0">
                <a:solidFill>
                  <a:srgbClr val="008000"/>
                </a:solidFill>
                <a:latin typeface="Times New Roman" panose="02020603050405020304" pitchFamily="18" charset="0"/>
              </a:rPr>
              <a:t> it isn’t quite big enough, giving an annular eclipse.</a:t>
            </a:r>
          </a:p>
          <a:p>
            <a:pPr lvl="2">
              <a:spcBef>
                <a:spcPts val="1125"/>
              </a:spcBef>
              <a:buClr>
                <a:srgbClr val="008000"/>
              </a:buClr>
              <a:buFont typeface="Times New Roman" panose="02020603050405020304" pitchFamily="18" charset="0"/>
              <a:buChar char="•"/>
            </a:pPr>
            <a:endParaRPr lang="en-GB" altLang="en-US" b="1" dirty="0">
              <a:solidFill>
                <a:srgbClr val="008000"/>
              </a:solidFill>
              <a:latin typeface="Times New Roman" panose="02020603050405020304" pitchFamily="18" charset="0"/>
            </a:endParaRPr>
          </a:p>
          <a:p>
            <a:pPr>
              <a:spcBef>
                <a:spcPts val="1125"/>
              </a:spcBef>
              <a:buClr>
                <a:srgbClr val="008000"/>
              </a:buClr>
              <a:buFont typeface="Times New Roman" panose="02020603050405020304" pitchFamily="18" charset="0"/>
              <a:buChar char="•"/>
            </a:pPr>
            <a:r>
              <a:rPr lang="en-GB" altLang="en-US" b="1" dirty="0">
                <a:solidFill>
                  <a:srgbClr val="FF0000"/>
                </a:solidFill>
                <a:latin typeface="Times New Roman" panose="02020603050405020304" pitchFamily="18" charset="0"/>
              </a:rPr>
              <a:t>What is the relationship between size, distance, and angle?</a:t>
            </a:r>
          </a:p>
        </p:txBody>
      </p:sp>
      <p:pic>
        <p:nvPicPr>
          <p:cNvPr id="7172" name="Picture 4">
            <a:extLst>
              <a:ext uri="{FF2B5EF4-FFF2-40B4-BE49-F238E27FC236}">
                <a16:creationId xmlns:a16="http://schemas.microsoft.com/office/drawing/2014/main" id="{1123139D-C31B-4649-B008-C2F3F79791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120" y="1537097"/>
            <a:ext cx="2198688" cy="495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3" name="Text Box 5">
            <a:extLst>
              <a:ext uri="{FF2B5EF4-FFF2-40B4-BE49-F238E27FC236}">
                <a16:creationId xmlns:a16="http://schemas.microsoft.com/office/drawing/2014/main" id="{8E85196C-080A-554D-A9E3-65D916253119}"/>
              </a:ext>
            </a:extLst>
          </p:cNvPr>
          <p:cNvSpPr txBox="1">
            <a:spLocks noChangeArrowheads="1"/>
          </p:cNvSpPr>
          <p:nvPr/>
        </p:nvSpPr>
        <p:spPr bwMode="auto">
          <a:xfrm>
            <a:off x="2201863" y="6567488"/>
            <a:ext cx="1624012"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5pPr>
            <a:lvl6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6pPr>
            <a:lvl7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7pPr>
            <a:lvl8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8pPr>
            <a:lvl9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9pPr>
          </a:lstStyle>
          <a:p>
            <a:pPr algn="ctr">
              <a:buFont typeface="Times New Roman" panose="02020603050405020304" pitchFamily="18" charset="0"/>
              <a:buNone/>
            </a:pPr>
            <a:r>
              <a:rPr lang="en-GB" altLang="en-US" sz="800">
                <a:latin typeface="Times New Roman" panose="02020603050405020304" pitchFamily="18" charset="0"/>
              </a:rPr>
              <a:t>From our text:  Horizons, by Seeds</a:t>
            </a:r>
          </a:p>
        </p:txBody>
      </p:sp>
    </p:spTree>
    <p:extLst>
      <p:ext uri="{BB962C8B-B14F-4D97-AF65-F5344CB8AC3E}">
        <p14:creationId xmlns:p14="http://schemas.microsoft.com/office/powerpoint/2010/main" val="85065802"/>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9E45F438-617A-6B48-8F47-4B7AF5341B78}"/>
              </a:ext>
            </a:extLst>
          </p:cNvPr>
          <p:cNvSpPr>
            <a:spLocks noGrp="1" noChangeArrowheads="1"/>
          </p:cNvSpPr>
          <p:nvPr>
            <p:ph type="title"/>
          </p:nvPr>
        </p:nvSpPr>
        <p:spPr>
          <a:xfrm>
            <a:off x="1981200" y="274638"/>
            <a:ext cx="8229600" cy="1143000"/>
          </a:xfrm>
          <a:ln/>
        </p:spPr>
        <p:txBody>
          <a:bodyPr/>
          <a:lstStyle/>
          <a:p>
            <a:pPr>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b="1">
                <a:solidFill>
                  <a:srgbClr val="FF0000"/>
                </a:solidFill>
              </a:rPr>
              <a:t>Variations in Solar Eclipses</a:t>
            </a:r>
          </a:p>
        </p:txBody>
      </p:sp>
      <p:pic>
        <p:nvPicPr>
          <p:cNvPr id="10242" name="Picture 2">
            <a:extLst>
              <a:ext uri="{FF2B5EF4-FFF2-40B4-BE49-F238E27FC236}">
                <a16:creationId xmlns:a16="http://schemas.microsoft.com/office/drawing/2014/main" id="{D6D16D7E-C757-EA41-AB9E-04E880D28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563" y="1600200"/>
            <a:ext cx="3821112" cy="217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a:extLst>
              <a:ext uri="{FF2B5EF4-FFF2-40B4-BE49-F238E27FC236}">
                <a16:creationId xmlns:a16="http://schemas.microsoft.com/office/drawing/2014/main" id="{7EF90C6F-BF45-9146-9028-CCD8EB97C4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0726" y="1600200"/>
            <a:ext cx="2246313" cy="217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a:extLst>
              <a:ext uri="{FF2B5EF4-FFF2-40B4-BE49-F238E27FC236}">
                <a16:creationId xmlns:a16="http://schemas.microsoft.com/office/drawing/2014/main" id="{1A87F535-B766-8445-BED6-FB204D1979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1000" y="3946525"/>
            <a:ext cx="2152650" cy="217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5" name="Picture 5">
            <a:extLst>
              <a:ext uri="{FF2B5EF4-FFF2-40B4-BE49-F238E27FC236}">
                <a16:creationId xmlns:a16="http://schemas.microsoft.com/office/drawing/2014/main" id="{AB28D6A9-F948-7D42-BDB6-74D6FFB88E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9151" y="3946525"/>
            <a:ext cx="2047875" cy="21796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6" name="Text Box 6">
            <a:extLst>
              <a:ext uri="{FF2B5EF4-FFF2-40B4-BE49-F238E27FC236}">
                <a16:creationId xmlns:a16="http://schemas.microsoft.com/office/drawing/2014/main" id="{9653FE72-05CF-5C4C-9DC9-EACD7BC95ACC}"/>
              </a:ext>
            </a:extLst>
          </p:cNvPr>
          <p:cNvSpPr txBox="1">
            <a:spLocks noChangeArrowheads="1"/>
          </p:cNvSpPr>
          <p:nvPr/>
        </p:nvSpPr>
        <p:spPr bwMode="auto">
          <a:xfrm>
            <a:off x="7086600" y="6172200"/>
            <a:ext cx="2057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5pPr>
            <a:lvl6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6pPr>
            <a:lvl7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7pPr>
            <a:lvl8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8pPr>
            <a:lvl9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9pPr>
          </a:lstStyle>
          <a:p>
            <a:pPr algn="ctr">
              <a:spcBef>
                <a:spcPts val="1125"/>
              </a:spcBef>
            </a:pPr>
            <a:r>
              <a:rPr lang="en-GB" altLang="en-US" b="1">
                <a:latin typeface="Times New Roman" panose="02020603050405020304" pitchFamily="18" charset="0"/>
              </a:rPr>
              <a:t>Annular Eclipse</a:t>
            </a:r>
          </a:p>
        </p:txBody>
      </p:sp>
      <p:sp>
        <p:nvSpPr>
          <p:cNvPr id="10247" name="Text Box 7">
            <a:extLst>
              <a:ext uri="{FF2B5EF4-FFF2-40B4-BE49-F238E27FC236}">
                <a16:creationId xmlns:a16="http://schemas.microsoft.com/office/drawing/2014/main" id="{290AA6ED-F708-F34D-AF0E-D9FC8AC3A236}"/>
              </a:ext>
            </a:extLst>
          </p:cNvPr>
          <p:cNvSpPr txBox="1">
            <a:spLocks noChangeArrowheads="1"/>
          </p:cNvSpPr>
          <p:nvPr/>
        </p:nvSpPr>
        <p:spPr bwMode="auto">
          <a:xfrm>
            <a:off x="2971800" y="6248400"/>
            <a:ext cx="2362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5pPr>
            <a:lvl6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6pPr>
            <a:lvl7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7pPr>
            <a:lvl8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8pPr>
            <a:lvl9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9pPr>
          </a:lstStyle>
          <a:p>
            <a:pPr algn="ctr">
              <a:spcBef>
                <a:spcPts val="1125"/>
              </a:spcBef>
            </a:pPr>
            <a:r>
              <a:rPr lang="en-GB" altLang="en-US" b="1">
                <a:latin typeface="Times New Roman" panose="02020603050405020304" pitchFamily="18" charset="0"/>
              </a:rPr>
              <a:t>Diamond-Ring Effect</a:t>
            </a:r>
          </a:p>
        </p:txBody>
      </p:sp>
      <p:sp>
        <p:nvSpPr>
          <p:cNvPr id="10248" name="Text Box 8">
            <a:extLst>
              <a:ext uri="{FF2B5EF4-FFF2-40B4-BE49-F238E27FC236}">
                <a16:creationId xmlns:a16="http://schemas.microsoft.com/office/drawing/2014/main" id="{36B413A4-3AF3-A343-B88A-73BA4558FE1C}"/>
              </a:ext>
            </a:extLst>
          </p:cNvPr>
          <p:cNvSpPr txBox="1">
            <a:spLocks noChangeArrowheads="1"/>
          </p:cNvSpPr>
          <p:nvPr/>
        </p:nvSpPr>
        <p:spPr bwMode="auto">
          <a:xfrm>
            <a:off x="7010400" y="1231900"/>
            <a:ext cx="2057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5pPr>
            <a:lvl6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6pPr>
            <a:lvl7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7pPr>
            <a:lvl8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8pPr>
            <a:lvl9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9pPr>
          </a:lstStyle>
          <a:p>
            <a:pPr algn="ctr">
              <a:spcBef>
                <a:spcPts val="1125"/>
              </a:spcBef>
            </a:pPr>
            <a:r>
              <a:rPr lang="en-GB" altLang="en-US" b="1">
                <a:latin typeface="Times New Roman" panose="02020603050405020304" pitchFamily="18" charset="0"/>
              </a:rPr>
              <a:t>Total Solar Eclipse</a:t>
            </a:r>
          </a:p>
        </p:txBody>
      </p:sp>
      <p:sp>
        <p:nvSpPr>
          <p:cNvPr id="10249" name="Text Box 9">
            <a:extLst>
              <a:ext uri="{FF2B5EF4-FFF2-40B4-BE49-F238E27FC236}">
                <a16:creationId xmlns:a16="http://schemas.microsoft.com/office/drawing/2014/main" id="{8CAE48D4-93EB-ED46-9220-4CA121E0BCAA}"/>
              </a:ext>
            </a:extLst>
          </p:cNvPr>
          <p:cNvSpPr txBox="1">
            <a:spLocks noChangeArrowheads="1"/>
          </p:cNvSpPr>
          <p:nvPr/>
        </p:nvSpPr>
        <p:spPr bwMode="auto">
          <a:xfrm>
            <a:off x="1752600" y="1231900"/>
            <a:ext cx="46482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5pPr>
            <a:lvl6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6pPr>
            <a:lvl7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7pPr>
            <a:lvl8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8pPr>
            <a:lvl9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9pPr>
          </a:lstStyle>
          <a:p>
            <a:pPr algn="ctr">
              <a:spcBef>
                <a:spcPts val="1125"/>
              </a:spcBef>
            </a:pPr>
            <a:r>
              <a:rPr lang="en-GB" altLang="en-US" b="1">
                <a:latin typeface="Times New Roman" panose="02020603050405020304" pitchFamily="18" charset="0"/>
              </a:rPr>
              <a:t>Elliptical orbits mean angular size variation</a:t>
            </a:r>
            <a:r>
              <a:rPr lang="en-GB" altLang="en-US">
                <a:latin typeface="Times New Roman" panose="02020603050405020304" pitchFamily="18" charset="0"/>
              </a:rPr>
              <a:t>.</a:t>
            </a:r>
          </a:p>
        </p:txBody>
      </p:sp>
    </p:spTree>
    <p:extLst>
      <p:ext uri="{BB962C8B-B14F-4D97-AF65-F5344CB8AC3E}">
        <p14:creationId xmlns:p14="http://schemas.microsoft.com/office/powerpoint/2010/main" val="597673501"/>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9AFE7A68-6827-E649-BAE8-27676B285E58}"/>
              </a:ext>
            </a:extLst>
          </p:cNvPr>
          <p:cNvSpPr>
            <a:spLocks noGrp="1" noChangeArrowheads="1"/>
          </p:cNvSpPr>
          <p:nvPr>
            <p:ph type="title"/>
          </p:nvPr>
        </p:nvSpPr>
        <p:spPr>
          <a:xfrm>
            <a:off x="1466599" y="273851"/>
            <a:ext cx="9257124" cy="1145800"/>
          </a:xfrm>
          <a:ln/>
        </p:spPr>
        <p:txBody>
          <a:bodyPr vert="horz" lIns="91440" tIns="41147" rIns="91440" bIns="45720" rtlCol="0" anchor="ctr">
            <a:normAutofit/>
          </a:bodyPr>
          <a:lstStyle/>
          <a:p>
            <a:pPr>
              <a:tabLst>
                <a:tab pos="0" algn="l"/>
                <a:tab pos="483855" algn="l"/>
                <a:tab pos="967710" algn="l"/>
                <a:tab pos="1451564" algn="l"/>
                <a:tab pos="1935419" algn="l"/>
                <a:tab pos="2419274" algn="l"/>
                <a:tab pos="2903129" algn="l"/>
                <a:tab pos="3386983" algn="l"/>
                <a:tab pos="3870838" algn="l"/>
                <a:tab pos="4354693" algn="l"/>
                <a:tab pos="4838548" algn="l"/>
                <a:tab pos="5322402" algn="l"/>
                <a:tab pos="5806257" algn="l"/>
                <a:tab pos="6290112" algn="l"/>
                <a:tab pos="6773967" algn="l"/>
                <a:tab pos="7257821" algn="l"/>
                <a:tab pos="7741676" algn="l"/>
                <a:tab pos="8225531" algn="l"/>
                <a:tab pos="8709386" algn="l"/>
                <a:tab pos="9193240" algn="l"/>
                <a:tab pos="9677095" algn="l"/>
              </a:tabLst>
            </a:pPr>
            <a:r>
              <a:rPr lang="en-GB" altLang="en-US" dirty="0"/>
              <a:t>Eclipses and nodes</a:t>
            </a:r>
          </a:p>
        </p:txBody>
      </p:sp>
      <p:sp>
        <p:nvSpPr>
          <p:cNvPr id="3" name="Content Placeholder 2">
            <a:extLst>
              <a:ext uri="{FF2B5EF4-FFF2-40B4-BE49-F238E27FC236}">
                <a16:creationId xmlns:a16="http://schemas.microsoft.com/office/drawing/2014/main" id="{BD7E907F-759A-D946-89CE-7105CA73D5C1}"/>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850A87B-51A5-7549-8A04-79892DEC4C2D}"/>
              </a:ext>
            </a:extLst>
          </p:cNvPr>
          <p:cNvPicPr>
            <a:picLocks noChangeAspect="1"/>
          </p:cNvPicPr>
          <p:nvPr/>
        </p:nvPicPr>
        <p:blipFill>
          <a:blip r:embed="rId3"/>
          <a:stretch>
            <a:fillRect/>
          </a:stretch>
        </p:blipFill>
        <p:spPr>
          <a:xfrm>
            <a:off x="1739300" y="1194799"/>
            <a:ext cx="8711722" cy="5285764"/>
          </a:xfrm>
          <a:prstGeom prst="rect">
            <a:avLst/>
          </a:prstGeom>
        </p:spPr>
      </p:pic>
    </p:spTree>
    <p:extLst>
      <p:ext uri="{BB962C8B-B14F-4D97-AF65-F5344CB8AC3E}">
        <p14:creationId xmlns:p14="http://schemas.microsoft.com/office/powerpoint/2010/main" val="36507734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F8DB90-1F0D-444C-A524-D4D741E5CD9B}"/>
              </a:ext>
            </a:extLst>
          </p:cNvPr>
          <p:cNvPicPr>
            <a:picLocks noChangeAspect="1"/>
          </p:cNvPicPr>
          <p:nvPr/>
        </p:nvPicPr>
        <p:blipFill>
          <a:blip r:embed="rId3"/>
          <a:stretch>
            <a:fillRect/>
          </a:stretch>
        </p:blipFill>
        <p:spPr>
          <a:xfrm>
            <a:off x="893923" y="877001"/>
            <a:ext cx="9829800" cy="2857500"/>
          </a:xfrm>
          <a:prstGeom prst="rect">
            <a:avLst/>
          </a:prstGeom>
        </p:spPr>
      </p:pic>
      <p:sp>
        <p:nvSpPr>
          <p:cNvPr id="11265" name="Rectangle 1">
            <a:extLst>
              <a:ext uri="{FF2B5EF4-FFF2-40B4-BE49-F238E27FC236}">
                <a16:creationId xmlns:a16="http://schemas.microsoft.com/office/drawing/2014/main" id="{9AFE7A68-6827-E649-BAE8-27676B285E58}"/>
              </a:ext>
            </a:extLst>
          </p:cNvPr>
          <p:cNvSpPr>
            <a:spLocks noGrp="1" noChangeArrowheads="1"/>
          </p:cNvSpPr>
          <p:nvPr>
            <p:ph type="title"/>
          </p:nvPr>
        </p:nvSpPr>
        <p:spPr>
          <a:xfrm>
            <a:off x="1466599" y="273851"/>
            <a:ext cx="9257124" cy="1145800"/>
          </a:xfrm>
          <a:ln/>
        </p:spPr>
        <p:txBody>
          <a:bodyPr vert="horz" lIns="91440" tIns="41147" rIns="91440" bIns="45720" rtlCol="0" anchor="ctr">
            <a:normAutofit/>
          </a:bodyPr>
          <a:lstStyle/>
          <a:p>
            <a:pPr>
              <a:tabLst>
                <a:tab pos="0" algn="l"/>
                <a:tab pos="483855" algn="l"/>
                <a:tab pos="967710" algn="l"/>
                <a:tab pos="1451564" algn="l"/>
                <a:tab pos="1935419" algn="l"/>
                <a:tab pos="2419274" algn="l"/>
                <a:tab pos="2903129" algn="l"/>
                <a:tab pos="3386983" algn="l"/>
                <a:tab pos="3870838" algn="l"/>
                <a:tab pos="4354693" algn="l"/>
                <a:tab pos="4838548" algn="l"/>
                <a:tab pos="5322402" algn="l"/>
                <a:tab pos="5806257" algn="l"/>
                <a:tab pos="6290112" algn="l"/>
                <a:tab pos="6773967" algn="l"/>
                <a:tab pos="7257821" algn="l"/>
                <a:tab pos="7741676" algn="l"/>
                <a:tab pos="8225531" algn="l"/>
                <a:tab pos="8709386" algn="l"/>
                <a:tab pos="9193240" algn="l"/>
                <a:tab pos="9677095" algn="l"/>
              </a:tabLst>
            </a:pPr>
            <a:r>
              <a:rPr lang="en-GB" altLang="en-US" dirty="0"/>
              <a:t>Eclipses and nodes</a:t>
            </a:r>
          </a:p>
        </p:txBody>
      </p:sp>
      <p:pic>
        <p:nvPicPr>
          <p:cNvPr id="7" name="Content Placeholder 6">
            <a:extLst>
              <a:ext uri="{FF2B5EF4-FFF2-40B4-BE49-F238E27FC236}">
                <a16:creationId xmlns:a16="http://schemas.microsoft.com/office/drawing/2014/main" id="{CB77378A-1331-1345-9588-A602562C65F3}"/>
              </a:ext>
            </a:extLst>
          </p:cNvPr>
          <p:cNvPicPr>
            <a:picLocks noGrp="1" noChangeAspect="1"/>
          </p:cNvPicPr>
          <p:nvPr>
            <p:ph idx="1"/>
          </p:nvPr>
        </p:nvPicPr>
        <p:blipFill>
          <a:blip r:embed="rId4"/>
          <a:stretch>
            <a:fillRect/>
          </a:stretch>
        </p:blipFill>
        <p:spPr>
          <a:xfrm>
            <a:off x="1269161" y="3606800"/>
            <a:ext cx="9652000" cy="3251200"/>
          </a:xfrm>
          <a:prstGeom prst="rect">
            <a:avLst/>
          </a:prstGeom>
        </p:spPr>
      </p:pic>
    </p:spTree>
    <p:extLst>
      <p:ext uri="{BB962C8B-B14F-4D97-AF65-F5344CB8AC3E}">
        <p14:creationId xmlns:p14="http://schemas.microsoft.com/office/powerpoint/2010/main" val="27175347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0A7DE-B50D-4A48-89EF-196BAD4052F0}"/>
              </a:ext>
            </a:extLst>
          </p:cNvPr>
          <p:cNvSpPr>
            <a:spLocks noGrp="1"/>
          </p:cNvSpPr>
          <p:nvPr>
            <p:ph type="title"/>
          </p:nvPr>
        </p:nvSpPr>
        <p:spPr>
          <a:xfrm>
            <a:off x="838200" y="0"/>
            <a:ext cx="10515600" cy="1325563"/>
          </a:xfrm>
        </p:spPr>
        <p:txBody>
          <a:bodyPr/>
          <a:lstStyle/>
          <a:p>
            <a:r>
              <a:rPr lang="en-US" dirty="0"/>
              <a:t>Saros cycle</a:t>
            </a:r>
          </a:p>
        </p:txBody>
      </p:sp>
      <p:sp>
        <p:nvSpPr>
          <p:cNvPr id="3" name="Content Placeholder 2">
            <a:extLst>
              <a:ext uri="{FF2B5EF4-FFF2-40B4-BE49-F238E27FC236}">
                <a16:creationId xmlns:a16="http://schemas.microsoft.com/office/drawing/2014/main" id="{04C012B7-B26E-274C-91EA-D8BBB0BB28CD}"/>
              </a:ext>
            </a:extLst>
          </p:cNvPr>
          <p:cNvSpPr>
            <a:spLocks noGrp="1"/>
          </p:cNvSpPr>
          <p:nvPr>
            <p:ph idx="1"/>
          </p:nvPr>
        </p:nvSpPr>
        <p:spPr>
          <a:xfrm>
            <a:off x="357032" y="1134163"/>
            <a:ext cx="7827781" cy="5219753"/>
          </a:xfrm>
        </p:spPr>
        <p:txBody>
          <a:bodyPr/>
          <a:lstStyle/>
          <a:p>
            <a:r>
              <a:rPr lang="en-US" dirty="0"/>
              <a:t>Nice </a:t>
            </a:r>
            <a:r>
              <a:rPr lang="en-US" dirty="0">
                <a:hlinkClick r:id="rId2"/>
              </a:rPr>
              <a:t>Universe Today article </a:t>
            </a:r>
            <a:r>
              <a:rPr lang="en-US" dirty="0"/>
              <a:t>explaining this:</a:t>
            </a:r>
          </a:p>
          <a:p>
            <a:endParaRPr lang="en-US" dirty="0"/>
          </a:p>
          <a:p>
            <a:endParaRPr lang="en-US" dirty="0"/>
          </a:p>
        </p:txBody>
      </p:sp>
      <p:sp>
        <p:nvSpPr>
          <p:cNvPr id="4" name="Rectangle 1">
            <a:extLst>
              <a:ext uri="{FF2B5EF4-FFF2-40B4-BE49-F238E27FC236}">
                <a16:creationId xmlns:a16="http://schemas.microsoft.com/office/drawing/2014/main" id="{D2E25CE1-09E0-6D43-8605-A9475DAD9187}"/>
              </a:ext>
            </a:extLst>
          </p:cNvPr>
          <p:cNvSpPr>
            <a:spLocks noChangeArrowheads="1"/>
          </p:cNvSpPr>
          <p:nvPr/>
        </p:nvSpPr>
        <p:spPr bwMode="auto">
          <a:xfrm>
            <a:off x="357032" y="1675712"/>
            <a:ext cx="865294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A period of 223 synodic months syncs up </a:t>
            </a:r>
            <a:r>
              <a:rPr kumimoji="0" lang="en-US" altLang="en-US" sz="2000" b="0" i="0" u="none" strike="noStrike" cap="none" normalizeH="0" baseline="0" dirty="0">
                <a:ln>
                  <a:noFill/>
                </a:ln>
                <a:solidFill>
                  <a:schemeClr val="tx1"/>
                </a:solidFill>
                <a:effectLst/>
                <a:latin typeface="Arial" panose="020B0604020202020204" pitchFamily="34" charset="0"/>
                <a:hlinkClick r:id="rId3"/>
              </a:rPr>
              <a:t>three key lunar cycles</a:t>
            </a:r>
            <a:r>
              <a:rPr kumimoji="0" lang="en-US" altLang="en-US" sz="2000" b="0" i="0" u="none" strike="noStrike" cap="none" normalizeH="0" baseline="0" dirty="0">
                <a:ln>
                  <a:noFill/>
                </a:ln>
                <a:solidFill>
                  <a:schemeClr val="tx1"/>
                </a:solidFill>
                <a:effectLst/>
                <a:latin typeface="Arial" panose="020B0604020202020204" pitchFamily="34" charset="0"/>
              </a:rPr>
              <a:t> which are crucial to predicting eclipses: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a:ln>
                  <a:noFill/>
                </a:ln>
                <a:solidFill>
                  <a:schemeClr val="tx1"/>
                </a:solidFill>
                <a:effectLst/>
                <a:latin typeface="Arial" panose="020B0604020202020204" pitchFamily="34" charset="0"/>
              </a:rPr>
              <a:t>Synodic month- </a:t>
            </a:r>
            <a:r>
              <a:rPr kumimoji="0" lang="en-US" altLang="en-US" sz="2000" b="0" i="0" u="none" strike="noStrike" cap="none" normalizeH="0" baseline="0" dirty="0">
                <a:ln>
                  <a:noFill/>
                </a:ln>
                <a:solidFill>
                  <a:schemeClr val="tx1"/>
                </a:solidFill>
                <a:effectLst/>
                <a:latin typeface="Arial" panose="020B0604020202020204" pitchFamily="34" charset="0"/>
              </a:rPr>
              <a:t>The time it takes for the Moon to return to like phase (29.5 days).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a:ln>
                  <a:noFill/>
                </a:ln>
                <a:solidFill>
                  <a:schemeClr val="tx1"/>
                </a:solidFill>
                <a:effectLst/>
                <a:latin typeface="Arial" panose="020B0604020202020204" pitchFamily="34" charset="0"/>
              </a:rPr>
              <a:t>Anomalistic month- </a:t>
            </a:r>
            <a:r>
              <a:rPr kumimoji="0" lang="en-US" altLang="en-US" sz="2000" b="0" i="0" u="none" strike="noStrike" cap="none" normalizeH="0" baseline="0" dirty="0">
                <a:ln>
                  <a:noFill/>
                </a:ln>
                <a:solidFill>
                  <a:schemeClr val="tx1"/>
                </a:solidFill>
                <a:effectLst/>
                <a:latin typeface="Arial" panose="020B0604020202020204" pitchFamily="34" charset="0"/>
              </a:rPr>
              <a:t>The time it takes for the Moon to return to perigee (27.6 days).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sng" strike="noStrike" cap="none" normalizeH="0" baseline="0" dirty="0">
                <a:ln>
                  <a:noFill/>
                </a:ln>
                <a:solidFill>
                  <a:schemeClr val="tx1"/>
                </a:solidFill>
                <a:effectLst/>
                <a:latin typeface="Arial" panose="020B0604020202020204" pitchFamily="34" charset="0"/>
              </a:rPr>
              <a:t>Draconic month- </a:t>
            </a:r>
            <a:r>
              <a:rPr kumimoji="0" lang="en-US" altLang="en-US" sz="2000" b="0" i="0" u="none" strike="noStrike" cap="none" normalizeH="0" baseline="0" dirty="0">
                <a:ln>
                  <a:noFill/>
                </a:ln>
                <a:solidFill>
                  <a:schemeClr val="tx1"/>
                </a:solidFill>
                <a:effectLst/>
                <a:latin typeface="Arial" panose="020B0604020202020204" pitchFamily="34" charset="0"/>
              </a:rPr>
              <a:t>the time it takes for the Moon to return to a similar intersecting node (ascending or descending) along the ecliptic (27.2 days).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anose="020B0604020202020204" pitchFamily="34" charset="0"/>
              </a:rPr>
              <a:t>And thus, the saros was born. A saros period is just eight hours shy of 18 years and 11 days, which in turn is equal to 223 synodic, 242 anomalistic or 239 draconic months.  8 hours is 1/3 of a day, so there is a shift westward of about 120 degrees each cycle.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1266" name="Picture 2" descr="Credit">
            <a:hlinkClick r:id="rId4"/>
            <a:extLst>
              <a:ext uri="{FF2B5EF4-FFF2-40B4-BE49-F238E27FC236}">
                <a16:creationId xmlns:a16="http://schemas.microsoft.com/office/drawing/2014/main" id="{53573186-D7C7-E247-A732-8831FA0EF2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09972" y="118331"/>
            <a:ext cx="2794000" cy="3238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05B965C-3802-F540-9305-40FEE9DD8F39}"/>
              </a:ext>
            </a:extLst>
          </p:cNvPr>
          <p:cNvSpPr txBox="1"/>
          <p:nvPr/>
        </p:nvSpPr>
        <p:spPr>
          <a:xfrm>
            <a:off x="9245234" y="3475163"/>
            <a:ext cx="2323475" cy="1200329"/>
          </a:xfrm>
          <a:prstGeom prst="rect">
            <a:avLst/>
          </a:prstGeom>
          <a:noFill/>
        </p:spPr>
        <p:txBody>
          <a:bodyPr wrap="square" rtlCol="0">
            <a:spAutoFit/>
          </a:bodyPr>
          <a:lstStyle/>
          <a:p>
            <a:r>
              <a:rPr lang="en-US" altLang="en-US" dirty="0">
                <a:latin typeface="Arial" panose="020B0604020202020204" pitchFamily="34" charset="0"/>
              </a:rPr>
              <a:t>Image credit: A.T. Sinclair/NASA/GSFC/Wikimedia Commons</a:t>
            </a:r>
            <a:endParaRPr lang="en-US" dirty="0"/>
          </a:p>
        </p:txBody>
      </p:sp>
    </p:spTree>
    <p:extLst>
      <p:ext uri="{BB962C8B-B14F-4D97-AF65-F5344CB8AC3E}">
        <p14:creationId xmlns:p14="http://schemas.microsoft.com/office/powerpoint/2010/main" val="3344552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3061-E9AE-0344-97D3-22A19DFCBCDA}"/>
              </a:ext>
            </a:extLst>
          </p:cNvPr>
          <p:cNvSpPr>
            <a:spLocks noGrp="1"/>
          </p:cNvSpPr>
          <p:nvPr>
            <p:ph type="title"/>
          </p:nvPr>
        </p:nvSpPr>
        <p:spPr>
          <a:xfrm>
            <a:off x="838200" y="232171"/>
            <a:ext cx="10515600" cy="1325563"/>
          </a:xfrm>
        </p:spPr>
        <p:txBody>
          <a:bodyPr/>
          <a:lstStyle/>
          <a:p>
            <a:r>
              <a:rPr lang="en-US" dirty="0"/>
              <a:t>Transits in general useful</a:t>
            </a:r>
          </a:p>
        </p:txBody>
      </p:sp>
      <p:pic>
        <p:nvPicPr>
          <p:cNvPr id="5" name="Picture 4">
            <a:extLst>
              <a:ext uri="{FF2B5EF4-FFF2-40B4-BE49-F238E27FC236}">
                <a16:creationId xmlns:a16="http://schemas.microsoft.com/office/drawing/2014/main" id="{D9BF174F-D56C-D64B-A511-B0ED57C5A30E}"/>
              </a:ext>
            </a:extLst>
          </p:cNvPr>
          <p:cNvPicPr>
            <a:picLocks noChangeAspect="1"/>
          </p:cNvPicPr>
          <p:nvPr/>
        </p:nvPicPr>
        <p:blipFill>
          <a:blip r:embed="rId2"/>
          <a:stretch>
            <a:fillRect/>
          </a:stretch>
        </p:blipFill>
        <p:spPr>
          <a:xfrm>
            <a:off x="212881" y="1289844"/>
            <a:ext cx="8256562" cy="5422900"/>
          </a:xfrm>
          <a:prstGeom prst="rect">
            <a:avLst/>
          </a:prstGeom>
        </p:spPr>
      </p:pic>
      <p:pic>
        <p:nvPicPr>
          <p:cNvPr id="12290" name="Picture 2" descr="Animated gif showing Pluto and it's Moon Charon in motion.">
            <a:extLst>
              <a:ext uri="{FF2B5EF4-FFF2-40B4-BE49-F238E27FC236}">
                <a16:creationId xmlns:a16="http://schemas.microsoft.com/office/drawing/2014/main" id="{3AC7321E-0EA6-504C-B05F-C2EF1D83DAB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202691" y="1289844"/>
            <a:ext cx="4031664" cy="4031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394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3061-E9AE-0344-97D3-22A19DFCBCDA}"/>
              </a:ext>
            </a:extLst>
          </p:cNvPr>
          <p:cNvSpPr>
            <a:spLocks noGrp="1"/>
          </p:cNvSpPr>
          <p:nvPr>
            <p:ph type="title"/>
          </p:nvPr>
        </p:nvSpPr>
        <p:spPr>
          <a:xfrm>
            <a:off x="838200" y="232171"/>
            <a:ext cx="10515600" cy="1325563"/>
          </a:xfrm>
        </p:spPr>
        <p:txBody>
          <a:bodyPr/>
          <a:lstStyle/>
          <a:p>
            <a:r>
              <a:rPr lang="en-US" dirty="0"/>
              <a:t>Venus Transits</a:t>
            </a:r>
          </a:p>
        </p:txBody>
      </p:sp>
      <p:pic>
        <p:nvPicPr>
          <p:cNvPr id="3" name="Picture 2">
            <a:extLst>
              <a:ext uri="{FF2B5EF4-FFF2-40B4-BE49-F238E27FC236}">
                <a16:creationId xmlns:a16="http://schemas.microsoft.com/office/drawing/2014/main" id="{96014CB7-B9B2-A646-AB88-DB9181793F40}"/>
              </a:ext>
            </a:extLst>
          </p:cNvPr>
          <p:cNvPicPr>
            <a:picLocks noChangeAspect="1"/>
          </p:cNvPicPr>
          <p:nvPr/>
        </p:nvPicPr>
        <p:blipFill>
          <a:blip r:embed="rId2"/>
          <a:stretch>
            <a:fillRect/>
          </a:stretch>
        </p:blipFill>
        <p:spPr>
          <a:xfrm>
            <a:off x="838200" y="3305676"/>
            <a:ext cx="9004300" cy="2628900"/>
          </a:xfrm>
          <a:prstGeom prst="rect">
            <a:avLst/>
          </a:prstGeom>
        </p:spPr>
      </p:pic>
      <p:sp>
        <p:nvSpPr>
          <p:cNvPr id="6" name="Content Placeholder 5">
            <a:extLst>
              <a:ext uri="{FF2B5EF4-FFF2-40B4-BE49-F238E27FC236}">
                <a16:creationId xmlns:a16="http://schemas.microsoft.com/office/drawing/2014/main" id="{75375C9A-75FF-1148-A256-B0D03ABA0AD2}"/>
              </a:ext>
            </a:extLst>
          </p:cNvPr>
          <p:cNvSpPr>
            <a:spLocks noGrp="1"/>
          </p:cNvSpPr>
          <p:nvPr>
            <p:ph idx="1"/>
          </p:nvPr>
        </p:nvSpPr>
        <p:spPr>
          <a:xfrm>
            <a:off x="479685" y="1259174"/>
            <a:ext cx="11712315" cy="5598825"/>
          </a:xfrm>
        </p:spPr>
        <p:txBody>
          <a:bodyPr/>
          <a:lstStyle/>
          <a:p>
            <a:endParaRPr lang="en-US" dirty="0"/>
          </a:p>
        </p:txBody>
      </p:sp>
      <p:pic>
        <p:nvPicPr>
          <p:cNvPr id="7" name="Picture 6">
            <a:extLst>
              <a:ext uri="{FF2B5EF4-FFF2-40B4-BE49-F238E27FC236}">
                <a16:creationId xmlns:a16="http://schemas.microsoft.com/office/drawing/2014/main" id="{23E646E3-0537-174C-8C9D-56D484FD8F6D}"/>
              </a:ext>
            </a:extLst>
          </p:cNvPr>
          <p:cNvPicPr>
            <a:picLocks noChangeAspect="1"/>
          </p:cNvPicPr>
          <p:nvPr/>
        </p:nvPicPr>
        <p:blipFill>
          <a:blip r:embed="rId3"/>
          <a:stretch>
            <a:fillRect/>
          </a:stretch>
        </p:blipFill>
        <p:spPr>
          <a:xfrm>
            <a:off x="4614992" y="215938"/>
            <a:ext cx="3441700" cy="3352800"/>
          </a:xfrm>
          <a:prstGeom prst="rect">
            <a:avLst/>
          </a:prstGeom>
        </p:spPr>
      </p:pic>
    </p:spTree>
    <p:extLst>
      <p:ext uri="{BB962C8B-B14F-4D97-AF65-F5344CB8AC3E}">
        <p14:creationId xmlns:p14="http://schemas.microsoft.com/office/powerpoint/2010/main" val="232529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3D32AA-19F5-3949-8933-05D78F8A4DA5}"/>
              </a:ext>
            </a:extLst>
          </p:cNvPr>
          <p:cNvPicPr>
            <a:picLocks noChangeAspect="1"/>
          </p:cNvPicPr>
          <p:nvPr/>
        </p:nvPicPr>
        <p:blipFill>
          <a:blip r:embed="rId2"/>
          <a:stretch>
            <a:fillRect/>
          </a:stretch>
        </p:blipFill>
        <p:spPr>
          <a:xfrm>
            <a:off x="557968" y="1968500"/>
            <a:ext cx="10566400" cy="4889500"/>
          </a:xfrm>
          <a:prstGeom prst="rect">
            <a:avLst/>
          </a:prstGeom>
        </p:spPr>
      </p:pic>
      <p:sp>
        <p:nvSpPr>
          <p:cNvPr id="2" name="Title 1">
            <a:extLst>
              <a:ext uri="{FF2B5EF4-FFF2-40B4-BE49-F238E27FC236}">
                <a16:creationId xmlns:a16="http://schemas.microsoft.com/office/drawing/2014/main" id="{2BB13514-6008-B943-AB34-ED149FF10C42}"/>
              </a:ext>
            </a:extLst>
          </p:cNvPr>
          <p:cNvSpPr>
            <a:spLocks noGrp="1"/>
          </p:cNvSpPr>
          <p:nvPr>
            <p:ph type="title"/>
          </p:nvPr>
        </p:nvSpPr>
        <p:spPr>
          <a:xfrm>
            <a:off x="868180" y="-219491"/>
            <a:ext cx="10515600" cy="1325563"/>
          </a:xfrm>
        </p:spPr>
        <p:txBody>
          <a:bodyPr/>
          <a:lstStyle/>
          <a:p>
            <a:r>
              <a:rPr lang="en-US" dirty="0"/>
              <a:t>More Gravity and Orbits…</a:t>
            </a:r>
          </a:p>
        </p:txBody>
      </p:sp>
      <p:sp>
        <p:nvSpPr>
          <p:cNvPr id="3" name="Content Placeholder 2">
            <a:extLst>
              <a:ext uri="{FF2B5EF4-FFF2-40B4-BE49-F238E27FC236}">
                <a16:creationId xmlns:a16="http://schemas.microsoft.com/office/drawing/2014/main" id="{2D6DFF83-7B33-6546-B25B-4A3B7D395681}"/>
              </a:ext>
            </a:extLst>
          </p:cNvPr>
          <p:cNvSpPr>
            <a:spLocks noGrp="1"/>
          </p:cNvSpPr>
          <p:nvPr>
            <p:ph idx="1"/>
          </p:nvPr>
        </p:nvSpPr>
        <p:spPr>
          <a:xfrm>
            <a:off x="557968" y="986175"/>
            <a:ext cx="10515600" cy="4351338"/>
          </a:xfrm>
        </p:spPr>
        <p:txBody>
          <a:bodyPr/>
          <a:lstStyle/>
          <a:p>
            <a:r>
              <a:rPr lang="en-US" dirty="0"/>
              <a:t>Dobson’s coverage of this material has some redundancies between chapter 1 and chapter 2.  We will follow in part and delve deeper into orbits and such…</a:t>
            </a:r>
          </a:p>
          <a:p>
            <a:endParaRPr lang="en-US" dirty="0"/>
          </a:p>
        </p:txBody>
      </p:sp>
    </p:spTree>
    <p:extLst>
      <p:ext uri="{BB962C8B-B14F-4D97-AF65-F5344CB8AC3E}">
        <p14:creationId xmlns:p14="http://schemas.microsoft.com/office/powerpoint/2010/main" val="990904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FAD4B5-3559-1A40-A755-295B1A082983}"/>
              </a:ext>
            </a:extLst>
          </p:cNvPr>
          <p:cNvPicPr>
            <a:picLocks noChangeAspect="1"/>
          </p:cNvPicPr>
          <p:nvPr/>
        </p:nvPicPr>
        <p:blipFill>
          <a:blip r:embed="rId2"/>
          <a:stretch>
            <a:fillRect/>
          </a:stretch>
        </p:blipFill>
        <p:spPr>
          <a:xfrm>
            <a:off x="5693197" y="779489"/>
            <a:ext cx="6950798" cy="4938179"/>
          </a:xfrm>
          <a:prstGeom prst="rect">
            <a:avLst/>
          </a:prstGeom>
        </p:spPr>
      </p:pic>
      <p:sp>
        <p:nvSpPr>
          <p:cNvPr id="3" name="Content Placeholder 2">
            <a:extLst>
              <a:ext uri="{FF2B5EF4-FFF2-40B4-BE49-F238E27FC236}">
                <a16:creationId xmlns:a16="http://schemas.microsoft.com/office/drawing/2014/main" id="{2D6DFF83-7B33-6546-B25B-4A3B7D395681}"/>
              </a:ext>
            </a:extLst>
          </p:cNvPr>
          <p:cNvSpPr>
            <a:spLocks noGrp="1"/>
          </p:cNvSpPr>
          <p:nvPr>
            <p:ph idx="1"/>
          </p:nvPr>
        </p:nvSpPr>
        <p:spPr>
          <a:xfrm>
            <a:off x="288144" y="779489"/>
            <a:ext cx="6442440" cy="5709001"/>
          </a:xfrm>
        </p:spPr>
        <p:txBody>
          <a:bodyPr>
            <a:noAutofit/>
          </a:bodyPr>
          <a:lstStyle/>
          <a:p>
            <a:r>
              <a:rPr lang="en-US" sz="2400" dirty="0"/>
              <a:t>Inclination: the tilt of the plane of the orbit with respect to the ecliptic.  </a:t>
            </a:r>
            <a:r>
              <a:rPr lang="en-US" sz="2400" i="1" dirty="0" err="1"/>
              <a:t>i</a:t>
            </a:r>
            <a:endParaRPr lang="en-US" sz="2400" i="1" dirty="0"/>
          </a:p>
          <a:p>
            <a:pPr marL="0" indent="0">
              <a:buNone/>
            </a:pPr>
            <a:r>
              <a:rPr lang="en-US" sz="2400" dirty="0"/>
              <a:t>• Ascending node: the point along the orbit where the object “ascends” from the south side of the ecliptic to the north side.</a:t>
            </a:r>
          </a:p>
          <a:p>
            <a:pPr marL="0" indent="0">
              <a:buNone/>
            </a:pPr>
            <a:r>
              <a:rPr lang="en-US" sz="2400" dirty="0"/>
              <a:t>•Longitude: measured eastward (counterclockwise when viewed from the north) along the ecliptic from the point of the vernal equinox (the point in Pisces where the Sun crosses the equator moving northward in March).  </a:t>
            </a:r>
            <a:r>
              <a:rPr lang="en-US" sz="2400" dirty="0" err="1"/>
              <a:t>Ω</a:t>
            </a:r>
            <a:endParaRPr lang="en-US" sz="2400" dirty="0"/>
          </a:p>
          <a:p>
            <a:pPr marL="0" indent="0">
              <a:buNone/>
            </a:pPr>
            <a:r>
              <a:rPr lang="en-US" sz="2400" dirty="0"/>
              <a:t>• Pericenter: generic term for the end of the major axis that is closest to the center of mass; e.g., perihelion, perigee.</a:t>
            </a:r>
          </a:p>
          <a:p>
            <a:pPr marL="0" indent="0">
              <a:buNone/>
            </a:pPr>
            <a:r>
              <a:rPr lang="en-US" sz="2400" dirty="0"/>
              <a:t>• Argument of the pericenter: the angular distance around the orbit from the ascending node to the pericenter. ⍵</a:t>
            </a:r>
          </a:p>
        </p:txBody>
      </p:sp>
      <p:sp>
        <p:nvSpPr>
          <p:cNvPr id="2" name="Title 1">
            <a:extLst>
              <a:ext uri="{FF2B5EF4-FFF2-40B4-BE49-F238E27FC236}">
                <a16:creationId xmlns:a16="http://schemas.microsoft.com/office/drawing/2014/main" id="{2BB13514-6008-B943-AB34-ED149FF10C42}"/>
              </a:ext>
            </a:extLst>
          </p:cNvPr>
          <p:cNvSpPr>
            <a:spLocks noGrp="1"/>
          </p:cNvSpPr>
          <p:nvPr>
            <p:ph type="title"/>
          </p:nvPr>
        </p:nvSpPr>
        <p:spPr>
          <a:xfrm>
            <a:off x="557967" y="-210826"/>
            <a:ext cx="10515600" cy="1325563"/>
          </a:xfrm>
        </p:spPr>
        <p:txBody>
          <a:bodyPr/>
          <a:lstStyle/>
          <a:p>
            <a:r>
              <a:rPr lang="en-US" dirty="0"/>
              <a:t>Orbital Elements (in addition to a, e)</a:t>
            </a:r>
          </a:p>
        </p:txBody>
      </p:sp>
    </p:spTree>
    <p:extLst>
      <p:ext uri="{BB962C8B-B14F-4D97-AF65-F5344CB8AC3E}">
        <p14:creationId xmlns:p14="http://schemas.microsoft.com/office/powerpoint/2010/main" val="3525802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9FE87-16F8-C14A-80C5-DB26F00A41C6}"/>
              </a:ext>
            </a:extLst>
          </p:cNvPr>
          <p:cNvSpPr>
            <a:spLocks noGrp="1"/>
          </p:cNvSpPr>
          <p:nvPr>
            <p:ph type="title"/>
          </p:nvPr>
        </p:nvSpPr>
        <p:spPr/>
        <p:txBody>
          <a:bodyPr/>
          <a:lstStyle/>
          <a:p>
            <a:r>
              <a:rPr lang="en-US" dirty="0"/>
              <a:t>Chapter 2</a:t>
            </a:r>
          </a:p>
        </p:txBody>
      </p:sp>
      <p:sp>
        <p:nvSpPr>
          <p:cNvPr id="3" name="Content Placeholder 2">
            <a:extLst>
              <a:ext uri="{FF2B5EF4-FFF2-40B4-BE49-F238E27FC236}">
                <a16:creationId xmlns:a16="http://schemas.microsoft.com/office/drawing/2014/main" id="{BC520525-7F5D-FC42-B111-C66571174C5A}"/>
              </a:ext>
            </a:extLst>
          </p:cNvPr>
          <p:cNvSpPr>
            <a:spLocks noGrp="1"/>
          </p:cNvSpPr>
          <p:nvPr>
            <p:ph idx="1"/>
          </p:nvPr>
        </p:nvSpPr>
        <p:spPr/>
        <p:txBody>
          <a:bodyPr>
            <a:normAutofit/>
          </a:bodyPr>
          <a:lstStyle/>
          <a:p>
            <a:pPr marL="0" indent="0">
              <a:buNone/>
            </a:pPr>
            <a:r>
              <a:rPr lang="en-US" dirty="0"/>
              <a:t>•Orbit and phases of the Moon </a:t>
            </a:r>
          </a:p>
          <a:p>
            <a:pPr marL="0" indent="0">
              <a:buNone/>
            </a:pPr>
            <a:r>
              <a:rPr lang="en-US" dirty="0"/>
              <a:t>•lunar and solar eclipses </a:t>
            </a:r>
          </a:p>
          <a:p>
            <a:pPr marL="0" indent="0">
              <a:buNone/>
            </a:pPr>
            <a:r>
              <a:rPr lang="en-US" dirty="0"/>
              <a:t>•review gravity and orbits </a:t>
            </a:r>
          </a:p>
          <a:p>
            <a:pPr marL="0" indent="0">
              <a:buNone/>
            </a:pPr>
            <a:r>
              <a:rPr lang="en-US" dirty="0"/>
              <a:t>•the three-body problem, tides, rings, orbital resonances </a:t>
            </a:r>
          </a:p>
          <a:p>
            <a:pPr marL="0" indent="0">
              <a:buNone/>
            </a:pPr>
            <a:r>
              <a:rPr lang="en-US" dirty="0"/>
              <a:t>•dynamical effects of solar wind and radiation on molecules and small particles </a:t>
            </a:r>
          </a:p>
          <a:p>
            <a:pPr marL="0" indent="0">
              <a:buNone/>
            </a:pPr>
            <a:r>
              <a:rPr lang="en-US" dirty="0"/>
              <a:t>•moment of inertia and real gravitational fields. </a:t>
            </a:r>
          </a:p>
        </p:txBody>
      </p:sp>
    </p:spTree>
    <p:extLst>
      <p:ext uri="{BB962C8B-B14F-4D97-AF65-F5344CB8AC3E}">
        <p14:creationId xmlns:p14="http://schemas.microsoft.com/office/powerpoint/2010/main" val="231326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13514-6008-B943-AB34-ED149FF10C42}"/>
              </a:ext>
            </a:extLst>
          </p:cNvPr>
          <p:cNvSpPr>
            <a:spLocks noGrp="1"/>
          </p:cNvSpPr>
          <p:nvPr>
            <p:ph type="title"/>
          </p:nvPr>
        </p:nvSpPr>
        <p:spPr>
          <a:xfrm>
            <a:off x="868180" y="-219491"/>
            <a:ext cx="10515600" cy="1325563"/>
          </a:xfrm>
        </p:spPr>
        <p:txBody>
          <a:bodyPr/>
          <a:lstStyle/>
          <a:p>
            <a:r>
              <a:rPr lang="en-US" dirty="0"/>
              <a:t>Geocentric and other useful Orbits</a:t>
            </a:r>
          </a:p>
        </p:txBody>
      </p:sp>
      <p:sp>
        <p:nvSpPr>
          <p:cNvPr id="3" name="Content Placeholder 2">
            <a:extLst>
              <a:ext uri="{FF2B5EF4-FFF2-40B4-BE49-F238E27FC236}">
                <a16:creationId xmlns:a16="http://schemas.microsoft.com/office/drawing/2014/main" id="{2D6DFF83-7B33-6546-B25B-4A3B7D395681}"/>
              </a:ext>
            </a:extLst>
          </p:cNvPr>
          <p:cNvSpPr>
            <a:spLocks noGrp="1"/>
          </p:cNvSpPr>
          <p:nvPr>
            <p:ph idx="1"/>
          </p:nvPr>
        </p:nvSpPr>
        <p:spPr>
          <a:xfrm>
            <a:off x="557968" y="986175"/>
            <a:ext cx="10515600" cy="4351338"/>
          </a:xfrm>
        </p:spPr>
        <p:txBody>
          <a:bodyPr/>
          <a:lstStyle/>
          <a:p>
            <a:r>
              <a:rPr lang="en-US" dirty="0"/>
              <a:t>LEO – ISS (~400km) and HST (~540km)</a:t>
            </a:r>
          </a:p>
          <a:p>
            <a:endParaRPr lang="en-US" dirty="0"/>
          </a:p>
          <a:p>
            <a:r>
              <a:rPr lang="en-US" dirty="0"/>
              <a:t>Geosynchronous &amp; Geostationary – how high?  Sidereal or synodic day?</a:t>
            </a:r>
          </a:p>
          <a:p>
            <a:endParaRPr lang="en-US" dirty="0"/>
          </a:p>
          <a:p>
            <a:r>
              <a:rPr lang="en-US" dirty="0"/>
              <a:t>Hohmann transfer orbits </a:t>
            </a:r>
          </a:p>
          <a:p>
            <a:pPr lvl="1"/>
            <a:r>
              <a:rPr lang="en-US" dirty="0"/>
              <a:t>Earth to Mars, for instance.  Launch Windows?</a:t>
            </a:r>
          </a:p>
          <a:p>
            <a:endParaRPr lang="en-US" dirty="0"/>
          </a:p>
          <a:p>
            <a:endParaRPr lang="en-US" dirty="0"/>
          </a:p>
          <a:p>
            <a:endParaRPr lang="en-US" dirty="0"/>
          </a:p>
        </p:txBody>
      </p:sp>
    </p:spTree>
    <p:extLst>
      <p:ext uri="{BB962C8B-B14F-4D97-AF65-F5344CB8AC3E}">
        <p14:creationId xmlns:p14="http://schemas.microsoft.com/office/powerpoint/2010/main" val="224887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5F34A-9A9A-F842-98AE-6903B050C915}"/>
              </a:ext>
            </a:extLst>
          </p:cNvPr>
          <p:cNvSpPr>
            <a:spLocks noGrp="1"/>
          </p:cNvSpPr>
          <p:nvPr>
            <p:ph type="title"/>
          </p:nvPr>
        </p:nvSpPr>
        <p:spPr>
          <a:xfrm>
            <a:off x="838200" y="0"/>
            <a:ext cx="10515600" cy="1325563"/>
          </a:xfrm>
        </p:spPr>
        <p:txBody>
          <a:bodyPr/>
          <a:lstStyle/>
          <a:p>
            <a:r>
              <a:rPr lang="en-US" dirty="0"/>
              <a:t>Three Body(+) Problem, Orbital Simulators</a:t>
            </a:r>
          </a:p>
        </p:txBody>
      </p:sp>
      <p:sp>
        <p:nvSpPr>
          <p:cNvPr id="3" name="Content Placeholder 2">
            <a:extLst>
              <a:ext uri="{FF2B5EF4-FFF2-40B4-BE49-F238E27FC236}">
                <a16:creationId xmlns:a16="http://schemas.microsoft.com/office/drawing/2014/main" id="{8F55B001-2648-BF4F-9AB7-06F5314B03C0}"/>
              </a:ext>
            </a:extLst>
          </p:cNvPr>
          <p:cNvSpPr>
            <a:spLocks noGrp="1"/>
          </p:cNvSpPr>
          <p:nvPr>
            <p:ph idx="1"/>
          </p:nvPr>
        </p:nvSpPr>
        <p:spPr>
          <a:xfrm>
            <a:off x="838199" y="1169233"/>
            <a:ext cx="11183911" cy="5396459"/>
          </a:xfrm>
        </p:spPr>
        <p:txBody>
          <a:bodyPr>
            <a:normAutofit fontScale="85000" lnSpcReduction="20000"/>
          </a:bodyPr>
          <a:lstStyle/>
          <a:p>
            <a:r>
              <a:rPr lang="en-US" dirty="0"/>
              <a:t>Horseshoe Orbits – </a:t>
            </a:r>
            <a:r>
              <a:rPr lang="en-US" dirty="0">
                <a:hlinkClick r:id="rId2"/>
              </a:rPr>
              <a:t>https://www.youtube.com/watch?v=gsHBE3DWCP4</a:t>
            </a:r>
            <a:r>
              <a:rPr lang="en-US" dirty="0"/>
              <a:t> </a:t>
            </a:r>
          </a:p>
          <a:p>
            <a:endParaRPr lang="en-US" dirty="0"/>
          </a:p>
          <a:p>
            <a:r>
              <a:rPr lang="en-US" dirty="0"/>
              <a:t>N-body orbits: </a:t>
            </a:r>
            <a:r>
              <a:rPr lang="en-US" dirty="0">
                <a:hlinkClick r:id="rId3"/>
              </a:rPr>
              <a:t>https://www.youtube.com/watch?v=_3uQqrrBcrQ</a:t>
            </a:r>
            <a:r>
              <a:rPr lang="en-US" dirty="0"/>
              <a:t> </a:t>
            </a:r>
          </a:p>
          <a:p>
            <a:endParaRPr lang="en-US" dirty="0"/>
          </a:p>
          <a:p>
            <a:r>
              <a:rPr lang="en-US" dirty="0" err="1"/>
              <a:t>Lagrangian</a:t>
            </a:r>
            <a:r>
              <a:rPr lang="en-US" dirty="0"/>
              <a:t> points L4 and L5 and Trojan asteroids reminder…</a:t>
            </a:r>
          </a:p>
          <a:p>
            <a:endParaRPr lang="en-US" dirty="0"/>
          </a:p>
          <a:p>
            <a:r>
              <a:rPr lang="en-US" dirty="0"/>
              <a:t>Games and Simulators!  Available for the 4/4/4 presentations!</a:t>
            </a:r>
          </a:p>
          <a:p>
            <a:endParaRPr lang="en-US" dirty="0"/>
          </a:p>
          <a:p>
            <a:r>
              <a:rPr lang="en-US" dirty="0"/>
              <a:t>Space War! </a:t>
            </a:r>
            <a:r>
              <a:rPr lang="en-US" dirty="0">
                <a:hlinkClick r:id="rId4"/>
              </a:rPr>
              <a:t>https://www.masswerk.at/spacewar/</a:t>
            </a:r>
            <a:r>
              <a:rPr lang="en-US" dirty="0"/>
              <a:t> </a:t>
            </a:r>
          </a:p>
          <a:p>
            <a:endParaRPr lang="en-US" dirty="0"/>
          </a:p>
          <a:p>
            <a:r>
              <a:rPr lang="en-US" dirty="0">
                <a:hlinkClick r:id="rId5"/>
              </a:rPr>
              <a:t>Kerbal Space Program</a:t>
            </a:r>
            <a:r>
              <a:rPr lang="en-US" dirty="0"/>
              <a:t>, </a:t>
            </a:r>
            <a:r>
              <a:rPr lang="en-US" dirty="0">
                <a:hlinkClick r:id="rId6"/>
              </a:rPr>
              <a:t>Universe Sandbox</a:t>
            </a:r>
            <a:r>
              <a:rPr lang="en-US" dirty="0"/>
              <a:t>, </a:t>
            </a:r>
            <a:r>
              <a:rPr lang="en-US" dirty="0">
                <a:hlinkClick r:id="rId7"/>
              </a:rPr>
              <a:t>Solar System Scope</a:t>
            </a:r>
            <a:r>
              <a:rPr lang="en-US" dirty="0"/>
              <a:t>…</a:t>
            </a:r>
          </a:p>
          <a:p>
            <a:endParaRPr lang="en-US" dirty="0"/>
          </a:p>
          <a:p>
            <a:r>
              <a:rPr lang="en-US" dirty="0"/>
              <a:t>Free astronomy/space games (Space </a:t>
            </a:r>
            <a:r>
              <a:rPr lang="en-US" dirty="0" err="1"/>
              <a:t>Engine,Word</a:t>
            </a:r>
            <a:r>
              <a:rPr lang="en-US" dirty="0"/>
              <a:t> Wide Telescope, </a:t>
            </a:r>
            <a:r>
              <a:rPr lang="en-US" dirty="0" err="1"/>
              <a:t>Celestia</a:t>
            </a:r>
            <a:r>
              <a:rPr lang="en-US" dirty="0"/>
              <a:t>, Orbiter): </a:t>
            </a:r>
            <a:r>
              <a:rPr lang="en-US" dirty="0">
                <a:hlinkClick r:id="rId8"/>
              </a:rPr>
              <a:t>https://www.youtube.com/watch?v=uNJ0haInfcs</a:t>
            </a:r>
            <a:r>
              <a:rPr lang="en-US" dirty="0"/>
              <a:t> </a:t>
            </a:r>
          </a:p>
        </p:txBody>
      </p:sp>
    </p:spTree>
    <p:extLst>
      <p:ext uri="{BB962C8B-B14F-4D97-AF65-F5344CB8AC3E}">
        <p14:creationId xmlns:p14="http://schemas.microsoft.com/office/powerpoint/2010/main" val="340602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1661A-F6B8-0441-9BBD-72E5FC8404CE}"/>
              </a:ext>
            </a:extLst>
          </p:cNvPr>
          <p:cNvSpPr>
            <a:spLocks noGrp="1"/>
          </p:cNvSpPr>
          <p:nvPr>
            <p:ph type="title"/>
          </p:nvPr>
        </p:nvSpPr>
        <p:spPr/>
        <p:txBody>
          <a:bodyPr/>
          <a:lstStyle/>
          <a:p>
            <a:r>
              <a:rPr lang="en-US" dirty="0"/>
              <a:t>Tidal forces, Roche Limit, Rings, etc.</a:t>
            </a:r>
          </a:p>
        </p:txBody>
      </p:sp>
      <p:sp>
        <p:nvSpPr>
          <p:cNvPr id="4" name="Rectangle 2">
            <a:extLst>
              <a:ext uri="{FF2B5EF4-FFF2-40B4-BE49-F238E27FC236}">
                <a16:creationId xmlns:a16="http://schemas.microsoft.com/office/drawing/2014/main" id="{63BB3D4C-6550-B445-A44C-1F7E838A7A76}"/>
              </a:ext>
            </a:extLst>
          </p:cNvPr>
          <p:cNvSpPr txBox="1">
            <a:spLocks noChangeArrowheads="1"/>
          </p:cNvSpPr>
          <p:nvPr/>
        </p:nvSpPr>
        <p:spPr>
          <a:xfrm>
            <a:off x="1466599" y="1604458"/>
            <a:ext cx="9257124" cy="6085173"/>
          </a:xfrm>
          <a:prstGeom prst="rect">
            <a:avLst/>
          </a:prstGeom>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3614" indent="-342730">
              <a:buSzPct val="45000"/>
              <a:buFont typeface="Wingdings" pitchFamily="2" charset="2"/>
              <a:buChar char=""/>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r>
              <a:rPr lang="en-GB" altLang="en-US" sz="3200" dirty="0"/>
              <a:t>Derivation of Roche limit – see notes</a:t>
            </a:r>
          </a:p>
          <a:p>
            <a:pPr marL="453614" indent="-342730">
              <a:buSzPct val="45000"/>
              <a:buFont typeface="Arial" panose="020B0604020202020204" pitchFamily="34" charset="0"/>
              <a:buNone/>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endParaRPr lang="en-GB" altLang="en-US" sz="4233" baseline="33000" dirty="0"/>
          </a:p>
          <a:p>
            <a:pPr marL="453614" indent="-342730">
              <a:buSzPct val="45000"/>
              <a:buFont typeface="Arial" panose="020B0604020202020204" pitchFamily="34" charset="0"/>
              <a:buNone/>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endParaRPr lang="en-GB" altLang="en-US" sz="7620" dirty="0"/>
          </a:p>
        </p:txBody>
      </p:sp>
      <p:pic>
        <p:nvPicPr>
          <p:cNvPr id="5" name="Picture 4">
            <a:extLst>
              <a:ext uri="{FF2B5EF4-FFF2-40B4-BE49-F238E27FC236}">
                <a16:creationId xmlns:a16="http://schemas.microsoft.com/office/drawing/2014/main" id="{5B538D9A-2447-AA4A-A216-E44445B271F1}"/>
              </a:ext>
            </a:extLst>
          </p:cNvPr>
          <p:cNvPicPr>
            <a:picLocks noChangeAspect="1"/>
          </p:cNvPicPr>
          <p:nvPr/>
        </p:nvPicPr>
        <p:blipFill>
          <a:blip r:embed="rId2"/>
          <a:stretch>
            <a:fillRect/>
          </a:stretch>
        </p:blipFill>
        <p:spPr>
          <a:xfrm>
            <a:off x="894511" y="2083008"/>
            <a:ext cx="10401300" cy="4191000"/>
          </a:xfrm>
          <a:prstGeom prst="rect">
            <a:avLst/>
          </a:prstGeom>
        </p:spPr>
      </p:pic>
    </p:spTree>
    <p:extLst>
      <p:ext uri="{BB962C8B-B14F-4D97-AF65-F5344CB8AC3E}">
        <p14:creationId xmlns:p14="http://schemas.microsoft.com/office/powerpoint/2010/main" val="4281670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D8C74-A4C2-8743-B7EA-4CD6C9319120}"/>
              </a:ext>
            </a:extLst>
          </p:cNvPr>
          <p:cNvSpPr>
            <a:spLocks noGrp="1"/>
          </p:cNvSpPr>
          <p:nvPr>
            <p:ph type="title"/>
          </p:nvPr>
        </p:nvSpPr>
        <p:spPr/>
        <p:txBody>
          <a:bodyPr/>
          <a:lstStyle/>
          <a:p>
            <a:endParaRPr lang="en-US"/>
          </a:p>
        </p:txBody>
      </p:sp>
      <p:pic>
        <p:nvPicPr>
          <p:cNvPr id="26626" name="Picture 2" descr="Image result for planetary rings jupiter uranus neptune saturn">
            <a:extLst>
              <a:ext uri="{FF2B5EF4-FFF2-40B4-BE49-F238E27FC236}">
                <a16:creationId xmlns:a16="http://schemas.microsoft.com/office/drawing/2014/main" id="{EB419464-47A0-3645-9412-E79AFB6322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0"/>
            <a:ext cx="113919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7009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82BA7-62D7-0040-9CDD-F7DA4B3553FB}"/>
              </a:ext>
            </a:extLst>
          </p:cNvPr>
          <p:cNvSpPr>
            <a:spLocks noGrp="1"/>
          </p:cNvSpPr>
          <p:nvPr>
            <p:ph type="title"/>
          </p:nvPr>
        </p:nvSpPr>
        <p:spPr>
          <a:xfrm>
            <a:off x="880672" y="0"/>
            <a:ext cx="10515600" cy="1325563"/>
          </a:xfrm>
        </p:spPr>
        <p:txBody>
          <a:bodyPr/>
          <a:lstStyle/>
          <a:p>
            <a:r>
              <a:rPr lang="en-US" dirty="0"/>
              <a:t>Dust in the Solar System</a:t>
            </a:r>
          </a:p>
        </p:txBody>
      </p:sp>
      <p:sp>
        <p:nvSpPr>
          <p:cNvPr id="3" name="TextBox 2">
            <a:extLst>
              <a:ext uri="{FF2B5EF4-FFF2-40B4-BE49-F238E27FC236}">
                <a16:creationId xmlns:a16="http://schemas.microsoft.com/office/drawing/2014/main" id="{63B7C1F9-60C6-6344-93F4-FA6C28ED9C51}"/>
              </a:ext>
            </a:extLst>
          </p:cNvPr>
          <p:cNvSpPr txBox="1"/>
          <p:nvPr/>
        </p:nvSpPr>
        <p:spPr>
          <a:xfrm>
            <a:off x="1124262" y="1211002"/>
            <a:ext cx="10028420" cy="5078313"/>
          </a:xfrm>
          <a:prstGeom prst="rect">
            <a:avLst/>
          </a:prstGeom>
          <a:noFill/>
        </p:spPr>
        <p:txBody>
          <a:bodyPr wrap="square" rtlCol="0">
            <a:spAutoFit/>
          </a:bodyPr>
          <a:lstStyle/>
          <a:p>
            <a:r>
              <a:rPr lang="en-US" sz="3600" dirty="0"/>
              <a:t>Comes from original solar system formation processes, but is removed in various ways</a:t>
            </a:r>
          </a:p>
          <a:p>
            <a:endParaRPr lang="en-US" sz="3600" dirty="0"/>
          </a:p>
          <a:p>
            <a:r>
              <a:rPr lang="en-US" sz="3600" dirty="0"/>
              <a:t>Radiation Pressure can blow out the smallest grains</a:t>
            </a:r>
          </a:p>
          <a:p>
            <a:endParaRPr lang="en-US" sz="3600" dirty="0"/>
          </a:p>
          <a:p>
            <a:r>
              <a:rPr lang="en-US" sz="3600" dirty="0"/>
              <a:t>Radiation “drag” can cause larger grains to have their orbits “decay”</a:t>
            </a:r>
          </a:p>
          <a:p>
            <a:endParaRPr lang="en-US" sz="3600" dirty="0"/>
          </a:p>
          <a:p>
            <a:r>
              <a:rPr lang="en-US" sz="3600" dirty="0"/>
              <a:t>Bigger objects are asteroids </a:t>
            </a:r>
          </a:p>
        </p:txBody>
      </p:sp>
    </p:spTree>
    <p:extLst>
      <p:ext uri="{BB962C8B-B14F-4D97-AF65-F5344CB8AC3E}">
        <p14:creationId xmlns:p14="http://schemas.microsoft.com/office/powerpoint/2010/main" val="622003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B3DD47B1-B74A-D041-B9F8-4E794E7AAA8F}"/>
              </a:ext>
            </a:extLst>
          </p:cNvPr>
          <p:cNvSpPr>
            <a:spLocks noGrp="1" noChangeArrowheads="1"/>
          </p:cNvSpPr>
          <p:nvPr>
            <p:ph type="title"/>
          </p:nvPr>
        </p:nvSpPr>
        <p:spPr>
          <a:xfrm>
            <a:off x="1466599" y="273851"/>
            <a:ext cx="9257124" cy="1145800"/>
          </a:xfrm>
          <a:ln/>
        </p:spPr>
        <p:txBody>
          <a:bodyPr vert="horz" lIns="91440" tIns="41147" rIns="91440" bIns="45720" rtlCol="0" anchor="ctr">
            <a:normAutofit/>
          </a:bodyPr>
          <a:lstStyle/>
          <a:p>
            <a:pPr>
              <a:tabLst>
                <a:tab pos="0" algn="l"/>
                <a:tab pos="483855" algn="l"/>
                <a:tab pos="967710" algn="l"/>
                <a:tab pos="1451564" algn="l"/>
                <a:tab pos="1935419" algn="l"/>
                <a:tab pos="2419274" algn="l"/>
                <a:tab pos="2903129" algn="l"/>
                <a:tab pos="3386983" algn="l"/>
                <a:tab pos="3870838" algn="l"/>
                <a:tab pos="4354693" algn="l"/>
                <a:tab pos="4838548" algn="l"/>
                <a:tab pos="5322402" algn="l"/>
                <a:tab pos="5806257" algn="l"/>
                <a:tab pos="6290112" algn="l"/>
                <a:tab pos="6773967" algn="l"/>
                <a:tab pos="7257821" algn="l"/>
                <a:tab pos="7741676" algn="l"/>
                <a:tab pos="8225531" algn="l"/>
                <a:tab pos="8709386" algn="l"/>
                <a:tab pos="9193240" algn="l"/>
                <a:tab pos="9677095" algn="l"/>
              </a:tabLst>
            </a:pPr>
            <a:r>
              <a:rPr lang="en-GB" altLang="en-US" dirty="0"/>
              <a:t>ASTR 2310: Chapter 2</a:t>
            </a:r>
          </a:p>
        </p:txBody>
      </p:sp>
      <p:sp>
        <p:nvSpPr>
          <p:cNvPr id="14338" name="Rectangle 2">
            <a:extLst>
              <a:ext uri="{FF2B5EF4-FFF2-40B4-BE49-F238E27FC236}">
                <a16:creationId xmlns:a16="http://schemas.microsoft.com/office/drawing/2014/main" id="{BA3611BA-C829-054A-80B1-0B5B84909E4A}"/>
              </a:ext>
            </a:extLst>
          </p:cNvPr>
          <p:cNvSpPr>
            <a:spLocks noGrp="1" noChangeArrowheads="1"/>
          </p:cNvSpPr>
          <p:nvPr>
            <p:ph type="body" idx="1"/>
          </p:nvPr>
        </p:nvSpPr>
        <p:spPr>
          <a:xfrm>
            <a:off x="674557" y="1419651"/>
            <a:ext cx="10049166" cy="5223302"/>
          </a:xfrm>
          <a:ln/>
        </p:spPr>
        <p:txBody>
          <a:bodyPr/>
          <a:lstStyle/>
          <a:p>
            <a:pPr marL="1567488" lvl="1" indent="-598098">
              <a:buFont typeface="Times New Roman" panose="02020603050405020304" pitchFamily="18" charset="0"/>
              <a:buChar char="–"/>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r>
              <a:rPr lang="en-GB" altLang="en-US" sz="3200" dirty="0"/>
              <a:t>Aberration of Starlight</a:t>
            </a:r>
          </a:p>
          <a:p>
            <a:pPr marL="2419274" lvl="2" indent="-482175">
              <a:buFont typeface="Times New Roman" panose="02020603050405020304" pitchFamily="18" charset="0"/>
              <a:buChar char="•"/>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r>
              <a:rPr lang="en-GB" altLang="en-US" sz="3200" dirty="0"/>
              <a:t>Running through the rain with an umbrella</a:t>
            </a:r>
          </a:p>
          <a:p>
            <a:pPr marL="2419274" lvl="2" indent="-482175">
              <a:buFont typeface="Times New Roman" panose="02020603050405020304" pitchFamily="18" charset="0"/>
              <a:buChar char="•"/>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r>
              <a:rPr lang="en-GB" altLang="en-US" sz="3200" dirty="0"/>
              <a:t>Speed of light is high (300,000 km/s), but...</a:t>
            </a:r>
          </a:p>
          <a:p>
            <a:pPr marL="2419274" lvl="2" indent="-482175">
              <a:buFont typeface="Times New Roman" panose="02020603050405020304" pitchFamily="18" charset="0"/>
              <a:buChar char="•"/>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r>
              <a:rPr lang="en-GB" altLang="en-US" sz="3200" dirty="0"/>
              <a:t>Speed of Earth around Sun is 30 km/s</a:t>
            </a:r>
          </a:p>
          <a:p>
            <a:pPr marL="2419274" lvl="2" indent="-482175">
              <a:buFont typeface="Times New Roman" panose="02020603050405020304" pitchFamily="18" charset="0"/>
              <a:buChar char="•"/>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r>
              <a:rPr lang="en-GB" altLang="en-US" sz="3200" dirty="0"/>
              <a:t>What is angle?</a:t>
            </a:r>
          </a:p>
          <a:p>
            <a:pPr marL="2419274" lvl="2" indent="-482175">
              <a:buFont typeface="Times New Roman" panose="02020603050405020304" pitchFamily="18" charset="0"/>
              <a:buChar char="•"/>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r>
              <a:rPr lang="en-GB" altLang="en-US" sz="3200" dirty="0"/>
              <a:t>Detectable (by Jean “Luc” Picard in 1680)</a:t>
            </a:r>
          </a:p>
          <a:p>
            <a:pPr marL="453614" indent="-342730">
              <a:buSzPct val="45000"/>
              <a:buNone/>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endParaRPr lang="en-GB" altLang="en-US" sz="4233" baseline="33000" dirty="0"/>
          </a:p>
          <a:p>
            <a:pPr marL="453614" indent="-342730">
              <a:buSzPct val="45000"/>
              <a:buNone/>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endParaRPr lang="en-GB" altLang="en-US" sz="7620" dirty="0"/>
          </a:p>
        </p:txBody>
      </p:sp>
    </p:spTree>
    <p:extLst>
      <p:ext uri="{BB962C8B-B14F-4D97-AF65-F5344CB8AC3E}">
        <p14:creationId xmlns:p14="http://schemas.microsoft.com/office/powerpoint/2010/main" val="2299207950"/>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2B7EE48F-3EB0-1040-9700-EA9BFA907D01}"/>
              </a:ext>
            </a:extLst>
          </p:cNvPr>
          <p:cNvSpPr>
            <a:spLocks noGrp="1" noChangeArrowheads="1"/>
          </p:cNvSpPr>
          <p:nvPr>
            <p:ph type="title"/>
          </p:nvPr>
        </p:nvSpPr>
        <p:spPr>
          <a:xfrm>
            <a:off x="1466599" y="273851"/>
            <a:ext cx="9257124" cy="1145800"/>
          </a:xfrm>
          <a:ln/>
        </p:spPr>
        <p:txBody>
          <a:bodyPr vert="horz" lIns="91440" tIns="41147" rIns="91440" bIns="45720" rtlCol="0" anchor="ctr">
            <a:normAutofit/>
          </a:bodyPr>
          <a:lstStyle/>
          <a:p>
            <a:pPr>
              <a:tabLst>
                <a:tab pos="0" algn="l"/>
                <a:tab pos="483855" algn="l"/>
                <a:tab pos="967710" algn="l"/>
                <a:tab pos="1451564" algn="l"/>
                <a:tab pos="1935419" algn="l"/>
                <a:tab pos="2419274" algn="l"/>
                <a:tab pos="2903129" algn="l"/>
                <a:tab pos="3386983" algn="l"/>
                <a:tab pos="3870838" algn="l"/>
                <a:tab pos="4354693" algn="l"/>
                <a:tab pos="4838548" algn="l"/>
                <a:tab pos="5322402" algn="l"/>
                <a:tab pos="5806257" algn="l"/>
                <a:tab pos="6290112" algn="l"/>
                <a:tab pos="6773967" algn="l"/>
                <a:tab pos="7257821" algn="l"/>
                <a:tab pos="7741676" algn="l"/>
                <a:tab pos="8225531" algn="l"/>
                <a:tab pos="8709386" algn="l"/>
                <a:tab pos="9193240" algn="l"/>
                <a:tab pos="9677095" algn="l"/>
              </a:tabLst>
            </a:pPr>
            <a:r>
              <a:rPr lang="en-GB" altLang="en-US"/>
              <a:t>ASTR 2310: Chapter 2</a:t>
            </a:r>
          </a:p>
        </p:txBody>
      </p:sp>
      <p:sp>
        <p:nvSpPr>
          <p:cNvPr id="15362" name="Rectangle 2">
            <a:extLst>
              <a:ext uri="{FF2B5EF4-FFF2-40B4-BE49-F238E27FC236}">
                <a16:creationId xmlns:a16="http://schemas.microsoft.com/office/drawing/2014/main" id="{7E6E7B8F-E554-7244-8746-5F7AE63ACBA8}"/>
              </a:ext>
            </a:extLst>
          </p:cNvPr>
          <p:cNvSpPr>
            <a:spLocks noGrp="1" noChangeArrowheads="1"/>
          </p:cNvSpPr>
          <p:nvPr>
            <p:ph type="body" idx="1"/>
          </p:nvPr>
        </p:nvSpPr>
        <p:spPr>
          <a:xfrm>
            <a:off x="1466599" y="1274673"/>
            <a:ext cx="9257124" cy="4430315"/>
          </a:xfrm>
          <a:ln/>
        </p:spPr>
        <p:txBody>
          <a:bodyPr/>
          <a:lstStyle/>
          <a:p>
            <a:pPr marL="453614" indent="-342730">
              <a:buSzPct val="45000"/>
              <a:buFont typeface="Wingdings" pitchFamily="2" charset="2"/>
              <a:buChar char=""/>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r>
              <a:rPr lang="en-GB" altLang="en-US" dirty="0"/>
              <a:t>Proofs of Earth's motion, by the way…</a:t>
            </a:r>
          </a:p>
          <a:p>
            <a:pPr marL="1567488" lvl="1" indent="-598098">
              <a:buFont typeface="Times New Roman" panose="02020603050405020304" pitchFamily="18" charset="0"/>
              <a:buChar char="–"/>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r>
              <a:rPr lang="en-GB" altLang="en-US" dirty="0"/>
              <a:t>Aberration of Starlight</a:t>
            </a:r>
          </a:p>
          <a:p>
            <a:pPr marL="453614" indent="-342730">
              <a:buSzPct val="45000"/>
              <a:buNone/>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endParaRPr lang="en-GB" altLang="en-US" sz="4233" baseline="33000" dirty="0"/>
          </a:p>
          <a:p>
            <a:pPr marL="453614" indent="-342730">
              <a:buSzPct val="45000"/>
              <a:buNone/>
              <a:tabLst>
                <a:tab pos="453614" algn="l"/>
                <a:tab pos="574578" algn="l"/>
                <a:tab pos="1058432" algn="l"/>
                <a:tab pos="1542287" algn="l"/>
                <a:tab pos="2026142" algn="l"/>
                <a:tab pos="2509997" algn="l"/>
                <a:tab pos="2993851" algn="l"/>
                <a:tab pos="3477706" algn="l"/>
                <a:tab pos="3961561" algn="l"/>
                <a:tab pos="4445416" algn="l"/>
                <a:tab pos="4929270" algn="l"/>
                <a:tab pos="5413125" algn="l"/>
                <a:tab pos="5896980" algn="l"/>
                <a:tab pos="6380835" algn="l"/>
                <a:tab pos="6864689" algn="l"/>
                <a:tab pos="7348544" algn="l"/>
                <a:tab pos="7832399" algn="l"/>
                <a:tab pos="8316254" algn="l"/>
                <a:tab pos="8800108" algn="l"/>
                <a:tab pos="9283963" algn="l"/>
                <a:tab pos="9767818" algn="l"/>
              </a:tabLst>
            </a:pPr>
            <a:endParaRPr lang="en-GB" altLang="en-US" sz="7620" dirty="0"/>
          </a:p>
        </p:txBody>
      </p:sp>
      <p:pic>
        <p:nvPicPr>
          <p:cNvPr id="15363" name="Picture 3">
            <a:extLst>
              <a:ext uri="{FF2B5EF4-FFF2-40B4-BE49-F238E27FC236}">
                <a16:creationId xmlns:a16="http://schemas.microsoft.com/office/drawing/2014/main" id="{3755B0B9-F96A-5F44-B746-1BEDA954D3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8754" y="2419445"/>
            <a:ext cx="5132579" cy="39498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4" name="Text Box 4">
            <a:extLst>
              <a:ext uri="{FF2B5EF4-FFF2-40B4-BE49-F238E27FC236}">
                <a16:creationId xmlns:a16="http://schemas.microsoft.com/office/drawing/2014/main" id="{71C2E212-DF9A-6B4C-9F9E-00D0EF0B9DFE}"/>
              </a:ext>
            </a:extLst>
          </p:cNvPr>
          <p:cNvSpPr txBox="1">
            <a:spLocks noChangeArrowheads="1"/>
          </p:cNvSpPr>
          <p:nvPr/>
        </p:nvSpPr>
        <p:spPr bwMode="auto">
          <a:xfrm>
            <a:off x="6451333" y="1678898"/>
            <a:ext cx="4420236" cy="3505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47" tIns="47624" rIns="95247" bIns="47624"/>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r>
              <a:rPr lang="en-US" altLang="en-US" sz="1905" dirty="0"/>
              <a:t>Tan theta = theta= v/c</a:t>
            </a:r>
          </a:p>
          <a:p>
            <a:endParaRPr lang="en-US" altLang="en-US" sz="1905" dirty="0"/>
          </a:p>
          <a:p>
            <a:r>
              <a:rPr lang="en-US" altLang="en-US" sz="1905" dirty="0"/>
              <a:t>Or for 30 km/s and c</a:t>
            </a:r>
          </a:p>
          <a:p>
            <a:endParaRPr lang="en-US" altLang="en-US" sz="1905" dirty="0"/>
          </a:p>
          <a:p>
            <a:r>
              <a:rPr lang="en-US" altLang="en-US" sz="1905" dirty="0"/>
              <a:t>20.5 arcseconds, very detectable centuries ago and now, also.  Another effect to go into telescope pointing models.</a:t>
            </a:r>
          </a:p>
        </p:txBody>
      </p:sp>
    </p:spTree>
    <p:extLst>
      <p:ext uri="{BB962C8B-B14F-4D97-AF65-F5344CB8AC3E}">
        <p14:creationId xmlns:p14="http://schemas.microsoft.com/office/powerpoint/2010/main" val="312275069"/>
      </p:ext>
    </p:extLst>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CA685-AB2A-7C42-8EC4-880182070B40}"/>
              </a:ext>
            </a:extLst>
          </p:cNvPr>
          <p:cNvSpPr>
            <a:spLocks noGrp="1"/>
          </p:cNvSpPr>
          <p:nvPr>
            <p:ph type="title"/>
          </p:nvPr>
        </p:nvSpPr>
        <p:spPr>
          <a:xfrm>
            <a:off x="307298" y="313394"/>
            <a:ext cx="10515600" cy="1325563"/>
          </a:xfrm>
        </p:spPr>
        <p:txBody>
          <a:bodyPr/>
          <a:lstStyle/>
          <a:p>
            <a:r>
              <a:rPr lang="en-US" dirty="0"/>
              <a:t>Poynting-Robertson Effect/Drag (Wiki)</a:t>
            </a:r>
          </a:p>
        </p:txBody>
      </p:sp>
      <p:sp>
        <p:nvSpPr>
          <p:cNvPr id="3" name="Content Placeholder 2">
            <a:extLst>
              <a:ext uri="{FF2B5EF4-FFF2-40B4-BE49-F238E27FC236}">
                <a16:creationId xmlns:a16="http://schemas.microsoft.com/office/drawing/2014/main" id="{2FF7D4DA-F015-7B4A-9D2B-21A04428BDE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8AEFEA6-0A16-3D43-AF30-6F05583C677F}"/>
              </a:ext>
            </a:extLst>
          </p:cNvPr>
          <p:cNvPicPr>
            <a:picLocks noChangeAspect="1"/>
          </p:cNvPicPr>
          <p:nvPr/>
        </p:nvPicPr>
        <p:blipFill>
          <a:blip r:embed="rId2"/>
          <a:stretch>
            <a:fillRect/>
          </a:stretch>
        </p:blipFill>
        <p:spPr>
          <a:xfrm>
            <a:off x="303122" y="1330208"/>
            <a:ext cx="11888878" cy="4851784"/>
          </a:xfrm>
          <a:prstGeom prst="rect">
            <a:avLst/>
          </a:prstGeom>
        </p:spPr>
      </p:pic>
    </p:spTree>
    <p:extLst>
      <p:ext uri="{BB962C8B-B14F-4D97-AF65-F5344CB8AC3E}">
        <p14:creationId xmlns:p14="http://schemas.microsoft.com/office/powerpoint/2010/main" val="1242274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D8D32-B7AD-C14D-A881-7EC7C37749A7}"/>
              </a:ext>
            </a:extLst>
          </p:cNvPr>
          <p:cNvSpPr>
            <a:spLocks noGrp="1"/>
          </p:cNvSpPr>
          <p:nvPr>
            <p:ph type="title"/>
          </p:nvPr>
        </p:nvSpPr>
        <p:spPr>
          <a:xfrm>
            <a:off x="463446" y="250031"/>
            <a:ext cx="10515600" cy="1325563"/>
          </a:xfrm>
        </p:spPr>
        <p:txBody>
          <a:bodyPr/>
          <a:lstStyle/>
          <a:p>
            <a:r>
              <a:rPr lang="en-US" dirty="0"/>
              <a:t>So is there still solar system dust?</a:t>
            </a:r>
          </a:p>
        </p:txBody>
      </p:sp>
      <p:sp>
        <p:nvSpPr>
          <p:cNvPr id="3" name="Content Placeholder 2">
            <a:extLst>
              <a:ext uri="{FF2B5EF4-FFF2-40B4-BE49-F238E27FC236}">
                <a16:creationId xmlns:a16="http://schemas.microsoft.com/office/drawing/2014/main" id="{4B48080C-81BB-0B4C-A53F-63E09FCE96B7}"/>
              </a:ext>
            </a:extLst>
          </p:cNvPr>
          <p:cNvSpPr>
            <a:spLocks noGrp="1"/>
          </p:cNvSpPr>
          <p:nvPr>
            <p:ph idx="1"/>
          </p:nvPr>
        </p:nvSpPr>
        <p:spPr/>
        <p:txBody>
          <a:bodyPr/>
          <a:lstStyle/>
          <a:p>
            <a:r>
              <a:rPr lang="en-US" dirty="0"/>
              <a:t>Yes!  </a:t>
            </a:r>
            <a:r>
              <a:rPr lang="en-US"/>
              <a:t>Zodiacal light!</a:t>
            </a:r>
          </a:p>
        </p:txBody>
      </p:sp>
      <p:pic>
        <p:nvPicPr>
          <p:cNvPr id="28674" name="Picture 2" descr="Image result for zodiacal light">
            <a:extLst>
              <a:ext uri="{FF2B5EF4-FFF2-40B4-BE49-F238E27FC236}">
                <a16:creationId xmlns:a16="http://schemas.microsoft.com/office/drawing/2014/main" id="{F0E32E67-9757-0C4A-9F5E-0F3FDB2DB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1837" y="0"/>
            <a:ext cx="3840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97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9AFE7A68-6827-E649-BAE8-27676B285E58}"/>
              </a:ext>
            </a:extLst>
          </p:cNvPr>
          <p:cNvSpPr>
            <a:spLocks noGrp="1" noChangeArrowheads="1"/>
          </p:cNvSpPr>
          <p:nvPr>
            <p:ph type="title"/>
          </p:nvPr>
        </p:nvSpPr>
        <p:spPr>
          <a:xfrm>
            <a:off x="1466599" y="273851"/>
            <a:ext cx="9257124" cy="1145800"/>
          </a:xfrm>
          <a:ln/>
        </p:spPr>
        <p:txBody>
          <a:bodyPr vert="horz" lIns="91440" tIns="41147" rIns="91440" bIns="45720" rtlCol="0" anchor="ctr">
            <a:normAutofit/>
          </a:bodyPr>
          <a:lstStyle/>
          <a:p>
            <a:pPr>
              <a:tabLst>
                <a:tab pos="0" algn="l"/>
                <a:tab pos="483855" algn="l"/>
                <a:tab pos="967710" algn="l"/>
                <a:tab pos="1451564" algn="l"/>
                <a:tab pos="1935419" algn="l"/>
                <a:tab pos="2419274" algn="l"/>
                <a:tab pos="2903129" algn="l"/>
                <a:tab pos="3386983" algn="l"/>
                <a:tab pos="3870838" algn="l"/>
                <a:tab pos="4354693" algn="l"/>
                <a:tab pos="4838548" algn="l"/>
                <a:tab pos="5322402" algn="l"/>
                <a:tab pos="5806257" algn="l"/>
                <a:tab pos="6290112" algn="l"/>
                <a:tab pos="6773967" algn="l"/>
                <a:tab pos="7257821" algn="l"/>
                <a:tab pos="7741676" algn="l"/>
                <a:tab pos="8225531" algn="l"/>
                <a:tab pos="8709386" algn="l"/>
                <a:tab pos="9193240" algn="l"/>
                <a:tab pos="9677095" algn="l"/>
              </a:tabLst>
            </a:pPr>
            <a:r>
              <a:rPr lang="en-GB" altLang="en-US" dirty="0"/>
              <a:t>Lunar Orbit, etc.</a:t>
            </a:r>
          </a:p>
        </p:txBody>
      </p:sp>
      <p:sp>
        <p:nvSpPr>
          <p:cNvPr id="11266" name="Rectangle 2">
            <a:extLst>
              <a:ext uri="{FF2B5EF4-FFF2-40B4-BE49-F238E27FC236}">
                <a16:creationId xmlns:a16="http://schemas.microsoft.com/office/drawing/2014/main" id="{6E2BFD02-CAC1-3946-85F8-DDF0BB96A70D}"/>
              </a:ext>
            </a:extLst>
          </p:cNvPr>
          <p:cNvSpPr>
            <a:spLocks noGrp="1" noChangeArrowheads="1"/>
          </p:cNvSpPr>
          <p:nvPr>
            <p:ph type="body" idx="1"/>
          </p:nvPr>
        </p:nvSpPr>
        <p:spPr>
          <a:xfrm>
            <a:off x="0" y="1239623"/>
            <a:ext cx="5981075" cy="4430316"/>
          </a:xfrm>
          <a:ln/>
        </p:spPr>
        <p:txBody>
          <a:bodyPr>
            <a:normAutofit/>
          </a:bodyPr>
          <a:lstStyle/>
          <a:p>
            <a:pPr lvl="1">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3200" dirty="0"/>
              <a:t>Titled by 5.1 degrees compared to the ecliptic</a:t>
            </a:r>
          </a:p>
          <a:p>
            <a:pPr lvl="1">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3200" dirty="0" err="1"/>
              <a:t>Librations</a:t>
            </a:r>
            <a:r>
              <a:rPr lang="en-GB" altLang="en-US" sz="3200" dirty="0"/>
              <a:t> (in longitude due to eccentricity of lunar orbit, and in latitude due to orbital tilt):</a:t>
            </a:r>
          </a:p>
          <a:p>
            <a:pPr lvl="1">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endParaRPr lang="en-GB" altLang="en-US" sz="3200" dirty="0"/>
          </a:p>
        </p:txBody>
      </p:sp>
      <p:pic>
        <p:nvPicPr>
          <p:cNvPr id="4" name="Picture 3">
            <a:extLst>
              <a:ext uri="{FF2B5EF4-FFF2-40B4-BE49-F238E27FC236}">
                <a16:creationId xmlns:a16="http://schemas.microsoft.com/office/drawing/2014/main" id="{EF3F51F5-358A-B043-964D-B11B8805B8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075" y="976348"/>
            <a:ext cx="5741233" cy="54222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5337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F57460B2-AE0F-2B46-BE06-7BA84586A63A}"/>
              </a:ext>
            </a:extLst>
          </p:cNvPr>
          <p:cNvSpPr>
            <a:spLocks noGrp="1" noChangeArrowheads="1"/>
          </p:cNvSpPr>
          <p:nvPr>
            <p:ph type="title"/>
          </p:nvPr>
        </p:nvSpPr>
        <p:spPr>
          <a:xfrm>
            <a:off x="1466599" y="273851"/>
            <a:ext cx="9257124" cy="1145800"/>
          </a:xfrm>
          <a:ln/>
        </p:spPr>
        <p:txBody>
          <a:bodyPr vert="horz" lIns="91440" tIns="41147" rIns="91440" bIns="45720" rtlCol="0" anchor="ctr">
            <a:normAutofit/>
          </a:bodyPr>
          <a:lstStyle/>
          <a:p>
            <a:pPr>
              <a:tabLst>
                <a:tab pos="0" algn="l"/>
                <a:tab pos="483855" algn="l"/>
                <a:tab pos="967710" algn="l"/>
                <a:tab pos="1451564" algn="l"/>
                <a:tab pos="1935419" algn="l"/>
                <a:tab pos="2419274" algn="l"/>
                <a:tab pos="2903129" algn="l"/>
                <a:tab pos="3386983" algn="l"/>
                <a:tab pos="3870838" algn="l"/>
                <a:tab pos="4354693" algn="l"/>
                <a:tab pos="4838548" algn="l"/>
                <a:tab pos="5322402" algn="l"/>
                <a:tab pos="5806257" algn="l"/>
                <a:tab pos="6290112" algn="l"/>
                <a:tab pos="6773967" algn="l"/>
                <a:tab pos="7257821" algn="l"/>
                <a:tab pos="7741676" algn="l"/>
                <a:tab pos="8225531" algn="l"/>
                <a:tab pos="8709386" algn="l"/>
                <a:tab pos="9193240" algn="l"/>
                <a:tab pos="9677095" algn="l"/>
              </a:tabLst>
            </a:pPr>
            <a:r>
              <a:rPr lang="en-GB" altLang="en-US" dirty="0"/>
              <a:t>ASTR 2310</a:t>
            </a:r>
          </a:p>
        </p:txBody>
      </p:sp>
      <p:sp>
        <p:nvSpPr>
          <p:cNvPr id="10242" name="Rectangle 2">
            <a:extLst>
              <a:ext uri="{FF2B5EF4-FFF2-40B4-BE49-F238E27FC236}">
                <a16:creationId xmlns:a16="http://schemas.microsoft.com/office/drawing/2014/main" id="{D8B9652B-827B-6C4D-8254-676111022EA2}"/>
              </a:ext>
            </a:extLst>
          </p:cNvPr>
          <p:cNvSpPr>
            <a:spLocks noGrp="1" noChangeArrowheads="1"/>
          </p:cNvSpPr>
          <p:nvPr>
            <p:ph type="body" idx="1"/>
          </p:nvPr>
        </p:nvSpPr>
        <p:spPr>
          <a:xfrm>
            <a:off x="1436358" y="1209643"/>
            <a:ext cx="9257124" cy="4430316"/>
          </a:xfrm>
          <a:ln/>
        </p:spPr>
        <p:txBody>
          <a:bodyPr/>
          <a:lstStyle/>
          <a:p>
            <a:pPr marL="811465" indent="-700582">
              <a:buSzPct val="45000"/>
              <a:buFont typeface="Wingdings" pitchFamily="2" charset="2"/>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dirty="0"/>
              <a:t>Phases of the Moon</a:t>
            </a:r>
          </a:p>
          <a:p>
            <a:pPr lvl="1">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dirty="0">
                <a:hlinkClick r:id="rId3"/>
              </a:rPr>
              <a:t>Video</a:t>
            </a:r>
            <a:endParaRPr lang="en-GB" altLang="en-US" dirty="0"/>
          </a:p>
          <a:p>
            <a:pPr lvl="1">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dirty="0">
                <a:hlinkClick r:id="rId4"/>
              </a:rPr>
              <a:t>Simulator</a:t>
            </a:r>
            <a:endParaRPr lang="en-GB" altLang="en-US" dirty="0"/>
          </a:p>
          <a:p>
            <a:pPr lvl="1">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dirty="0"/>
              <a:t>Quiz and check</a:t>
            </a:r>
          </a:p>
        </p:txBody>
      </p:sp>
      <p:pic>
        <p:nvPicPr>
          <p:cNvPr id="10243" name="Picture 3">
            <a:extLst>
              <a:ext uri="{FF2B5EF4-FFF2-40B4-BE49-F238E27FC236}">
                <a16:creationId xmlns:a16="http://schemas.microsoft.com/office/drawing/2014/main" id="{C14EF19A-1331-8A4F-87B6-57164D1AC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2027" y="1209643"/>
            <a:ext cx="5327461" cy="50470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4" name="Picture 4">
            <a:extLst>
              <a:ext uri="{FF2B5EF4-FFF2-40B4-BE49-F238E27FC236}">
                <a16:creationId xmlns:a16="http://schemas.microsoft.com/office/drawing/2014/main" id="{55218D7A-DA35-E644-8952-8571CC3C32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302" y="2956527"/>
            <a:ext cx="5588139" cy="31444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9953720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9AFE7A68-6827-E649-BAE8-27676B285E58}"/>
              </a:ext>
            </a:extLst>
          </p:cNvPr>
          <p:cNvSpPr>
            <a:spLocks noGrp="1" noChangeArrowheads="1"/>
          </p:cNvSpPr>
          <p:nvPr>
            <p:ph type="title"/>
          </p:nvPr>
        </p:nvSpPr>
        <p:spPr>
          <a:xfrm>
            <a:off x="1466599" y="273851"/>
            <a:ext cx="9257124" cy="1145800"/>
          </a:xfrm>
          <a:ln/>
        </p:spPr>
        <p:txBody>
          <a:bodyPr vert="horz" lIns="91440" tIns="41147" rIns="91440" bIns="45720" rtlCol="0" anchor="ctr">
            <a:normAutofit/>
          </a:bodyPr>
          <a:lstStyle/>
          <a:p>
            <a:pPr>
              <a:tabLst>
                <a:tab pos="0" algn="l"/>
                <a:tab pos="483855" algn="l"/>
                <a:tab pos="967710" algn="l"/>
                <a:tab pos="1451564" algn="l"/>
                <a:tab pos="1935419" algn="l"/>
                <a:tab pos="2419274" algn="l"/>
                <a:tab pos="2903129" algn="l"/>
                <a:tab pos="3386983" algn="l"/>
                <a:tab pos="3870838" algn="l"/>
                <a:tab pos="4354693" algn="l"/>
                <a:tab pos="4838548" algn="l"/>
                <a:tab pos="5322402" algn="l"/>
                <a:tab pos="5806257" algn="l"/>
                <a:tab pos="6290112" algn="l"/>
                <a:tab pos="6773967" algn="l"/>
                <a:tab pos="7257821" algn="l"/>
                <a:tab pos="7741676" algn="l"/>
                <a:tab pos="8225531" algn="l"/>
                <a:tab pos="8709386" algn="l"/>
                <a:tab pos="9193240" algn="l"/>
                <a:tab pos="9677095" algn="l"/>
              </a:tabLst>
            </a:pPr>
            <a:r>
              <a:rPr lang="en-GB" altLang="en-US" dirty="0"/>
              <a:t>Lunar Periods</a:t>
            </a:r>
          </a:p>
        </p:txBody>
      </p:sp>
      <p:sp>
        <p:nvSpPr>
          <p:cNvPr id="11266" name="Rectangle 2">
            <a:extLst>
              <a:ext uri="{FF2B5EF4-FFF2-40B4-BE49-F238E27FC236}">
                <a16:creationId xmlns:a16="http://schemas.microsoft.com/office/drawing/2014/main" id="{6E2BFD02-CAC1-3946-85F8-DDF0BB96A70D}"/>
              </a:ext>
            </a:extLst>
          </p:cNvPr>
          <p:cNvSpPr>
            <a:spLocks noGrp="1" noChangeArrowheads="1"/>
          </p:cNvSpPr>
          <p:nvPr>
            <p:ph type="body" idx="1"/>
          </p:nvPr>
        </p:nvSpPr>
        <p:spPr>
          <a:xfrm>
            <a:off x="1436357" y="1209643"/>
            <a:ext cx="10570763" cy="4430316"/>
          </a:xfrm>
          <a:ln/>
        </p:spPr>
        <p:txBody>
          <a:bodyPr>
            <a:normAutofit/>
          </a:bodyPr>
          <a:lstStyle/>
          <a:p>
            <a:pPr lvl="1">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3200" dirty="0"/>
              <a:t>Sidereal vs. Synodic months</a:t>
            </a:r>
          </a:p>
          <a:p>
            <a:pPr lvl="2">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3200" dirty="0" err="1"/>
              <a:t>P_syn</a:t>
            </a:r>
            <a:r>
              <a:rPr lang="en-GB" altLang="en-US" sz="3200" dirty="0"/>
              <a:t> = 29.531 days (e.g. new moon to new moon)</a:t>
            </a:r>
            <a:r>
              <a:rPr lang="ar-SA" altLang="en-US" sz="3200" dirty="0"/>
              <a:t>‏</a:t>
            </a:r>
            <a:endParaRPr lang="en-GB" altLang="en-US" sz="3200" dirty="0"/>
          </a:p>
          <a:p>
            <a:pPr lvl="2">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3200" dirty="0" err="1"/>
              <a:t>P_sid</a:t>
            </a:r>
            <a:r>
              <a:rPr lang="en-GB" altLang="en-US" sz="3200" dirty="0"/>
              <a:t> = 27.322 days</a:t>
            </a:r>
          </a:p>
        </p:txBody>
      </p:sp>
      <p:pic>
        <p:nvPicPr>
          <p:cNvPr id="2" name="Picture 1">
            <a:extLst>
              <a:ext uri="{FF2B5EF4-FFF2-40B4-BE49-F238E27FC236}">
                <a16:creationId xmlns:a16="http://schemas.microsoft.com/office/drawing/2014/main" id="{61AA54FC-FAB1-EE44-B20A-F9F61F685AA6}"/>
              </a:ext>
            </a:extLst>
          </p:cNvPr>
          <p:cNvPicPr>
            <a:picLocks noChangeAspect="1"/>
          </p:cNvPicPr>
          <p:nvPr/>
        </p:nvPicPr>
        <p:blipFill>
          <a:blip r:embed="rId3"/>
          <a:stretch>
            <a:fillRect/>
          </a:stretch>
        </p:blipFill>
        <p:spPr>
          <a:xfrm>
            <a:off x="701310" y="2795158"/>
            <a:ext cx="10456419" cy="3275857"/>
          </a:xfrm>
          <a:prstGeom prst="rect">
            <a:avLst/>
          </a:prstGeom>
        </p:spPr>
      </p:pic>
    </p:spTree>
    <p:extLst>
      <p:ext uri="{BB962C8B-B14F-4D97-AF65-F5344CB8AC3E}">
        <p14:creationId xmlns:p14="http://schemas.microsoft.com/office/powerpoint/2010/main" val="13796838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9AFE7A68-6827-E649-BAE8-27676B285E58}"/>
              </a:ext>
            </a:extLst>
          </p:cNvPr>
          <p:cNvSpPr>
            <a:spLocks noGrp="1" noChangeArrowheads="1"/>
          </p:cNvSpPr>
          <p:nvPr>
            <p:ph type="title"/>
          </p:nvPr>
        </p:nvSpPr>
        <p:spPr>
          <a:xfrm>
            <a:off x="1466599" y="273851"/>
            <a:ext cx="9257124" cy="1145800"/>
          </a:xfrm>
          <a:ln/>
        </p:spPr>
        <p:txBody>
          <a:bodyPr vert="horz" lIns="91440" tIns="41147" rIns="91440" bIns="45720" rtlCol="0" anchor="ctr">
            <a:normAutofit/>
          </a:bodyPr>
          <a:lstStyle/>
          <a:p>
            <a:pPr>
              <a:tabLst>
                <a:tab pos="0" algn="l"/>
                <a:tab pos="483855" algn="l"/>
                <a:tab pos="967710" algn="l"/>
                <a:tab pos="1451564" algn="l"/>
                <a:tab pos="1935419" algn="l"/>
                <a:tab pos="2419274" algn="l"/>
                <a:tab pos="2903129" algn="l"/>
                <a:tab pos="3386983" algn="l"/>
                <a:tab pos="3870838" algn="l"/>
                <a:tab pos="4354693" algn="l"/>
                <a:tab pos="4838548" algn="l"/>
                <a:tab pos="5322402" algn="l"/>
                <a:tab pos="5806257" algn="l"/>
                <a:tab pos="6290112" algn="l"/>
                <a:tab pos="6773967" algn="l"/>
                <a:tab pos="7257821" algn="l"/>
                <a:tab pos="7741676" algn="l"/>
                <a:tab pos="8225531" algn="l"/>
                <a:tab pos="8709386" algn="l"/>
                <a:tab pos="9193240" algn="l"/>
                <a:tab pos="9677095" algn="l"/>
              </a:tabLst>
            </a:pPr>
            <a:r>
              <a:rPr lang="en-GB" altLang="en-US" dirty="0"/>
              <a:t>Lunar Periods</a:t>
            </a:r>
          </a:p>
        </p:txBody>
      </p:sp>
      <mc:AlternateContent xmlns:mc="http://schemas.openxmlformats.org/markup-compatibility/2006">
        <mc:Choice xmlns:a14="http://schemas.microsoft.com/office/drawing/2010/main" Requires="a14">
          <p:sp>
            <p:nvSpPr>
              <p:cNvPr id="11266" name="Rectangle 2">
                <a:extLst>
                  <a:ext uri="{FF2B5EF4-FFF2-40B4-BE49-F238E27FC236}">
                    <a16:creationId xmlns:a16="http://schemas.microsoft.com/office/drawing/2014/main" id="{6E2BFD02-CAC1-3946-85F8-DDF0BB96A70D}"/>
                  </a:ext>
                </a:extLst>
              </p:cNvPr>
              <p:cNvSpPr>
                <a:spLocks noGrp="1" noChangeArrowheads="1"/>
              </p:cNvSpPr>
              <p:nvPr>
                <p:ph type="body" idx="1"/>
              </p:nvPr>
            </p:nvSpPr>
            <p:spPr>
              <a:xfrm>
                <a:off x="1436357" y="1209642"/>
                <a:ext cx="10570763" cy="5161177"/>
              </a:xfrm>
              <a:ln/>
            </p:spPr>
            <p:txBody>
              <a:bodyPr>
                <a:normAutofit/>
              </a:bodyPr>
              <a:lstStyle/>
              <a:p>
                <a:pPr lvl="1">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3200" dirty="0"/>
                  <a:t>Sidereal vs. Synodic months</a:t>
                </a:r>
              </a:p>
              <a:p>
                <a:pPr lvl="2">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2400" dirty="0" err="1"/>
                  <a:t>P_syn</a:t>
                </a:r>
                <a:r>
                  <a:rPr lang="en-GB" altLang="en-US" sz="2400" dirty="0"/>
                  <a:t> = 29.531 days (e.g. new moon to new moon)</a:t>
                </a:r>
                <a:r>
                  <a:rPr lang="ar-SA" altLang="en-US" sz="2400" dirty="0"/>
                  <a:t>‏</a:t>
                </a:r>
                <a:endParaRPr lang="en-GB" altLang="en-US" sz="2400" dirty="0"/>
              </a:p>
              <a:p>
                <a:pPr lvl="2">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2400" dirty="0" err="1"/>
                  <a:t>P_sid</a:t>
                </a:r>
                <a:r>
                  <a:rPr lang="en-GB" altLang="en-US" sz="2400" dirty="0"/>
                  <a:t> = 27.322 days</a:t>
                </a:r>
              </a:p>
              <a:p>
                <a:pPr lvl="2">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endParaRPr lang="en-GB" altLang="en-US" sz="3200" dirty="0"/>
              </a:p>
              <a:p>
                <a:pPr lvl="1">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3200" dirty="0"/>
                  <a:t>Simplify by assuming circular orbits</a:t>
                </a:r>
              </a:p>
              <a:p>
                <a:pPr lvl="2">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2800" dirty="0"/>
                  <a:t>Angular velocities of moon relative to background stars add:</a:t>
                </a:r>
              </a:p>
              <a:p>
                <a:pPr lvl="3">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14:m>
                  <m:oMath xmlns:m="http://schemas.openxmlformats.org/officeDocument/2006/math">
                    <m:r>
                      <a:rPr lang="en-US" altLang="en-US" sz="2600" b="0" i="1" smtClean="0">
                        <a:latin typeface="Cambria Math" panose="02040503050406030204" pitchFamily="18" charset="0"/>
                      </a:rPr>
                      <m:t>𝜔</m:t>
                    </m:r>
                    <m:r>
                      <m:rPr>
                        <m:sty m:val="p"/>
                      </m:rPr>
                      <a:rPr lang="en-US" altLang="en-US" sz="2600" b="0" i="0" baseline="-25000" smtClean="0">
                        <a:latin typeface="Cambria Math" panose="02040503050406030204" pitchFamily="18" charset="0"/>
                      </a:rPr>
                      <m:t>sid</m:t>
                    </m:r>
                    <m:r>
                      <a:rPr lang="en-US" altLang="en-US" sz="2600" b="0" i="0" smtClean="0">
                        <a:latin typeface="Cambria Math" panose="02040503050406030204" pitchFamily="18" charset="0"/>
                      </a:rPr>
                      <m:t>=</m:t>
                    </m:r>
                    <m:r>
                      <a:rPr lang="en-US" altLang="en-US" sz="2600" i="1">
                        <a:latin typeface="Cambria Math" panose="02040503050406030204" pitchFamily="18" charset="0"/>
                      </a:rPr>
                      <m:t>𝜔</m:t>
                    </m:r>
                    <m:r>
                      <a:rPr lang="en-US" altLang="en-US" sz="2600" b="0" i="1" baseline="-25000" smtClean="0">
                        <a:latin typeface="Cambria Math" panose="02040503050406030204" pitchFamily="18" charset="0"/>
                      </a:rPr>
                      <m:t>𝐸</m:t>
                    </m:r>
                    <m:r>
                      <a:rPr lang="en-US" altLang="en-US" sz="2600" b="0" i="1" smtClean="0">
                        <a:latin typeface="Cambria Math" panose="02040503050406030204" pitchFamily="18" charset="0"/>
                      </a:rPr>
                      <m:t>+</m:t>
                    </m:r>
                    <m:r>
                      <a:rPr lang="en-US" altLang="en-US" sz="2600" i="1">
                        <a:latin typeface="Cambria Math" panose="02040503050406030204" pitchFamily="18" charset="0"/>
                      </a:rPr>
                      <m:t>𝜔</m:t>
                    </m:r>
                  </m:oMath>
                </a14:m>
                <a:r>
                  <a:rPr lang="en-GB" altLang="en-US" sz="2600" baseline="-25000" dirty="0" err="1"/>
                  <a:t>syn</a:t>
                </a:r>
                <a:r>
                  <a:rPr lang="en-GB" altLang="en-US" sz="2600" baseline="-25000" dirty="0"/>
                  <a:t> </a:t>
                </a:r>
                <a:r>
                  <a:rPr lang="en-GB" altLang="en-US" sz="2600" dirty="0"/>
                  <a:t>(basically total of the two orbital motions)</a:t>
                </a:r>
                <a:endParaRPr lang="en-GB" altLang="en-US" sz="2600" baseline="-25000" dirty="0"/>
              </a:p>
              <a:p>
                <a:pPr lvl="3">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2600" dirty="0"/>
                  <a:t>2</a:t>
                </a:r>
                <a14:m>
                  <m:oMath xmlns:m="http://schemas.openxmlformats.org/officeDocument/2006/math">
                    <m:r>
                      <a:rPr lang="en-US" altLang="en-US" sz="2800" i="1">
                        <a:latin typeface="Cambria Math" panose="02040503050406030204" pitchFamily="18" charset="0"/>
                      </a:rPr>
                      <m:t>𝜋</m:t>
                    </m:r>
                  </m:oMath>
                </a14:m>
                <a:r>
                  <a:rPr lang="en-GB" altLang="en-US" sz="2600" dirty="0"/>
                  <a:t>/</a:t>
                </a:r>
                <a:r>
                  <a:rPr lang="en-GB" altLang="en-US" sz="2600" dirty="0" err="1"/>
                  <a:t>P</a:t>
                </a:r>
                <a:r>
                  <a:rPr lang="en-GB" altLang="en-US" sz="2600" baseline="-25000" dirty="0" err="1"/>
                  <a:t>sid</a:t>
                </a:r>
                <a:r>
                  <a:rPr lang="en-GB" altLang="en-US" sz="2600" dirty="0"/>
                  <a:t> = 2</a:t>
                </a:r>
                <a14:m>
                  <m:oMath xmlns:m="http://schemas.openxmlformats.org/officeDocument/2006/math">
                    <m:r>
                      <a:rPr lang="en-US" altLang="en-US" sz="2800" i="1">
                        <a:latin typeface="Cambria Math" panose="02040503050406030204" pitchFamily="18" charset="0"/>
                      </a:rPr>
                      <m:t>𝜋</m:t>
                    </m:r>
                  </m:oMath>
                </a14:m>
                <a:r>
                  <a:rPr lang="en-GB" altLang="en-US" sz="2600" dirty="0"/>
                  <a:t>/P</a:t>
                </a:r>
                <a:r>
                  <a:rPr lang="en-GB" altLang="en-US" sz="2600" baseline="-25000" dirty="0"/>
                  <a:t>E</a:t>
                </a:r>
                <a:r>
                  <a:rPr lang="en-GB" altLang="en-US" sz="2600" dirty="0"/>
                  <a:t> + 2</a:t>
                </a:r>
                <a14:m>
                  <m:oMath xmlns:m="http://schemas.openxmlformats.org/officeDocument/2006/math">
                    <m:r>
                      <a:rPr lang="en-US" altLang="en-US" sz="2800" i="1">
                        <a:latin typeface="Cambria Math" panose="02040503050406030204" pitchFamily="18" charset="0"/>
                      </a:rPr>
                      <m:t>𝜋</m:t>
                    </m:r>
                  </m:oMath>
                </a14:m>
                <a:r>
                  <a:rPr lang="en-GB" altLang="en-US" sz="2600" dirty="0"/>
                  <a:t>/</a:t>
                </a:r>
                <a:r>
                  <a:rPr lang="en-GB" altLang="en-US" sz="2600" dirty="0" err="1"/>
                  <a:t>P</a:t>
                </a:r>
                <a:r>
                  <a:rPr lang="en-GB" altLang="en-US" sz="2600" baseline="-25000" dirty="0" err="1"/>
                  <a:t>syn</a:t>
                </a:r>
                <a:endParaRPr lang="en-GB" altLang="en-US" sz="2600" baseline="-25000" dirty="0"/>
              </a:p>
              <a:p>
                <a:pPr lvl="3">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2600" dirty="0"/>
                  <a:t>Solve for </a:t>
                </a:r>
                <a:r>
                  <a:rPr lang="en-GB" altLang="en-US" sz="2600" dirty="0" err="1"/>
                  <a:t>P</a:t>
                </a:r>
                <a:r>
                  <a:rPr lang="en-GB" altLang="en-US" sz="2600" baseline="-25000" dirty="0" err="1"/>
                  <a:t>sid</a:t>
                </a:r>
                <a:r>
                  <a:rPr lang="en-GB" altLang="en-US" sz="2600" baseline="-25000" dirty="0"/>
                  <a:t> </a:t>
                </a:r>
                <a:r>
                  <a:rPr lang="en-GB" altLang="en-US" sz="2600" dirty="0"/>
                  <a:t> = (1/P</a:t>
                </a:r>
                <a:r>
                  <a:rPr lang="en-GB" altLang="en-US" sz="2600" baseline="-25000" dirty="0"/>
                  <a:t>E</a:t>
                </a:r>
                <a:r>
                  <a:rPr lang="en-GB" altLang="en-US" sz="2600" dirty="0"/>
                  <a:t> + 1/</a:t>
                </a:r>
                <a:r>
                  <a:rPr lang="en-GB" altLang="en-US" sz="2600" dirty="0" err="1"/>
                  <a:t>P</a:t>
                </a:r>
                <a:r>
                  <a:rPr lang="en-GB" altLang="en-US" sz="2600" baseline="-25000" dirty="0" err="1"/>
                  <a:t>syn</a:t>
                </a:r>
                <a:r>
                  <a:rPr lang="en-GB" altLang="en-US" sz="2600" dirty="0"/>
                  <a:t>)</a:t>
                </a:r>
                <a:r>
                  <a:rPr lang="en-GB" altLang="en-US" sz="2600" baseline="30000" dirty="0"/>
                  <a:t>-1 </a:t>
                </a:r>
                <a:r>
                  <a:rPr lang="en-GB" altLang="en-US" sz="2600" dirty="0"/>
                  <a:t> = 27.322 days</a:t>
                </a:r>
              </a:p>
            </p:txBody>
          </p:sp>
        </mc:Choice>
        <mc:Fallback>
          <p:sp>
            <p:nvSpPr>
              <p:cNvPr id="11266" name="Rectangle 2">
                <a:extLst>
                  <a:ext uri="{FF2B5EF4-FFF2-40B4-BE49-F238E27FC236}">
                    <a16:creationId xmlns:a16="http://schemas.microsoft.com/office/drawing/2014/main" id="{6E2BFD02-CAC1-3946-85F8-DDF0BB96A70D}"/>
                  </a:ext>
                </a:extLst>
              </p:cNvPr>
              <p:cNvSpPr>
                <a:spLocks noGrp="1" noRot="1" noChangeAspect="1" noMove="1" noResize="1" noEditPoints="1" noAdjustHandles="1" noChangeArrowheads="1" noChangeShapeType="1" noTextEdit="1"/>
              </p:cNvSpPr>
              <p:nvPr>
                <p:ph type="body" idx="1"/>
              </p:nvPr>
            </p:nvSpPr>
            <p:spPr>
              <a:xfrm>
                <a:off x="1436357" y="1209642"/>
                <a:ext cx="10570763" cy="5161177"/>
              </a:xfrm>
              <a:blipFill>
                <a:blip r:embed="rId3"/>
                <a:stretch>
                  <a:fillRect t="-2451"/>
                </a:stretch>
              </a:blipFill>
              <a:ln/>
            </p:spPr>
            <p:txBody>
              <a:bodyPr/>
              <a:lstStyle/>
              <a:p>
                <a:r>
                  <a:rPr lang="en-US">
                    <a:noFill/>
                  </a:rPr>
                  <a:t> </a:t>
                </a:r>
              </a:p>
            </p:txBody>
          </p:sp>
        </mc:Fallback>
      </mc:AlternateContent>
    </p:spTree>
    <p:extLst>
      <p:ext uri="{BB962C8B-B14F-4D97-AF65-F5344CB8AC3E}">
        <p14:creationId xmlns:p14="http://schemas.microsoft.com/office/powerpoint/2010/main" val="306513057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9AFE7A68-6827-E649-BAE8-27676B285E58}"/>
              </a:ext>
            </a:extLst>
          </p:cNvPr>
          <p:cNvSpPr>
            <a:spLocks noGrp="1" noChangeArrowheads="1"/>
          </p:cNvSpPr>
          <p:nvPr>
            <p:ph type="title"/>
          </p:nvPr>
        </p:nvSpPr>
        <p:spPr>
          <a:xfrm>
            <a:off x="1466599" y="273851"/>
            <a:ext cx="9257124" cy="1145800"/>
          </a:xfrm>
          <a:ln/>
        </p:spPr>
        <p:txBody>
          <a:bodyPr vert="horz" lIns="91440" tIns="41147" rIns="91440" bIns="45720" rtlCol="0" anchor="ctr">
            <a:normAutofit/>
          </a:bodyPr>
          <a:lstStyle/>
          <a:p>
            <a:pPr>
              <a:tabLst>
                <a:tab pos="0" algn="l"/>
                <a:tab pos="483855" algn="l"/>
                <a:tab pos="967710" algn="l"/>
                <a:tab pos="1451564" algn="l"/>
                <a:tab pos="1935419" algn="l"/>
                <a:tab pos="2419274" algn="l"/>
                <a:tab pos="2903129" algn="l"/>
                <a:tab pos="3386983" algn="l"/>
                <a:tab pos="3870838" algn="l"/>
                <a:tab pos="4354693" algn="l"/>
                <a:tab pos="4838548" algn="l"/>
                <a:tab pos="5322402" algn="l"/>
                <a:tab pos="5806257" algn="l"/>
                <a:tab pos="6290112" algn="l"/>
                <a:tab pos="6773967" algn="l"/>
                <a:tab pos="7257821" algn="l"/>
                <a:tab pos="7741676" algn="l"/>
                <a:tab pos="8225531" algn="l"/>
                <a:tab pos="8709386" algn="l"/>
                <a:tab pos="9193240" algn="l"/>
                <a:tab pos="9677095" algn="l"/>
              </a:tabLst>
            </a:pPr>
            <a:r>
              <a:rPr lang="en-GB" altLang="en-US" dirty="0"/>
              <a:t>Lunar Periods</a:t>
            </a:r>
          </a:p>
        </p:txBody>
      </p:sp>
      <mc:AlternateContent xmlns:mc="http://schemas.openxmlformats.org/markup-compatibility/2006">
        <mc:Choice xmlns:a14="http://schemas.microsoft.com/office/drawing/2010/main" Requires="a14">
          <p:sp>
            <p:nvSpPr>
              <p:cNvPr id="11266" name="Rectangle 2">
                <a:extLst>
                  <a:ext uri="{FF2B5EF4-FFF2-40B4-BE49-F238E27FC236}">
                    <a16:creationId xmlns:a16="http://schemas.microsoft.com/office/drawing/2014/main" id="{6E2BFD02-CAC1-3946-85F8-DDF0BB96A70D}"/>
                  </a:ext>
                </a:extLst>
              </p:cNvPr>
              <p:cNvSpPr>
                <a:spLocks noGrp="1" noChangeArrowheads="1"/>
              </p:cNvSpPr>
              <p:nvPr>
                <p:ph type="body" idx="1"/>
              </p:nvPr>
            </p:nvSpPr>
            <p:spPr>
              <a:xfrm>
                <a:off x="1436357" y="1209642"/>
                <a:ext cx="10570763" cy="5161177"/>
              </a:xfrm>
              <a:ln/>
            </p:spPr>
            <p:txBody>
              <a:bodyPr>
                <a:normAutofit/>
              </a:bodyPr>
              <a:lstStyle/>
              <a:p>
                <a:pPr lvl="1">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3200" dirty="0"/>
                  <a:t>Sidereal vs. Synodic months</a:t>
                </a:r>
              </a:p>
              <a:p>
                <a:pPr lvl="2">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2400" dirty="0" err="1"/>
                  <a:t>P_syn</a:t>
                </a:r>
                <a:r>
                  <a:rPr lang="en-GB" altLang="en-US" sz="2400" dirty="0"/>
                  <a:t> = 29.531 days (e.g. new moon to new moon)</a:t>
                </a:r>
                <a:r>
                  <a:rPr lang="ar-SA" altLang="en-US" sz="2400" dirty="0"/>
                  <a:t>‏</a:t>
                </a:r>
                <a:endParaRPr lang="en-GB" altLang="en-US" sz="2400" dirty="0"/>
              </a:p>
              <a:p>
                <a:pPr lvl="2">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2400" dirty="0" err="1"/>
                  <a:t>P_sid</a:t>
                </a:r>
                <a:r>
                  <a:rPr lang="en-GB" altLang="en-US" sz="2400" dirty="0"/>
                  <a:t> = 27.322 days</a:t>
                </a:r>
              </a:p>
              <a:p>
                <a:pPr lvl="2">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endParaRPr lang="en-GB" altLang="en-US" sz="3200" dirty="0"/>
              </a:p>
              <a:p>
                <a:pPr lvl="1">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3200" dirty="0"/>
                  <a:t>Simplify by assuming circular orbits</a:t>
                </a:r>
              </a:p>
              <a:p>
                <a:pPr lvl="2">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2800" dirty="0"/>
                  <a:t>Angular velocities of moon relative to background stars add:</a:t>
                </a:r>
              </a:p>
              <a:p>
                <a:pPr lvl="3">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14:m>
                  <m:oMath xmlns:m="http://schemas.openxmlformats.org/officeDocument/2006/math">
                    <m:r>
                      <a:rPr lang="en-US" altLang="en-US" sz="2600" b="0" i="1" smtClean="0">
                        <a:latin typeface="Cambria Math" panose="02040503050406030204" pitchFamily="18" charset="0"/>
                      </a:rPr>
                      <m:t>𝜔</m:t>
                    </m:r>
                    <m:r>
                      <m:rPr>
                        <m:sty m:val="p"/>
                      </m:rPr>
                      <a:rPr lang="en-US" altLang="en-US" sz="2600" b="0" i="0" baseline="-25000" smtClean="0">
                        <a:latin typeface="Cambria Math" panose="02040503050406030204" pitchFamily="18" charset="0"/>
                      </a:rPr>
                      <m:t>sid</m:t>
                    </m:r>
                    <m:r>
                      <a:rPr lang="en-US" altLang="en-US" sz="2600" b="0" i="0" smtClean="0">
                        <a:latin typeface="Cambria Math" panose="02040503050406030204" pitchFamily="18" charset="0"/>
                      </a:rPr>
                      <m:t>=</m:t>
                    </m:r>
                    <m:r>
                      <a:rPr lang="en-US" altLang="en-US" sz="2600" i="1">
                        <a:latin typeface="Cambria Math" panose="02040503050406030204" pitchFamily="18" charset="0"/>
                      </a:rPr>
                      <m:t>𝜔</m:t>
                    </m:r>
                    <m:r>
                      <a:rPr lang="en-US" altLang="en-US" sz="2600" b="0" i="1" baseline="-25000" smtClean="0">
                        <a:latin typeface="Cambria Math" panose="02040503050406030204" pitchFamily="18" charset="0"/>
                      </a:rPr>
                      <m:t>𝐸</m:t>
                    </m:r>
                    <m:r>
                      <a:rPr lang="en-US" altLang="en-US" sz="2600" b="0" i="1" smtClean="0">
                        <a:latin typeface="Cambria Math" panose="02040503050406030204" pitchFamily="18" charset="0"/>
                      </a:rPr>
                      <m:t>+</m:t>
                    </m:r>
                    <m:r>
                      <a:rPr lang="en-US" altLang="en-US" sz="2600" i="1">
                        <a:latin typeface="Cambria Math" panose="02040503050406030204" pitchFamily="18" charset="0"/>
                      </a:rPr>
                      <m:t>𝜔</m:t>
                    </m:r>
                  </m:oMath>
                </a14:m>
                <a:r>
                  <a:rPr lang="en-GB" altLang="en-US" sz="2600" baseline="-25000" dirty="0" err="1"/>
                  <a:t>syn</a:t>
                </a:r>
                <a:r>
                  <a:rPr lang="en-GB" altLang="en-US" sz="2600" baseline="-25000" dirty="0"/>
                  <a:t> </a:t>
                </a:r>
                <a:r>
                  <a:rPr lang="en-GB" altLang="en-US" sz="2600" dirty="0"/>
                  <a:t>(basically total of the two orbital motions)</a:t>
                </a:r>
                <a:endParaRPr lang="en-GB" altLang="en-US" sz="2600" baseline="-25000" dirty="0"/>
              </a:p>
              <a:p>
                <a:pPr lvl="3">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2600" dirty="0"/>
                  <a:t>2</a:t>
                </a:r>
                <a14:m>
                  <m:oMath xmlns:m="http://schemas.openxmlformats.org/officeDocument/2006/math">
                    <m:r>
                      <a:rPr lang="en-US" altLang="en-US" sz="2800" i="1">
                        <a:latin typeface="Cambria Math" panose="02040503050406030204" pitchFamily="18" charset="0"/>
                      </a:rPr>
                      <m:t>𝜋</m:t>
                    </m:r>
                  </m:oMath>
                </a14:m>
                <a:r>
                  <a:rPr lang="en-GB" altLang="en-US" sz="2600" dirty="0"/>
                  <a:t>/</a:t>
                </a:r>
                <a:r>
                  <a:rPr lang="en-GB" altLang="en-US" sz="2600" dirty="0" err="1"/>
                  <a:t>P</a:t>
                </a:r>
                <a:r>
                  <a:rPr lang="en-GB" altLang="en-US" sz="2600" baseline="-25000" dirty="0" err="1"/>
                  <a:t>sid</a:t>
                </a:r>
                <a:r>
                  <a:rPr lang="en-GB" altLang="en-US" sz="2600" dirty="0"/>
                  <a:t> = 2</a:t>
                </a:r>
                <a14:m>
                  <m:oMath xmlns:m="http://schemas.openxmlformats.org/officeDocument/2006/math">
                    <m:r>
                      <a:rPr lang="en-US" altLang="en-US" sz="2800" i="1">
                        <a:latin typeface="Cambria Math" panose="02040503050406030204" pitchFamily="18" charset="0"/>
                      </a:rPr>
                      <m:t>𝜋</m:t>
                    </m:r>
                  </m:oMath>
                </a14:m>
                <a:r>
                  <a:rPr lang="en-GB" altLang="en-US" sz="2600" dirty="0"/>
                  <a:t>/P</a:t>
                </a:r>
                <a:r>
                  <a:rPr lang="en-GB" altLang="en-US" sz="2600" baseline="-25000" dirty="0"/>
                  <a:t>E</a:t>
                </a:r>
                <a:r>
                  <a:rPr lang="en-GB" altLang="en-US" sz="2600" dirty="0"/>
                  <a:t> + 2</a:t>
                </a:r>
                <a14:m>
                  <m:oMath xmlns:m="http://schemas.openxmlformats.org/officeDocument/2006/math">
                    <m:r>
                      <a:rPr lang="en-US" altLang="en-US" sz="2800" i="1">
                        <a:latin typeface="Cambria Math" panose="02040503050406030204" pitchFamily="18" charset="0"/>
                      </a:rPr>
                      <m:t>𝜋</m:t>
                    </m:r>
                  </m:oMath>
                </a14:m>
                <a:r>
                  <a:rPr lang="en-GB" altLang="en-US" sz="2600" dirty="0"/>
                  <a:t>/</a:t>
                </a:r>
                <a:r>
                  <a:rPr lang="en-GB" altLang="en-US" sz="2600" dirty="0" err="1"/>
                  <a:t>P</a:t>
                </a:r>
                <a:r>
                  <a:rPr lang="en-GB" altLang="en-US" sz="2600" baseline="-25000" dirty="0" err="1"/>
                  <a:t>syn</a:t>
                </a:r>
                <a:endParaRPr lang="en-GB" altLang="en-US" sz="2600" baseline="-25000" dirty="0"/>
              </a:p>
              <a:p>
                <a:pPr lvl="3">
                  <a:buFont typeface="Times New Roman" panose="02020603050405020304" pitchFamily="18" charset="0"/>
                  <a:buChar char="•"/>
                  <a:tabLst>
                    <a:tab pos="811465" algn="l"/>
                    <a:tab pos="932429" algn="l"/>
                    <a:tab pos="1416284" algn="l"/>
                    <a:tab pos="1900138" algn="l"/>
                    <a:tab pos="2383993" algn="l"/>
                    <a:tab pos="2867848" algn="l"/>
                    <a:tab pos="3351703" algn="l"/>
                    <a:tab pos="3835558" algn="l"/>
                    <a:tab pos="4319412" algn="l"/>
                    <a:tab pos="4803267" algn="l"/>
                    <a:tab pos="5287122" algn="l"/>
                    <a:tab pos="5770977" algn="l"/>
                    <a:tab pos="6254831" algn="l"/>
                    <a:tab pos="6738686" algn="l"/>
                    <a:tab pos="7222541" algn="l"/>
                    <a:tab pos="7706396" algn="l"/>
                    <a:tab pos="8190250" algn="l"/>
                    <a:tab pos="8674105" algn="l"/>
                    <a:tab pos="9157960" algn="l"/>
                    <a:tab pos="9641815" algn="l"/>
                    <a:tab pos="10125669" algn="l"/>
                  </a:tabLst>
                </a:pPr>
                <a:r>
                  <a:rPr lang="en-GB" altLang="en-US" sz="2600" dirty="0"/>
                  <a:t>Solve for </a:t>
                </a:r>
                <a:r>
                  <a:rPr lang="en-GB" altLang="en-US" sz="2600" dirty="0" err="1"/>
                  <a:t>P</a:t>
                </a:r>
                <a:r>
                  <a:rPr lang="en-GB" altLang="en-US" sz="2600" baseline="-25000" dirty="0" err="1"/>
                  <a:t>sid</a:t>
                </a:r>
                <a:r>
                  <a:rPr lang="en-GB" altLang="en-US" sz="2600" baseline="-25000" dirty="0"/>
                  <a:t> </a:t>
                </a:r>
                <a:r>
                  <a:rPr lang="en-GB" altLang="en-US" sz="2600" dirty="0"/>
                  <a:t> = (1/P</a:t>
                </a:r>
                <a:r>
                  <a:rPr lang="en-GB" altLang="en-US" sz="2600" baseline="-25000" dirty="0"/>
                  <a:t>E</a:t>
                </a:r>
                <a:r>
                  <a:rPr lang="en-GB" altLang="en-US" sz="2600" dirty="0"/>
                  <a:t> + 1/</a:t>
                </a:r>
                <a:r>
                  <a:rPr lang="en-GB" altLang="en-US" sz="2600" dirty="0" err="1"/>
                  <a:t>P</a:t>
                </a:r>
                <a:r>
                  <a:rPr lang="en-GB" altLang="en-US" sz="2600" baseline="-25000" dirty="0" err="1"/>
                  <a:t>syn</a:t>
                </a:r>
                <a:r>
                  <a:rPr lang="en-GB" altLang="en-US" sz="2600" dirty="0"/>
                  <a:t>)</a:t>
                </a:r>
                <a:r>
                  <a:rPr lang="en-GB" altLang="en-US" sz="2600" baseline="30000" dirty="0"/>
                  <a:t>-1 </a:t>
                </a:r>
                <a:r>
                  <a:rPr lang="en-GB" altLang="en-US" sz="2600" dirty="0"/>
                  <a:t> = 27.322 days</a:t>
                </a:r>
              </a:p>
            </p:txBody>
          </p:sp>
        </mc:Choice>
        <mc:Fallback>
          <p:sp>
            <p:nvSpPr>
              <p:cNvPr id="11266" name="Rectangle 2">
                <a:extLst>
                  <a:ext uri="{FF2B5EF4-FFF2-40B4-BE49-F238E27FC236}">
                    <a16:creationId xmlns:a16="http://schemas.microsoft.com/office/drawing/2014/main" id="{6E2BFD02-CAC1-3946-85F8-DDF0BB96A70D}"/>
                  </a:ext>
                </a:extLst>
              </p:cNvPr>
              <p:cNvSpPr>
                <a:spLocks noGrp="1" noRot="1" noChangeAspect="1" noMove="1" noResize="1" noEditPoints="1" noAdjustHandles="1" noChangeArrowheads="1" noChangeShapeType="1" noTextEdit="1"/>
              </p:cNvSpPr>
              <p:nvPr>
                <p:ph type="body" idx="1"/>
              </p:nvPr>
            </p:nvSpPr>
            <p:spPr>
              <a:xfrm>
                <a:off x="1436357" y="1209642"/>
                <a:ext cx="10570763" cy="5161177"/>
              </a:xfrm>
              <a:blipFill>
                <a:blip r:embed="rId3"/>
                <a:stretch>
                  <a:fillRect t="-2451"/>
                </a:stretch>
              </a:blipFill>
              <a:ln/>
            </p:spPr>
            <p:txBody>
              <a:bodyPr/>
              <a:lstStyle/>
              <a:p>
                <a:r>
                  <a:rPr lang="en-US">
                    <a:noFill/>
                  </a:rPr>
                  <a:t> </a:t>
                </a:r>
              </a:p>
            </p:txBody>
          </p:sp>
        </mc:Fallback>
      </mc:AlternateContent>
    </p:spTree>
    <p:extLst>
      <p:ext uri="{BB962C8B-B14F-4D97-AF65-F5344CB8AC3E}">
        <p14:creationId xmlns:p14="http://schemas.microsoft.com/office/powerpoint/2010/main" val="5148016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9AFE7A68-6827-E649-BAE8-27676B285E58}"/>
              </a:ext>
            </a:extLst>
          </p:cNvPr>
          <p:cNvSpPr>
            <a:spLocks noGrp="1" noChangeArrowheads="1"/>
          </p:cNvSpPr>
          <p:nvPr>
            <p:ph type="title"/>
          </p:nvPr>
        </p:nvSpPr>
        <p:spPr>
          <a:xfrm>
            <a:off x="1466599" y="273851"/>
            <a:ext cx="9257124" cy="1145800"/>
          </a:xfrm>
          <a:ln/>
        </p:spPr>
        <p:txBody>
          <a:bodyPr vert="horz" lIns="91440" tIns="41147" rIns="91440" bIns="45720" rtlCol="0" anchor="ctr">
            <a:normAutofit/>
          </a:bodyPr>
          <a:lstStyle/>
          <a:p>
            <a:pPr>
              <a:tabLst>
                <a:tab pos="0" algn="l"/>
                <a:tab pos="483855" algn="l"/>
                <a:tab pos="967710" algn="l"/>
                <a:tab pos="1451564" algn="l"/>
                <a:tab pos="1935419" algn="l"/>
                <a:tab pos="2419274" algn="l"/>
                <a:tab pos="2903129" algn="l"/>
                <a:tab pos="3386983" algn="l"/>
                <a:tab pos="3870838" algn="l"/>
                <a:tab pos="4354693" algn="l"/>
                <a:tab pos="4838548" algn="l"/>
                <a:tab pos="5322402" algn="l"/>
                <a:tab pos="5806257" algn="l"/>
                <a:tab pos="6290112" algn="l"/>
                <a:tab pos="6773967" algn="l"/>
                <a:tab pos="7257821" algn="l"/>
                <a:tab pos="7741676" algn="l"/>
                <a:tab pos="8225531" algn="l"/>
                <a:tab pos="8709386" algn="l"/>
                <a:tab pos="9193240" algn="l"/>
                <a:tab pos="9677095" algn="l"/>
              </a:tabLst>
            </a:pPr>
            <a:r>
              <a:rPr lang="en-GB" altLang="en-US" dirty="0"/>
              <a:t>Eclipses and umbra/penumbra</a:t>
            </a:r>
          </a:p>
        </p:txBody>
      </p:sp>
      <p:sp>
        <p:nvSpPr>
          <p:cNvPr id="3" name="Content Placeholder 2">
            <a:extLst>
              <a:ext uri="{FF2B5EF4-FFF2-40B4-BE49-F238E27FC236}">
                <a16:creationId xmlns:a16="http://schemas.microsoft.com/office/drawing/2014/main" id="{BD7E907F-759A-D946-89CE-7105CA73D5C1}"/>
              </a:ext>
            </a:extLst>
          </p:cNvPr>
          <p:cNvSpPr>
            <a:spLocks noGrp="1"/>
          </p:cNvSpPr>
          <p:nvPr>
            <p:ph idx="1"/>
          </p:nvPr>
        </p:nvSpPr>
        <p:spPr/>
        <p:txBody>
          <a:bodyPr/>
          <a:lstStyle/>
          <a:p>
            <a:endParaRPr lang="en-US"/>
          </a:p>
        </p:txBody>
      </p:sp>
      <p:pic>
        <p:nvPicPr>
          <p:cNvPr id="2" name="Picture 1">
            <a:extLst>
              <a:ext uri="{FF2B5EF4-FFF2-40B4-BE49-F238E27FC236}">
                <a16:creationId xmlns:a16="http://schemas.microsoft.com/office/drawing/2014/main" id="{DCB5D3C6-B649-9045-A926-A15F9587BC27}"/>
              </a:ext>
            </a:extLst>
          </p:cNvPr>
          <p:cNvPicPr>
            <a:picLocks noChangeAspect="1"/>
          </p:cNvPicPr>
          <p:nvPr/>
        </p:nvPicPr>
        <p:blipFill>
          <a:blip r:embed="rId3"/>
          <a:stretch>
            <a:fillRect/>
          </a:stretch>
        </p:blipFill>
        <p:spPr>
          <a:xfrm>
            <a:off x="838200" y="1419651"/>
            <a:ext cx="10696651" cy="4216651"/>
          </a:xfrm>
          <a:prstGeom prst="rect">
            <a:avLst/>
          </a:prstGeom>
        </p:spPr>
      </p:pic>
    </p:spTree>
    <p:extLst>
      <p:ext uri="{BB962C8B-B14F-4D97-AF65-F5344CB8AC3E}">
        <p14:creationId xmlns:p14="http://schemas.microsoft.com/office/powerpoint/2010/main" val="34678152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a:extLst>
              <a:ext uri="{FF2B5EF4-FFF2-40B4-BE49-F238E27FC236}">
                <a16:creationId xmlns:a16="http://schemas.microsoft.com/office/drawing/2014/main" id="{47202AC6-F549-CA43-9378-E01BF3647B61}"/>
              </a:ext>
            </a:extLst>
          </p:cNvPr>
          <p:cNvSpPr>
            <a:spLocks noGrp="1" noChangeArrowheads="1"/>
          </p:cNvSpPr>
          <p:nvPr>
            <p:ph type="title"/>
          </p:nvPr>
        </p:nvSpPr>
        <p:spPr>
          <a:xfrm>
            <a:off x="1905000" y="152400"/>
            <a:ext cx="8001000" cy="609600"/>
          </a:xfrm>
          <a:ln/>
        </p:spPr>
        <p:txBody>
          <a:bodyPr/>
          <a:lstStyle/>
          <a:p>
            <a:pPr>
              <a:buClr>
                <a:srgbClr val="FF00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ltLang="en-US" sz="2800" b="1">
                <a:solidFill>
                  <a:srgbClr val="FF0000"/>
                </a:solidFill>
              </a:rPr>
              <a:t>Types of eclipses</a:t>
            </a:r>
          </a:p>
        </p:txBody>
      </p:sp>
      <p:pic>
        <p:nvPicPr>
          <p:cNvPr id="6146" name="Picture 2">
            <a:extLst>
              <a:ext uri="{FF2B5EF4-FFF2-40B4-BE49-F238E27FC236}">
                <a16:creationId xmlns:a16="http://schemas.microsoft.com/office/drawing/2014/main" id="{208122BF-D857-534F-BF5F-9BBDDBD4D4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295401"/>
            <a:ext cx="3048000" cy="2333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3">
            <a:extLst>
              <a:ext uri="{FF2B5EF4-FFF2-40B4-BE49-F238E27FC236}">
                <a16:creationId xmlns:a16="http://schemas.microsoft.com/office/drawing/2014/main" id="{81AC0371-35E1-B245-813B-84E48B6727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1" y="1371601"/>
            <a:ext cx="4284663" cy="2138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Text Box 4">
            <a:extLst>
              <a:ext uri="{FF2B5EF4-FFF2-40B4-BE49-F238E27FC236}">
                <a16:creationId xmlns:a16="http://schemas.microsoft.com/office/drawing/2014/main" id="{BBC596F3-C8A2-7D46-8E47-4AC89309B62E}"/>
              </a:ext>
            </a:extLst>
          </p:cNvPr>
          <p:cNvSpPr txBox="1">
            <a:spLocks noChangeArrowheads="1"/>
          </p:cNvSpPr>
          <p:nvPr/>
        </p:nvSpPr>
        <p:spPr bwMode="auto">
          <a:xfrm>
            <a:off x="6902451" y="998538"/>
            <a:ext cx="1458913"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5pPr>
            <a:lvl6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6pPr>
            <a:lvl7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7pPr>
            <a:lvl8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8pPr>
            <a:lvl9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9pPr>
          </a:lstStyle>
          <a:p>
            <a:pPr algn="ctr">
              <a:buFont typeface="Times New Roman" panose="02020603050405020304" pitchFamily="18" charset="0"/>
              <a:buNone/>
            </a:pPr>
            <a:r>
              <a:rPr lang="en-GB" altLang="en-US" b="1">
                <a:latin typeface="Times New Roman" panose="02020603050405020304" pitchFamily="18" charset="0"/>
              </a:rPr>
              <a:t>Solar Eclipse</a:t>
            </a:r>
          </a:p>
        </p:txBody>
      </p:sp>
      <p:sp>
        <p:nvSpPr>
          <p:cNvPr id="6149" name="Text Box 5">
            <a:extLst>
              <a:ext uri="{FF2B5EF4-FFF2-40B4-BE49-F238E27FC236}">
                <a16:creationId xmlns:a16="http://schemas.microsoft.com/office/drawing/2014/main" id="{03C30D81-CD3D-A546-91F4-63B9A8911D7C}"/>
              </a:ext>
            </a:extLst>
          </p:cNvPr>
          <p:cNvSpPr txBox="1">
            <a:spLocks noChangeArrowheads="1"/>
          </p:cNvSpPr>
          <p:nvPr/>
        </p:nvSpPr>
        <p:spPr bwMode="auto">
          <a:xfrm>
            <a:off x="2770188" y="908050"/>
            <a:ext cx="15605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5pPr>
            <a:lvl6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6pPr>
            <a:lvl7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7pPr>
            <a:lvl8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8pPr>
            <a:lvl9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9pPr>
          </a:lstStyle>
          <a:p>
            <a:pPr algn="ctr">
              <a:buFont typeface="Times New Roman" panose="02020603050405020304" pitchFamily="18" charset="0"/>
              <a:buNone/>
            </a:pPr>
            <a:r>
              <a:rPr lang="en-GB" altLang="en-US" b="1">
                <a:latin typeface="Times New Roman" panose="02020603050405020304" pitchFamily="18" charset="0"/>
              </a:rPr>
              <a:t>Lunar Eclipse</a:t>
            </a:r>
          </a:p>
        </p:txBody>
      </p:sp>
      <p:sp>
        <p:nvSpPr>
          <p:cNvPr id="6150" name="Text Box 6">
            <a:extLst>
              <a:ext uri="{FF2B5EF4-FFF2-40B4-BE49-F238E27FC236}">
                <a16:creationId xmlns:a16="http://schemas.microsoft.com/office/drawing/2014/main" id="{8C9CBE08-2F9C-694D-A6D8-C7ABA95AC752}"/>
              </a:ext>
            </a:extLst>
          </p:cNvPr>
          <p:cNvSpPr txBox="1">
            <a:spLocks noChangeArrowheads="1"/>
          </p:cNvSpPr>
          <p:nvPr/>
        </p:nvSpPr>
        <p:spPr bwMode="auto">
          <a:xfrm>
            <a:off x="2133600" y="3886201"/>
            <a:ext cx="2819400" cy="284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5pPr>
            <a:lvl6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6pPr>
            <a:lvl7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7pPr>
            <a:lvl8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8pPr>
            <a:lvl9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9pPr>
          </a:lstStyle>
          <a:p>
            <a:pPr>
              <a:spcBef>
                <a:spcPts val="1125"/>
              </a:spcBef>
            </a:pPr>
            <a:r>
              <a:rPr lang="en-GB" altLang="en-US" b="1" dirty="0">
                <a:latin typeface="Times New Roman" panose="02020603050405020304" pitchFamily="18" charset="0"/>
              </a:rPr>
              <a:t>We  view the illuminated object and watch it go dark. </a:t>
            </a:r>
          </a:p>
          <a:p>
            <a:pPr>
              <a:spcBef>
                <a:spcPts val="1125"/>
              </a:spcBef>
            </a:pPr>
            <a:r>
              <a:rPr lang="en-GB" altLang="en-US" b="1" dirty="0">
                <a:latin typeface="Times New Roman" panose="02020603050405020304" pitchFamily="18" charset="0"/>
              </a:rPr>
              <a:t>Everyone on one side of the Earth can see the Moon – so a given lunar eclipse is visible to many people.</a:t>
            </a:r>
          </a:p>
          <a:p>
            <a:pPr>
              <a:spcBef>
                <a:spcPts val="1125"/>
              </a:spcBef>
            </a:pPr>
            <a:endParaRPr lang="en-GB" altLang="en-US" b="1" dirty="0">
              <a:latin typeface="Times New Roman" panose="02020603050405020304" pitchFamily="18" charset="0"/>
            </a:endParaRPr>
          </a:p>
        </p:txBody>
      </p:sp>
      <p:sp>
        <p:nvSpPr>
          <p:cNvPr id="6151" name="Text Box 7">
            <a:extLst>
              <a:ext uri="{FF2B5EF4-FFF2-40B4-BE49-F238E27FC236}">
                <a16:creationId xmlns:a16="http://schemas.microsoft.com/office/drawing/2014/main" id="{870A9ED4-2188-954C-8E31-FCA7AD1EEC04}"/>
              </a:ext>
            </a:extLst>
          </p:cNvPr>
          <p:cNvSpPr txBox="1">
            <a:spLocks noChangeArrowheads="1"/>
          </p:cNvSpPr>
          <p:nvPr/>
        </p:nvSpPr>
        <p:spPr bwMode="auto">
          <a:xfrm>
            <a:off x="6096000" y="3733801"/>
            <a:ext cx="2819400" cy="284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5pPr>
            <a:lvl6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6pPr>
            <a:lvl7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7pPr>
            <a:lvl8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8pPr>
            <a:lvl9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9pPr>
          </a:lstStyle>
          <a:p>
            <a:pPr>
              <a:spcBef>
                <a:spcPts val="1125"/>
              </a:spcBef>
            </a:pPr>
            <a:r>
              <a:rPr lang="en-GB" altLang="en-US" b="1">
                <a:latin typeface="Times New Roman" panose="02020603050405020304" pitchFamily="18" charset="0"/>
              </a:rPr>
              <a:t>We view the illuminating object (the Sun) and see it blocked out. </a:t>
            </a:r>
          </a:p>
          <a:p>
            <a:pPr>
              <a:spcBef>
                <a:spcPts val="1125"/>
              </a:spcBef>
            </a:pPr>
            <a:r>
              <a:rPr lang="en-GB" altLang="en-US" b="1">
                <a:latin typeface="Times New Roman" panose="02020603050405020304" pitchFamily="18" charset="0"/>
              </a:rPr>
              <a:t>Only a few people are in the right place to be in the shadow.</a:t>
            </a:r>
          </a:p>
          <a:p>
            <a:pPr>
              <a:spcBef>
                <a:spcPts val="1125"/>
              </a:spcBef>
            </a:pPr>
            <a:r>
              <a:rPr lang="en-GB" altLang="en-US" b="1">
                <a:latin typeface="Times New Roman" panose="02020603050405020304" pitchFamily="18" charset="0"/>
              </a:rPr>
              <a:t>It is “coincidence” that the umbra just barely reaches earth.</a:t>
            </a:r>
          </a:p>
        </p:txBody>
      </p:sp>
      <p:sp>
        <p:nvSpPr>
          <p:cNvPr id="6152" name="Text Box 8">
            <a:extLst>
              <a:ext uri="{FF2B5EF4-FFF2-40B4-BE49-F238E27FC236}">
                <a16:creationId xmlns:a16="http://schemas.microsoft.com/office/drawing/2014/main" id="{23A7B877-AE1C-794D-9181-36BB9EE25D4A}"/>
              </a:ext>
            </a:extLst>
          </p:cNvPr>
          <p:cNvSpPr txBox="1">
            <a:spLocks noChangeArrowheads="1"/>
          </p:cNvSpPr>
          <p:nvPr/>
        </p:nvSpPr>
        <p:spPr bwMode="auto">
          <a:xfrm>
            <a:off x="8831263" y="3581400"/>
            <a:ext cx="1624012"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5pPr>
            <a:lvl6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6pPr>
            <a:lvl7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7pPr>
            <a:lvl8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8pPr>
            <a:lvl9pPr defTabSz="457200" fontAlgn="base">
              <a:spcBef>
                <a:spcPct val="0"/>
              </a:spcBef>
              <a:spcAft>
                <a:spcPct val="0"/>
              </a:spcAft>
              <a:buClr>
                <a:srgbClr val="000000"/>
              </a:buClr>
              <a:buSzPct val="100000"/>
              <a:buFont typeface="Arial" panose="020B0604020202020204" pitchFamily="34"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DejaVu LGC Sans" charset="0"/>
                <a:cs typeface="DejaVu LGC Sans" charset="0"/>
              </a:defRPr>
            </a:lvl9pPr>
          </a:lstStyle>
          <a:p>
            <a:pPr algn="ctr">
              <a:buFont typeface="Times New Roman" panose="02020603050405020304" pitchFamily="18" charset="0"/>
              <a:buNone/>
            </a:pPr>
            <a:r>
              <a:rPr lang="en-GB" altLang="en-US" sz="800">
                <a:latin typeface="Times New Roman" panose="02020603050405020304" pitchFamily="18" charset="0"/>
              </a:rPr>
              <a:t>From our text:  Horizons, by Seeds</a:t>
            </a:r>
          </a:p>
        </p:txBody>
      </p:sp>
    </p:spTree>
    <p:extLst>
      <p:ext uri="{BB962C8B-B14F-4D97-AF65-F5344CB8AC3E}">
        <p14:creationId xmlns:p14="http://schemas.microsoft.com/office/powerpoint/2010/main" val="2835074609"/>
      </p:ext>
    </p:extLst>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7067</TotalTime>
  <Words>1298</Words>
  <Application>Microsoft Macintosh PowerPoint</Application>
  <PresentationFormat>Widescreen</PresentationFormat>
  <Paragraphs>157</Paragraphs>
  <Slides>28</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 Unicode MS</vt:lpstr>
      <vt:lpstr>Arial</vt:lpstr>
      <vt:lpstr>Calibri</vt:lpstr>
      <vt:lpstr>Calibri Light</vt:lpstr>
      <vt:lpstr>Cambria Math</vt:lpstr>
      <vt:lpstr>DejaVu LGC Sans</vt:lpstr>
      <vt:lpstr>Times New Roman</vt:lpstr>
      <vt:lpstr>Wingdings</vt:lpstr>
      <vt:lpstr>Office Theme</vt:lpstr>
      <vt:lpstr>ASTR 2320  General Astronomy II</vt:lpstr>
      <vt:lpstr>Chapter 2</vt:lpstr>
      <vt:lpstr>Lunar Orbit, etc.</vt:lpstr>
      <vt:lpstr>ASTR 2310</vt:lpstr>
      <vt:lpstr>Lunar Periods</vt:lpstr>
      <vt:lpstr>Lunar Periods</vt:lpstr>
      <vt:lpstr>Lunar Periods</vt:lpstr>
      <vt:lpstr>Eclipses and umbra/penumbra</vt:lpstr>
      <vt:lpstr>Types of eclipses</vt:lpstr>
      <vt:lpstr>Lunar Eclipses</vt:lpstr>
      <vt:lpstr>Solar eclipses</vt:lpstr>
      <vt:lpstr>Variations in Solar Eclipses</vt:lpstr>
      <vt:lpstr>Eclipses and nodes</vt:lpstr>
      <vt:lpstr>Eclipses and nodes</vt:lpstr>
      <vt:lpstr>Saros cycle</vt:lpstr>
      <vt:lpstr>Transits in general useful</vt:lpstr>
      <vt:lpstr>Venus Transits</vt:lpstr>
      <vt:lpstr>More Gravity and Orbits…</vt:lpstr>
      <vt:lpstr>Orbital Elements (in addition to a, e)</vt:lpstr>
      <vt:lpstr>Geocentric and other useful Orbits</vt:lpstr>
      <vt:lpstr>Three Body(+) Problem, Orbital Simulators</vt:lpstr>
      <vt:lpstr>Tidal forces, Roche Limit, Rings, etc.</vt:lpstr>
      <vt:lpstr>PowerPoint Presentation</vt:lpstr>
      <vt:lpstr>Dust in the Solar System</vt:lpstr>
      <vt:lpstr>ASTR 2310: Chapter 2</vt:lpstr>
      <vt:lpstr>ASTR 2310: Chapter 2</vt:lpstr>
      <vt:lpstr>Poynting-Robertson Effect/Drag (Wiki)</vt:lpstr>
      <vt:lpstr>So is there still solar system dust?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 2320  General Astronomy II</dc:title>
  <dc:creator>Microsoft Office User</dc:creator>
  <cp:lastModifiedBy>Microsoft Office User</cp:lastModifiedBy>
  <cp:revision>56</cp:revision>
  <dcterms:created xsi:type="dcterms:W3CDTF">2019-04-06T11:23:24Z</dcterms:created>
  <dcterms:modified xsi:type="dcterms:W3CDTF">2020-02-13T17:43:54Z</dcterms:modified>
</cp:coreProperties>
</file>