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sldIdLst>
    <p:sldId id="266" r:id="rId2"/>
    <p:sldId id="685" r:id="rId3"/>
    <p:sldId id="709" r:id="rId4"/>
    <p:sldId id="710" r:id="rId5"/>
    <p:sldId id="473" r:id="rId6"/>
    <p:sldId id="711" r:id="rId7"/>
    <p:sldId id="712" r:id="rId8"/>
    <p:sldId id="489" r:id="rId9"/>
    <p:sldId id="488" r:id="rId10"/>
    <p:sldId id="516" r:id="rId11"/>
    <p:sldId id="474" r:id="rId12"/>
    <p:sldId id="476" r:id="rId13"/>
    <p:sldId id="477" r:id="rId14"/>
    <p:sldId id="478" r:id="rId15"/>
    <p:sldId id="479" r:id="rId16"/>
    <p:sldId id="480" r:id="rId17"/>
    <p:sldId id="481" r:id="rId18"/>
    <p:sldId id="482" r:id="rId19"/>
    <p:sldId id="483" r:id="rId20"/>
    <p:sldId id="484" r:id="rId21"/>
    <p:sldId id="485" r:id="rId22"/>
    <p:sldId id="519" r:id="rId23"/>
    <p:sldId id="713" r:id="rId24"/>
    <p:sldId id="490" r:id="rId25"/>
    <p:sldId id="517" r:id="rId26"/>
    <p:sldId id="495" r:id="rId27"/>
    <p:sldId id="518" r:id="rId28"/>
    <p:sldId id="500" r:id="rId29"/>
    <p:sldId id="503" r:id="rId30"/>
    <p:sldId id="504" r:id="rId31"/>
    <p:sldId id="521" r:id="rId32"/>
    <p:sldId id="520" r:id="rId33"/>
  </p:sldIdLst>
  <p:sldSz cx="9720263" cy="64801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1"/>
    <p:restoredTop sz="94595"/>
  </p:normalViewPr>
  <p:slideViewPr>
    <p:cSldViewPr>
      <p:cViewPr varScale="1">
        <p:scale>
          <a:sx n="112" d="100"/>
          <a:sy n="112" d="100"/>
        </p:scale>
        <p:origin x="192" y="2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F17B0B11-DE04-6D4E-98B7-BA5F1218C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>
            <a:extLst>
              <a:ext uri="{FF2B5EF4-FFF2-40B4-BE49-F238E27FC236}">
                <a16:creationId xmlns:a16="http://schemas.microsoft.com/office/drawing/2014/main" id="{56502742-30A0-8243-9A96-4D65DE4C8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>
            <a:extLst>
              <a:ext uri="{FF2B5EF4-FFF2-40B4-BE49-F238E27FC236}">
                <a16:creationId xmlns:a16="http://schemas.microsoft.com/office/drawing/2014/main" id="{4A9E5400-398A-BF4C-80B6-773C11045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AutoShape 4">
            <a:extLst>
              <a:ext uri="{FF2B5EF4-FFF2-40B4-BE49-F238E27FC236}">
                <a16:creationId xmlns:a16="http://schemas.microsoft.com/office/drawing/2014/main" id="{9E5A9C03-5957-434F-ABE4-BEBA1D8CE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D7D56237-7393-2A4E-9FF7-5AF4BB52FD2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1263" cy="376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AB51B80C-DE8E-FA45-B4D1-F9B57E1EB65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030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FBB70EE0-6BEA-FE45-A6A5-04E050485981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65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62591DD8-6DDF-7E4C-B101-7DA1597326E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65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1109579F-380C-9746-AA0A-55A17664F9F4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65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761DFADF-119D-6F4C-B6EC-0A3DE345CA9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5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47CD04CC-E9A2-0E4D-B605-C0378FB39D3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D73380D6-BCA2-D44D-84FE-E298DAB5E9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7AD2DC1-9E34-5B49-BF86-4EDD8892A51E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2E4B5F40-7D95-2440-BEF8-9A1090BEB00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60450" y="763588"/>
            <a:ext cx="5643563" cy="3763962"/>
          </a:xfrm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2B3E75F-CC90-4045-B5F1-D2DF2CE57F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9194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3D9EAE2B-E28E-054E-9184-F84B8D21D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30F8D2F-344F-284C-904B-6D2F0F90397E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CD595EE0-6AC2-1348-83DB-B6F2EB2FE7D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60450" y="763588"/>
            <a:ext cx="5643563" cy="3763962"/>
          </a:xfrm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26EE8A9-CC65-8A4C-ADC3-B3259D786F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2501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27313E92-9E8C-D349-AA9C-690A2D5F14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C84DE6C-D7A7-4443-8A54-6703BB3DB39C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5FAF96F1-13F1-7543-81F4-8AC134C8061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60450" y="763588"/>
            <a:ext cx="5643563" cy="3763962"/>
          </a:xfrm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FD2B818F-A252-4C49-B345-79806FFC3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699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8AD07821-D657-DB41-9A80-031801EF25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4755BCF-8800-D941-A7D8-C5EE648BBF47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A0AE8A11-21FC-E040-BD87-D5C8BE6DB04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1E05DDF4-6F1D-7C48-BBCD-4780B130A2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0873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F50BEEB9-CD19-EE4D-B256-C2C76E9822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EAB80B3-C8B0-AF49-9202-76793AA904EB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9015ED08-DD33-A44A-B479-0F103976A3D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5C2D911-8888-674B-ACA7-B58A866CD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6082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BDFA87CA-ACEA-9C44-AB01-8914199C10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25253BB-B814-8A4E-9A68-12B9F0A4848F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62FCE273-23DD-5F43-A1EB-EEC49051BA1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1AD7743-1AF1-F145-845A-D3E6A1F49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2605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AA867E51-2393-8F4C-9708-317876E889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BF8F7B4-30B0-1F49-9AF4-CF2E9F21005B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8D05B39F-47D5-7249-BBC7-B03B9F27A99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D86DC17F-E16D-8747-8805-BA3A762F9C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8612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7153A9D8-2117-084B-AC5C-F6FDD35974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F723586-5C34-8144-ADE1-5F4041F98785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BC344A87-0428-114E-A7F5-DD9EF828A53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D0C9565E-8FED-1A40-8AD4-49F9BCEAED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0589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EB0E32E7-E1C5-A349-91F1-746D3F0295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CC6ADA3-90F7-4F4A-B95D-831801B621E7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947EA4A6-D5FB-6D4F-8A37-621CC6C94EB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BEC53F32-31AF-5840-8659-C0C320E584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3360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78ADFC37-0A7D-FC45-9A87-7ECE1BC215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8983098-8302-2E4E-B41F-DBF58EC234D0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A1034176-E4C8-3C4A-8874-298E9C23583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AB4C00FF-33EF-4147-A65B-AC8D027976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2696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BB2E89EE-6616-804A-8A2E-A3A9ADE639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547FF72-67EC-F34B-915D-0FE3120FCC62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CD7B8C4F-84FC-9944-B544-DF8716153D0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9441C65-D392-024F-80FF-A47C6CE9D3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9196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5C4DB8B2-9681-6D47-9F0C-047671F06E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66CDE29-35E2-D141-9D2E-D9D315DEEC27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358F3B2F-150C-8B4B-930C-2D1D341523E5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xfrm>
            <a:off x="1060450" y="763588"/>
            <a:ext cx="5643563" cy="3763962"/>
          </a:xfrm>
          <a:solidFill>
            <a:srgbClr val="FFFFFF"/>
          </a:solidFill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3155448-168B-7942-9E87-D088326F1B7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1086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A35BC6B8-8813-6049-BE8E-09884F9A59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EEFC050-3A5A-874C-A97F-DA14B8786204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F8BD38F8-B09C-9348-93DF-C3B621CE518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7378EEFC-790A-7740-9355-45256B5066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95523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7433F925-9363-2041-80C0-281CDBA398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52DAFA1-A08D-7348-B2A6-E6F0B807F7BB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9D363E46-9A18-444A-8B12-BE2AA934D58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6CA11138-BA69-C544-AE9F-D9A4D4287F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6891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18BD6C6B-C7D5-0C4B-91A4-3625A99B51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310EB23-355D-7645-B168-9C3BE65E9B53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0128D2CC-41FA-DC43-9940-E63306DA7ED0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xfrm>
            <a:off x="1060450" y="763588"/>
            <a:ext cx="5643563" cy="3763962"/>
          </a:xfrm>
          <a:solidFill>
            <a:srgbClr val="FFFFFF"/>
          </a:solidFill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1BB34BE-3165-1746-A3EC-881CA2CBBF2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4803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6424A9B9-1DC8-FD4B-B650-EB726C62F4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4F2109B-53B0-1B42-964D-92203C7C3D4C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F3F3050D-50BF-634F-8DC5-691AA4B46942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6F76FFB-2168-664F-9720-84F6C65B412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6614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4838F0D8-FBE5-8E46-B08E-6AEFC6908A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7303392-090E-7A4F-9176-B96CC97826ED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3E457BB9-24F3-CC42-B2E1-E650C8AF44D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2B80223-E2AC-734A-8108-C0946FBCCE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0416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24F96232-0B43-B54F-BC9B-D88BB2BAD4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75B5C79-5456-474B-BB52-64D138DE1CC1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6C63DC55-C3B1-CE43-825E-D1C3152B636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029B581-DCDE-D14F-9B43-94C5768A16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6572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DD0C691C-0C7D-7244-81DA-50293B2798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4E2F0C0-9517-CE47-95DB-1D1262438B30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46CF9546-7B5B-3A4B-81E7-E33076033A7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60450" y="763588"/>
            <a:ext cx="5643563" cy="3763962"/>
          </a:xfrm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E9A4D2C9-E591-FF4F-BF6A-F4FADB2088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7428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D33A7C0C-B38C-DE46-B2A7-89A840052D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80D5E2F-0542-B243-8F97-B5B94F8E0BCD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7538DC33-4C15-4444-978F-161B837CB5B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7457C5D-4F3E-154A-8223-271CB14E7D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0330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B58F0121-B094-AB4D-B9CA-1E3E9E3965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DE880F2-3624-5449-A1B5-435F194074A3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4BFCB77D-76CE-FC48-9ADC-38EE0AA6BC2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B8C2A81-CED2-A143-A7B4-88ACF50FE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176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773E5-7C25-9140-8143-AA18721BA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4438" y="1060450"/>
            <a:ext cx="7291387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6A505A-2051-EA42-8884-9C519AF7B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4438" y="3403600"/>
            <a:ext cx="7291387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9D28B-95B3-7240-AE8B-0655F18B5E1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EAE24-CD04-8846-8231-590F3FB0583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4161-84F5-0546-979A-0635BC6AD4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9B97EF9-6889-BF41-A83F-8BD34E6CCC0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267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F4DAD-E453-CF42-92C4-8BA1423C3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CC4E65-01BC-2247-BA48-3020087E4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BFFC6-278F-264C-B79F-0BCCD3A0AFB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A761A-055D-9C43-BC72-F2F9459A39B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EF563-20CB-8B47-999B-2D64763173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114C4EE-C446-4E42-8EF5-D9F39BD8532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407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77A20F-1CDE-554C-A491-3E2E83608E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40563" y="258763"/>
            <a:ext cx="2184400" cy="5526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8533DD-3028-A04C-9B39-0BADA4120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5775" y="258763"/>
            <a:ext cx="6402388" cy="55260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F7837-CA08-1E45-8DEC-D0323658651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DD812-EA47-6B4D-819F-C6F95C9D300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906AC-686B-CC43-B449-0E4457272F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21774F-9C89-6344-AEBD-9E48E59CAF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6041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020" y="576016"/>
            <a:ext cx="8262224" cy="10800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9020" y="1872051"/>
            <a:ext cx="4050110" cy="38881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41133" y="1872051"/>
            <a:ext cx="4050110" cy="38881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A5E2BE-8132-184B-99B5-BF2CFFCC22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455B17-4066-A846-BBCF-EBA17DB394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DB1A0A-6B6F-DD49-AF94-98E677E0AD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BC299-9431-A449-9D98-3B9437AC54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7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E3E07-3A66-4B4C-A76D-45DA3FF2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F2B7E-C5A2-FA4C-885B-E12522184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8B1A6-FCF0-704C-A358-974ECF2F4AC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0CE90-E076-644A-8480-E3287E328BE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D1725-2A53-F841-81C3-4FD2D5409A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DC0538F-0C48-344C-885A-3F622F2068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723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BE513-5125-6D43-9A52-60F8744A1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75" y="1616075"/>
            <a:ext cx="8383588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1483F-2A42-664A-AFF7-970E82AC7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3575" y="4337050"/>
            <a:ext cx="8383588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1D81E-A78B-464A-9730-A44A442812E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3CACE-470F-B546-A5CD-FEEB7E9AFC9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6501B-B4C5-5E48-8A18-0E4F2BDC03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F07BA6C-D913-1945-8FBF-663477D9CCD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085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1FE0F-572F-4042-BC0B-BEBECD81F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BE125-46DF-1745-803C-49242727E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775" y="1516063"/>
            <a:ext cx="4292600" cy="42687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ECCB78-4BE1-B74A-ADC8-8CC19F094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0775" y="1516063"/>
            <a:ext cx="4294188" cy="42687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1F3B2C-AFAF-7D44-BCCB-1E9DD345603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11CD5-512A-2241-9B50-3D9E98F9BDE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242C2-744F-044D-B711-39EAF09819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249FA2-B21E-C145-8E98-3FB81F415B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10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0B972-CC7A-5B46-99CB-6F7F184A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344488"/>
            <a:ext cx="8383588" cy="125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9FA3C-08F8-3946-AEA5-23958DB10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925" y="1589088"/>
            <a:ext cx="4111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D7A9C-C274-7249-A1C5-467FDA235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925" y="2366963"/>
            <a:ext cx="4111625" cy="34813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3ABBAB-D44A-464E-BD48-B61978705F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21250" y="1589088"/>
            <a:ext cx="4132263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1B1A33-4C5D-0A4D-9CF8-3E0190DEF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21250" y="2366963"/>
            <a:ext cx="4132263" cy="34813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A43C86-781D-F141-9AB2-2D6EF98347A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442674-CD32-1546-9BE2-63D0B310EC9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1B9710-79EB-D145-978C-F9707F7DB7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737B6E-D77D-DF42-8BD1-F72892E17FB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107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9FBDB-6EC0-5140-AFE6-4911FB89D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2A0050-EA32-9742-8660-B433200F0A0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8B7B04-52B2-0541-B107-081F887B3B8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8FC384-8C77-7C4C-862D-AC71FEB32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46CA4F6-4357-E342-8B0A-F32562283BD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096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84EEB-052E-3C4C-BF32-100619AFE0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026C4A-6609-0340-B400-411BBE21360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9B0B0-5A4C-064D-86CD-4FD2D8DFDF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007B132-8D7A-5745-BFF7-4F8351EEC8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367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ABAB6-F68D-0C45-B071-2182F6E22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431800"/>
            <a:ext cx="3135313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726F6-AC15-0542-B557-70D0A10FA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2263" y="933450"/>
            <a:ext cx="4921250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47D433-5D94-0D40-8308-F7BB6DB2E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925" y="1944688"/>
            <a:ext cx="3135313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42F2F-5EE1-D54C-901B-7BA1C0DAE5C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350A5-E721-7E42-8920-B01D907ED29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B7CFD-31C9-2C4C-BD84-CF46C2D8FB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834B4C0-0646-1446-B9C5-4CE53AE1BA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68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4A670-7839-494D-9472-FC8A5A431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431800"/>
            <a:ext cx="3135313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1B65BF-44F9-574A-956F-D146758D1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32263" y="933450"/>
            <a:ext cx="4921250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85ECD-E616-AF4F-84F5-58EC698DE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925" y="1944688"/>
            <a:ext cx="3135313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251EA-9647-2C4E-940F-92B5AA27E2D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FD41F-A959-3E49-90AF-EC7598B19E3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C3A57-7020-104A-81BC-F659465FA6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D941E0-6CD5-6049-A796-2D814AB0FC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293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26F3924E-01A9-0942-AB81-91286AF0E3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258763"/>
            <a:ext cx="8739188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21A1B9E3-0108-5943-BEBB-528047B24B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516063"/>
            <a:ext cx="8739188" cy="426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CA9715C-F8E8-D24E-8438-A0DCD91578D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85775" y="5903913"/>
            <a:ext cx="2255838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9F00814-6F6E-3141-A1E6-6C9D32F592CC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324225" y="5903913"/>
            <a:ext cx="30734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E55F79C-DA13-DB48-94E6-DC43DFF6428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969125" y="5903913"/>
            <a:ext cx="2255838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5AAF0A75-FB5B-8143-927D-36E0451A7C6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qRJ30fkyiU4" TargetMode="Externa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ess.mit.edu/" TargetMode="External"/><Relationship Id="rId2" Type="http://schemas.openxmlformats.org/officeDocument/2006/relationships/hyperlink" Target="https://www.nasa.gov/tess-transiting-exoplanet-survey-satellite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oOl2Q7qWsjU" TargetMode="External"/><Relationship Id="rId5" Type="http://schemas.openxmlformats.org/officeDocument/2006/relationships/hyperlink" Target="https://www.youtube.com/watch?v=Q4KjvPIbgMI" TargetMode="External"/><Relationship Id="rId4" Type="http://schemas.openxmlformats.org/officeDocument/2006/relationships/hyperlink" Target="https://en.wikipedia.org/wiki/Transiting_Exoplanet_Survey_Satellit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phl.upr.edu/projects/habitable-exoplanets-catalog" TargetMode="Externa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hyperlink" Target="https://en.wikipedia.org/wiki/List_of_directly_imaged_exoplanet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51_Eridani#/media/File:51_Eridani_b_orbit_animated_(2014-2018).gif" TargetMode="External"/><Relationship Id="rId2" Type="http://schemas.openxmlformats.org/officeDocument/2006/relationships/hyperlink" Target="https://en.wikipedia.org/wiki/51_Eridan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xoplanetarchive.ipac.caltech.edu/index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en.wikipedia.org/wiki/Beta_Pictori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omalhaut_b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57B55-F1C2-0841-A5CF-CABFB47E49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ASTR 2310 </a:t>
            </a:r>
            <a:br>
              <a:rPr lang="en-US" dirty="0"/>
            </a:br>
            <a:r>
              <a:rPr lang="en-US" dirty="0"/>
              <a:t>General Astronomy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0B3621-3086-F94F-AA58-5F3D29FAE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7732" y="3403600"/>
            <a:ext cx="8153400" cy="2122487"/>
          </a:xfrm>
        </p:spPr>
        <p:txBody>
          <a:bodyPr/>
          <a:lstStyle/>
          <a:p>
            <a:r>
              <a:rPr lang="en-US" dirty="0"/>
              <a:t>Professor Mike Brotherton</a:t>
            </a:r>
          </a:p>
          <a:p>
            <a:r>
              <a:rPr lang="en-US" dirty="0"/>
              <a:t>Ch. 12 from </a:t>
            </a:r>
            <a:r>
              <a:rPr lang="en-US" dirty="0" err="1"/>
              <a:t>Ryden</a:t>
            </a:r>
            <a:r>
              <a:rPr lang="en-US" dirty="0"/>
              <a:t> &amp; Peterson, Solar System in Perspective</a:t>
            </a:r>
          </a:p>
          <a:p>
            <a:r>
              <a:rPr lang="en-US" dirty="0"/>
              <a:t>Comparative planetology, origins, exoplanets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851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BC5DE6A7-2863-B140-B6F9-020D95B81D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30" y="72002"/>
            <a:ext cx="7344198" cy="1080029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Direct Detection</a:t>
            </a:r>
          </a:p>
        </p:txBody>
      </p:sp>
      <p:sp>
        <p:nvSpPr>
          <p:cNvPr id="26626" name="Rectangle 7">
            <a:extLst>
              <a:ext uri="{FF2B5EF4-FFF2-40B4-BE49-F238E27FC236}">
                <a16:creationId xmlns:a16="http://schemas.microsoft.com/office/drawing/2014/main" id="{A02FD907-397B-5E45-B31D-8383D285D89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56020" y="5328144"/>
            <a:ext cx="8208222" cy="93602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46">
                <a:ea typeface="ＭＳ Ｐゴシック" panose="020B0600070205080204" pitchFamily="34" charset="-128"/>
              </a:rPr>
              <a:t>Starshade, a specialized occulting mission possible.</a:t>
            </a:r>
          </a:p>
        </p:txBody>
      </p:sp>
      <p:pic>
        <p:nvPicPr>
          <p:cNvPr id="26627" name="Picture 1">
            <a:extLst>
              <a:ext uri="{FF2B5EF4-FFF2-40B4-BE49-F238E27FC236}">
                <a16:creationId xmlns:a16="http://schemas.microsoft.com/office/drawing/2014/main" id="{1757B105-83DF-FE49-9B50-D05D96A78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031" y="1140030"/>
            <a:ext cx="7392200" cy="418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607465"/>
      </p:ext>
    </p:extLst>
  </p:cSld>
  <p:clrMapOvr>
    <a:masterClrMapping/>
  </p:clrMapOvr>
  <p:transition>
    <p:sndAc>
      <p:endSnd/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AC81CB19-E485-4E4F-97A1-5B852E2249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8032" y="360009"/>
            <a:ext cx="7344198" cy="1080029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t>Indirect Methods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4841AE-AEE5-1546-A83D-B17181A64A0C}"/>
              </a:ext>
            </a:extLst>
          </p:cNvPr>
          <p:cNvSpPr txBox="1">
            <a:spLocks noChangeArrowheads="1"/>
          </p:cNvSpPr>
          <p:nvPr/>
        </p:nvSpPr>
        <p:spPr>
          <a:xfrm>
            <a:off x="1332036" y="1512040"/>
            <a:ext cx="7488202" cy="453612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eaLnBrk="1" hangingPunct="1">
              <a:defRPr/>
            </a:pPr>
            <a:r>
              <a:rPr lang="en-US" sz="2646" dirty="0">
                <a:ea typeface="ＭＳ Ｐゴシック" charset="0"/>
                <a:cs typeface="ＭＳ Ｐゴシック" charset="0"/>
              </a:rPr>
              <a:t>Doppler Shifts of Stellar Lines from Gravity Tugs</a:t>
            </a:r>
          </a:p>
          <a:p>
            <a:pPr marL="0" indent="0" eaLnBrk="1" hangingPunct="1">
              <a:buNone/>
              <a:defRPr/>
            </a:pPr>
            <a:endParaRPr lang="en-US" sz="2646" dirty="0"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646" dirty="0">
                <a:ea typeface="ＭＳ Ｐゴシック" charset="0"/>
                <a:cs typeface="ＭＳ Ｐゴシック" charset="0"/>
              </a:rPr>
              <a:t>Eclipses AKA Transits</a:t>
            </a:r>
          </a:p>
          <a:p>
            <a:pPr marL="0" indent="0" eaLnBrk="1" hangingPunct="1">
              <a:buNone/>
              <a:defRPr/>
            </a:pPr>
            <a:endParaRPr lang="en-US" sz="2646" dirty="0"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646" dirty="0">
                <a:ea typeface="ＭＳ Ｐゴシック" charset="0"/>
                <a:cs typeface="ＭＳ Ｐゴシック" charset="0"/>
              </a:rPr>
              <a:t>Others:</a:t>
            </a:r>
          </a:p>
          <a:p>
            <a:pPr lvl="1" eaLnBrk="1" hangingPunct="1">
              <a:defRPr/>
            </a:pPr>
            <a:r>
              <a:rPr lang="en-US" sz="2268" dirty="0">
                <a:ea typeface="ＭＳ Ｐゴシック" charset="0"/>
                <a:cs typeface="ＭＳ Ｐゴシック" charset="0"/>
              </a:rPr>
              <a:t>Gravitational Lensing</a:t>
            </a:r>
          </a:p>
          <a:p>
            <a:pPr lvl="1" eaLnBrk="1" hangingPunct="1">
              <a:defRPr/>
            </a:pPr>
            <a:r>
              <a:rPr lang="en-US" sz="2268" dirty="0">
                <a:ea typeface="ＭＳ Ｐゴシック" charset="0"/>
                <a:cs typeface="ＭＳ Ｐゴシック" charset="0"/>
              </a:rPr>
              <a:t>Gaps in Dust Disks</a:t>
            </a:r>
          </a:p>
          <a:p>
            <a:pPr lvl="1" eaLnBrk="1" hangingPunct="1">
              <a:defRPr/>
            </a:pPr>
            <a:r>
              <a:rPr lang="en-US" sz="2268" dirty="0">
                <a:ea typeface="ＭＳ Ｐゴシック" charset="0"/>
                <a:cs typeface="ＭＳ Ｐゴシック" charset="0"/>
              </a:rPr>
              <a:t>Pulsar Timing</a:t>
            </a:r>
          </a:p>
          <a:p>
            <a:pPr lvl="1" eaLnBrk="1" hangingPunct="1">
              <a:defRPr/>
            </a:pPr>
            <a:r>
              <a:rPr lang="en-US" sz="2268" dirty="0">
                <a:ea typeface="ＭＳ Ｐゴシック" charset="0"/>
                <a:cs typeface="ＭＳ Ｐゴシック" charset="0"/>
              </a:rPr>
              <a:t>Astrometry</a:t>
            </a:r>
          </a:p>
          <a:p>
            <a:pPr eaLnBrk="1" hangingPunct="1">
              <a:defRPr/>
            </a:pPr>
            <a:endParaRPr lang="en-US" sz="2646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673144"/>
      </p:ext>
    </p:extLst>
  </p:cSld>
  <p:clrMapOvr>
    <a:masterClrMapping/>
  </p:clrMapOvr>
  <p:transition>
    <p:sndAc>
      <p:endSnd/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42B38AB6-6CFC-7F41-A60C-AC430B11E7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30" y="72002"/>
            <a:ext cx="7344198" cy="1080029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Gravitational Tugs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0DBC87C4-D753-6A49-B039-52DE3499166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508149" y="1512040"/>
            <a:ext cx="3312089" cy="4536123"/>
          </a:xfrm>
        </p:spPr>
        <p:txBody>
          <a:bodyPr/>
          <a:lstStyle/>
          <a:p>
            <a:pPr eaLnBrk="1" hangingPunct="1"/>
            <a:r>
              <a:rPr lang="en-US" altLang="en-US" sz="2646">
                <a:ea typeface="ＭＳ Ｐゴシック" panose="020B0600070205080204" pitchFamily="34" charset="-128"/>
              </a:rPr>
              <a:t>The Sun and Jupiter orbit around their common center of mass.</a:t>
            </a:r>
          </a:p>
          <a:p>
            <a:pPr eaLnBrk="1" hangingPunct="1"/>
            <a:endParaRPr lang="en-US" altLang="en-US" sz="2646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646">
                <a:ea typeface="ＭＳ Ｐゴシック" panose="020B0600070205080204" pitchFamily="34" charset="-128"/>
              </a:rPr>
              <a:t>The Sun therefore wobbles around that center of mass with same period as Jupiter.</a:t>
            </a:r>
          </a:p>
        </p:txBody>
      </p:sp>
      <p:pic>
        <p:nvPicPr>
          <p:cNvPr id="30723" name="Picture 15" descr="13_01_Figure-Unanno">
            <a:extLst>
              <a:ext uri="{FF2B5EF4-FFF2-40B4-BE49-F238E27FC236}">
                <a16:creationId xmlns:a16="http://schemas.microsoft.com/office/drawing/2014/main" id="{7B545A4E-FBA0-8D46-A49A-382AD1481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57" b="2242"/>
          <a:stretch>
            <a:fillRect/>
          </a:stretch>
        </p:blipFill>
        <p:spPr bwMode="auto">
          <a:xfrm>
            <a:off x="828023" y="1152031"/>
            <a:ext cx="4443120" cy="460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699700"/>
      </p:ext>
    </p:extLst>
  </p:cSld>
  <p:clrMapOvr>
    <a:masterClrMapping/>
  </p:clrMapOvr>
  <p:transition>
    <p:sndAc>
      <p:endSnd/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9" descr="13_02_Figure">
            <a:extLst>
              <a:ext uri="{FF2B5EF4-FFF2-40B4-BE49-F238E27FC236}">
                <a16:creationId xmlns:a16="http://schemas.microsoft.com/office/drawing/2014/main" id="{5D175395-F497-5744-9197-DC0AC54A2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1"/>
          <a:stretch>
            <a:fillRect/>
          </a:stretch>
        </p:blipFill>
        <p:spPr bwMode="auto">
          <a:xfrm>
            <a:off x="828023" y="1296035"/>
            <a:ext cx="4605124" cy="405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2">
            <a:extLst>
              <a:ext uri="{FF2B5EF4-FFF2-40B4-BE49-F238E27FC236}">
                <a16:creationId xmlns:a16="http://schemas.microsoft.com/office/drawing/2014/main" id="{DA97E196-98F8-1642-AE58-0CDC38CA84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30" y="72002"/>
            <a:ext cx="7344198" cy="1080029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Gravitational Tugs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76898C5-67C9-A645-A914-EC6C46E2E24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545931" y="1274762"/>
            <a:ext cx="3456093" cy="475212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46" dirty="0">
                <a:ea typeface="ＭＳ Ｐゴシック" panose="020B0600070205080204" pitchFamily="34" charset="-128"/>
              </a:rPr>
              <a:t>The Sun</a:t>
            </a:r>
            <a:r>
              <a:rPr lang="ja-JP" altLang="en-US" sz="2646">
                <a:ea typeface="ＭＳ Ｐゴシック" panose="020B0600070205080204" pitchFamily="34" charset="-128"/>
              </a:rPr>
              <a:t>’</a:t>
            </a:r>
            <a:r>
              <a:rPr lang="en-US" altLang="ja-JP" sz="2646" dirty="0">
                <a:ea typeface="ＭＳ Ｐゴシック" panose="020B0600070205080204" pitchFamily="34" charset="-128"/>
              </a:rPr>
              <a:t>s motion around the solar system</a:t>
            </a:r>
            <a:r>
              <a:rPr lang="ja-JP" altLang="en-US" sz="2646">
                <a:ea typeface="ＭＳ Ｐゴシック" panose="020B0600070205080204" pitchFamily="34" charset="-128"/>
              </a:rPr>
              <a:t>’</a:t>
            </a:r>
            <a:r>
              <a:rPr lang="en-US" altLang="ja-JP" sz="2646" dirty="0">
                <a:ea typeface="ＭＳ Ｐゴシック" panose="020B0600070205080204" pitchFamily="34" charset="-128"/>
              </a:rPr>
              <a:t>s center of mass depends on tugs from all the planets.</a:t>
            </a:r>
            <a:endParaRPr lang="en-US" altLang="en-US" sz="2646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46" dirty="0">
                <a:ea typeface="ＭＳ Ｐゴシック" panose="020B0600070205080204" pitchFamily="34" charset="-128"/>
              </a:rPr>
              <a:t>Astronomers around other stars that measured this motion could determine the masses and orbits of all the planets.</a:t>
            </a:r>
          </a:p>
        </p:txBody>
      </p:sp>
    </p:spTree>
    <p:extLst>
      <p:ext uri="{BB962C8B-B14F-4D97-AF65-F5344CB8AC3E}">
        <p14:creationId xmlns:p14="http://schemas.microsoft.com/office/powerpoint/2010/main" val="2862607146"/>
      </p:ext>
    </p:extLst>
  </p:cSld>
  <p:clrMapOvr>
    <a:masterClrMapping/>
  </p:clrMapOvr>
  <p:transition>
    <p:sndAc>
      <p:endSnd/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4C7A3C4A-CABA-9441-A8F4-C3F4782258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30" y="72002"/>
            <a:ext cx="7344198" cy="1080029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(Astrometric Technique)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8D41B735-9D87-B146-B83E-A0FAB7C1660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508149" y="1512041"/>
            <a:ext cx="3456093" cy="475212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46">
                <a:ea typeface="ＭＳ Ｐゴシック" panose="020B0600070205080204" pitchFamily="34" charset="-128"/>
              </a:rPr>
              <a:t>We can detect planets by measuring the change in a star</a:t>
            </a:r>
            <a:r>
              <a:rPr lang="ja-JP" altLang="en-US" sz="2646">
                <a:ea typeface="ＭＳ Ｐゴシック" panose="020B0600070205080204" pitchFamily="34" charset="-128"/>
              </a:rPr>
              <a:t>’</a:t>
            </a:r>
            <a:r>
              <a:rPr lang="en-US" altLang="ja-JP" sz="2646">
                <a:ea typeface="ＭＳ Ｐゴシック" panose="020B0600070205080204" pitchFamily="34" charset="-128"/>
              </a:rPr>
              <a:t>s position on sky.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46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46">
                <a:ea typeface="ＭＳ Ｐゴシック" panose="020B0600070205080204" pitchFamily="34" charset="-128"/>
              </a:rPr>
              <a:t>However, these tiny motions are VERY difficult to measure (~ 0.001 arcsecond).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46">
              <a:ea typeface="ＭＳ Ｐゴシック" panose="020B0600070205080204" pitchFamily="34" charset="-128"/>
            </a:endParaRPr>
          </a:p>
        </p:txBody>
      </p:sp>
      <p:pic>
        <p:nvPicPr>
          <p:cNvPr id="34819" name="Picture 8" descr="13_02_Figure">
            <a:extLst>
              <a:ext uri="{FF2B5EF4-FFF2-40B4-BE49-F238E27FC236}">
                <a16:creationId xmlns:a16="http://schemas.microsoft.com/office/drawing/2014/main" id="{A7FAF07A-E4BA-BA4C-AC54-D6A55EC2E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1"/>
          <a:stretch>
            <a:fillRect/>
          </a:stretch>
        </p:blipFill>
        <p:spPr bwMode="auto">
          <a:xfrm>
            <a:off x="828023" y="1296035"/>
            <a:ext cx="4605124" cy="405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771546"/>
      </p:ext>
    </p:extLst>
  </p:cSld>
  <p:clrMapOvr>
    <a:masterClrMapping/>
  </p:clrMapOvr>
  <p:transition>
    <p:sndAc>
      <p:endSnd/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BCD219AE-F0FA-8948-9541-8936972806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30" y="72002"/>
            <a:ext cx="7344198" cy="1080029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Doppler Technique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006C4976-162D-DA4F-8586-D3A6EFD8A29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508149" y="1512041"/>
            <a:ext cx="3456093" cy="475212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46">
                <a:ea typeface="ＭＳ Ｐゴシック" panose="020B0600070205080204" pitchFamily="34" charset="-128"/>
              </a:rPr>
              <a:t>Measuring a star</a:t>
            </a:r>
            <a:r>
              <a:rPr lang="ja-JP" altLang="en-US" sz="2646">
                <a:ea typeface="ＭＳ Ｐゴシック" panose="020B0600070205080204" pitchFamily="34" charset="-128"/>
              </a:rPr>
              <a:t>’</a:t>
            </a:r>
            <a:r>
              <a:rPr lang="en-US" altLang="ja-JP" sz="2646">
                <a:ea typeface="ＭＳ Ｐゴシック" panose="020B0600070205080204" pitchFamily="34" charset="-128"/>
              </a:rPr>
              <a:t>s Doppler shift can tell us its motion toward and away from us.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46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46">
                <a:ea typeface="ＭＳ Ｐゴシック" panose="020B0600070205080204" pitchFamily="34" charset="-128"/>
              </a:rPr>
              <a:t>Current techniques can measure motions as small as 1 m/s (walking speed!).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46">
              <a:ea typeface="ＭＳ Ｐゴシック" panose="020B0600070205080204" pitchFamily="34" charset="-128"/>
            </a:endParaRPr>
          </a:p>
        </p:txBody>
      </p:sp>
      <p:pic>
        <p:nvPicPr>
          <p:cNvPr id="36867" name="Picture 11" descr="13_03_Figure">
            <a:extLst>
              <a:ext uri="{FF2B5EF4-FFF2-40B4-BE49-F238E27FC236}">
                <a16:creationId xmlns:a16="http://schemas.microsoft.com/office/drawing/2014/main" id="{0F80906D-37E9-B84C-9E2E-B624EADD5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8"/>
          <a:stretch>
            <a:fillRect/>
          </a:stretch>
        </p:blipFill>
        <p:spPr bwMode="auto">
          <a:xfrm>
            <a:off x="808522" y="1347036"/>
            <a:ext cx="4596124" cy="46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684518"/>
      </p:ext>
    </p:extLst>
  </p:cSld>
  <p:clrMapOvr>
    <a:masterClrMapping/>
  </p:clrMapOvr>
  <p:transition>
    <p:sndAc>
      <p:endSnd/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827AFAFD-FD0A-8343-95C7-D590F56523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30" y="72002"/>
            <a:ext cx="7344198" cy="1080029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First Extrasolar Planet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C39BD824-DE64-7044-B2A2-D71D1DA72CA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508149" y="1512041"/>
            <a:ext cx="3456093" cy="4752128"/>
          </a:xfrm>
        </p:spPr>
        <p:txBody>
          <a:bodyPr/>
          <a:lstStyle/>
          <a:p>
            <a:pPr eaLnBrk="1" hangingPunct="1"/>
            <a:r>
              <a:rPr lang="en-US" altLang="en-US" sz="2268" dirty="0">
                <a:ea typeface="ＭＳ Ｐゴシック" panose="020B0600070205080204" pitchFamily="34" charset="-128"/>
              </a:rPr>
              <a:t>Doppler shifts of the star 51 </a:t>
            </a:r>
            <a:r>
              <a:rPr lang="en-US" altLang="en-US" sz="2268" dirty="0" err="1">
                <a:ea typeface="ＭＳ Ｐゴシック" panose="020B0600070205080204" pitchFamily="34" charset="-128"/>
              </a:rPr>
              <a:t>Pegasi</a:t>
            </a:r>
            <a:r>
              <a:rPr lang="en-US" altLang="en-US" sz="2268" dirty="0">
                <a:ea typeface="ＭＳ Ｐゴシック" panose="020B0600070205080204" pitchFamily="34" charset="-128"/>
              </a:rPr>
              <a:t> indirectly revealed a planet with 4-day orbital period.</a:t>
            </a:r>
          </a:p>
          <a:p>
            <a:pPr eaLnBrk="1" hangingPunct="1"/>
            <a:r>
              <a:rPr lang="en-US" altLang="en-US" sz="2268" dirty="0">
                <a:ea typeface="ＭＳ Ｐゴシック" panose="020B0600070205080204" pitchFamily="34" charset="-128"/>
              </a:rPr>
              <a:t>This short period means that the planet has a small orbital distance.</a:t>
            </a:r>
          </a:p>
          <a:p>
            <a:pPr eaLnBrk="1" hangingPunct="1"/>
            <a:r>
              <a:rPr lang="en-US" altLang="en-US" sz="2268" dirty="0">
                <a:ea typeface="ＭＳ Ｐゴシック" panose="020B0600070205080204" pitchFamily="34" charset="-128"/>
              </a:rPr>
              <a:t>This was the first* extrasolar planet to be discovered (Mayor &amp; </a:t>
            </a:r>
            <a:r>
              <a:rPr lang="en-US" altLang="en-US" sz="2268" dirty="0" err="1">
                <a:ea typeface="ＭＳ Ｐゴシック" panose="020B0600070205080204" pitchFamily="34" charset="-128"/>
              </a:rPr>
              <a:t>Queloz</a:t>
            </a:r>
            <a:r>
              <a:rPr lang="en-US" altLang="en-US" sz="2268" dirty="0">
                <a:ea typeface="ＭＳ Ｐゴシック" panose="020B0600070205080204" pitchFamily="34" charset="-128"/>
              </a:rPr>
              <a:t> 1995).  Won them a Nobel Prize in 2019!</a:t>
            </a:r>
          </a:p>
        </p:txBody>
      </p:sp>
      <p:sp>
        <p:nvSpPr>
          <p:cNvPr id="36868" name="Rectangle 10">
            <a:extLst>
              <a:ext uri="{FF2B5EF4-FFF2-40B4-BE49-F238E27FC236}">
                <a16:creationId xmlns:a16="http://schemas.microsoft.com/office/drawing/2014/main" id="{76081993-2268-D94C-AF1B-DD07844AF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0053" y="1944053"/>
            <a:ext cx="2499402" cy="2546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134">
                <a:effectLst>
                  <a:outerShdw blurRad="38100" dist="38100" dir="2700000" algn="tl">
                    <a:srgbClr val="C0C0C0"/>
                  </a:outerShdw>
                </a:effectLst>
              </a:rPr>
              <a:t>Insert TCP 6e Figure 13.4a unannotated</a:t>
            </a:r>
          </a:p>
        </p:txBody>
      </p:sp>
      <p:pic>
        <p:nvPicPr>
          <p:cNvPr id="38916" name="Picture 11" descr="13_04_FigureA-Unanno">
            <a:extLst>
              <a:ext uri="{FF2B5EF4-FFF2-40B4-BE49-F238E27FC236}">
                <a16:creationId xmlns:a16="http://schemas.microsoft.com/office/drawing/2014/main" id="{DA1EC832-5385-8546-A481-AC8DF1393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20"/>
          <a:stretch>
            <a:fillRect/>
          </a:stretch>
        </p:blipFill>
        <p:spPr bwMode="auto">
          <a:xfrm>
            <a:off x="753021" y="1728047"/>
            <a:ext cx="4683126" cy="341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114728"/>
      </p:ext>
    </p:extLst>
  </p:cSld>
  <p:clrMapOvr>
    <a:masterClrMapping/>
  </p:clrMapOvr>
  <p:transition>
    <p:sndAc>
      <p:endSnd/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652DA1FA-E805-F34B-AABE-FDE13739CD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30" y="72002"/>
            <a:ext cx="7344198" cy="1080029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First* Extrasolar Planet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4381106A-F715-7842-85FD-13F2CC06124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044028" y="5328144"/>
            <a:ext cx="7704208" cy="936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46" dirty="0">
                <a:ea typeface="ＭＳ Ｐゴシック" panose="020B0600070205080204" pitchFamily="34" charset="-128"/>
              </a:rPr>
              <a:t>The planet around 51 </a:t>
            </a:r>
            <a:r>
              <a:rPr lang="en-US" altLang="en-US" sz="2646" dirty="0" err="1">
                <a:ea typeface="ＭＳ Ｐゴシック" panose="020B0600070205080204" pitchFamily="34" charset="-128"/>
              </a:rPr>
              <a:t>Pegasi</a:t>
            </a:r>
            <a:r>
              <a:rPr lang="en-US" altLang="en-US" sz="2646" dirty="0">
                <a:ea typeface="ＭＳ Ｐゴシック" panose="020B0600070205080204" pitchFamily="34" charset="-128"/>
              </a:rPr>
              <a:t> has a mass similar to Jupiter’</a:t>
            </a:r>
            <a:r>
              <a:rPr lang="en-US" altLang="ja-JP" sz="2646" dirty="0">
                <a:ea typeface="ＭＳ Ｐゴシック" panose="020B0600070205080204" pitchFamily="34" charset="-128"/>
              </a:rPr>
              <a:t>s, despite its small orbital distance.</a:t>
            </a:r>
            <a:endParaRPr lang="en-US" altLang="en-US" sz="2646" dirty="0">
              <a:ea typeface="ＭＳ Ｐゴシック" panose="020B0600070205080204" pitchFamily="34" charset="-128"/>
            </a:endParaRPr>
          </a:p>
        </p:txBody>
      </p:sp>
      <p:sp>
        <p:nvSpPr>
          <p:cNvPr id="38916" name="Rectangle 8">
            <a:extLst>
              <a:ext uri="{FF2B5EF4-FFF2-40B4-BE49-F238E27FC236}">
                <a16:creationId xmlns:a16="http://schemas.microsoft.com/office/drawing/2014/main" id="{2DBB0130-857C-9547-9F95-EA72ACFA7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6108" y="2376064"/>
            <a:ext cx="1765227" cy="2546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134">
                <a:effectLst>
                  <a:outerShdw blurRad="38100" dist="38100" dir="2700000" algn="tl">
                    <a:srgbClr val="C0C0C0"/>
                  </a:outerShdw>
                </a:effectLst>
              </a:rPr>
              <a:t>Insert TCP 6e Figure 13.4b</a:t>
            </a:r>
          </a:p>
        </p:txBody>
      </p:sp>
      <p:pic>
        <p:nvPicPr>
          <p:cNvPr id="40964" name="Picture 9" descr="13_04_FigureB">
            <a:extLst>
              <a:ext uri="{FF2B5EF4-FFF2-40B4-BE49-F238E27FC236}">
                <a16:creationId xmlns:a16="http://schemas.microsoft.com/office/drawing/2014/main" id="{F2DA98C0-7ED7-9241-91AB-642FC3F33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26"/>
          <a:stretch>
            <a:fillRect/>
          </a:stretch>
        </p:blipFill>
        <p:spPr bwMode="auto">
          <a:xfrm>
            <a:off x="1764048" y="1045528"/>
            <a:ext cx="6192167" cy="412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360249"/>
      </p:ext>
    </p:extLst>
  </p:cSld>
  <p:clrMapOvr>
    <a:masterClrMapping/>
  </p:clrMapOvr>
  <p:transition>
    <p:sndAc>
      <p:endSnd/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9" descr="DopplerDataCurves">
            <a:extLst>
              <a:ext uri="{FF2B5EF4-FFF2-40B4-BE49-F238E27FC236}">
                <a16:creationId xmlns:a16="http://schemas.microsoft.com/office/drawing/2014/main" id="{DD098D9B-9A4B-F543-A1BD-54007B53C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046" y="1080029"/>
            <a:ext cx="6339171" cy="41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2">
            <a:extLst>
              <a:ext uri="{FF2B5EF4-FFF2-40B4-BE49-F238E27FC236}">
                <a16:creationId xmlns:a16="http://schemas.microsoft.com/office/drawing/2014/main" id="{F20C2B74-235C-9743-90ED-62D24E89C1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30" y="72002"/>
            <a:ext cx="7344198" cy="1080029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Other Extrasolar Planets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CEE92F83-2EFA-5247-80ED-4E096099E9F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044028" y="5400145"/>
            <a:ext cx="7704208" cy="936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46">
                <a:ea typeface="ＭＳ Ｐゴシック" panose="020B0600070205080204" pitchFamily="34" charset="-128"/>
              </a:rPr>
              <a:t>Doppler shift data tell us about a planet</a:t>
            </a:r>
            <a:r>
              <a:rPr lang="ja-JP" altLang="en-US" sz="2646">
                <a:ea typeface="ＭＳ Ｐゴシック" panose="020B0600070205080204" pitchFamily="34" charset="-128"/>
              </a:rPr>
              <a:t>’</a:t>
            </a:r>
            <a:r>
              <a:rPr lang="en-US" altLang="ja-JP" sz="2646">
                <a:ea typeface="ＭＳ Ｐゴシック" panose="020B0600070205080204" pitchFamily="34" charset="-128"/>
              </a:rPr>
              <a:t>s mass and the shape of its orbit.</a:t>
            </a:r>
            <a:endParaRPr lang="en-US" altLang="en-US" sz="2646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4682309"/>
      </p:ext>
    </p:extLst>
  </p:cSld>
  <p:clrMapOvr>
    <a:masterClrMapping/>
  </p:clrMapOvr>
  <p:transition>
    <p:sndAc>
      <p:endSnd/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0" descr="13_06_FigureB-Unanno">
            <a:extLst>
              <a:ext uri="{FF2B5EF4-FFF2-40B4-BE49-F238E27FC236}">
                <a16:creationId xmlns:a16="http://schemas.microsoft.com/office/drawing/2014/main" id="{786B78F7-DE2E-DB45-A59E-4C504C03F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97"/>
          <a:stretch>
            <a:fillRect/>
          </a:stretch>
        </p:blipFill>
        <p:spPr bwMode="auto">
          <a:xfrm>
            <a:off x="1357537" y="1008027"/>
            <a:ext cx="7005189" cy="318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>
            <a:extLst>
              <a:ext uri="{FF2B5EF4-FFF2-40B4-BE49-F238E27FC236}">
                <a16:creationId xmlns:a16="http://schemas.microsoft.com/office/drawing/2014/main" id="{4AD3B716-D3CA-0949-B73B-040D8D476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30" y="72002"/>
            <a:ext cx="7344198" cy="1080029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Planet Mass and Orbit Tilt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F8AB6E5-5044-CA4C-AEDE-BD91FF2648E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56020" y="4320116"/>
            <a:ext cx="8208222" cy="194405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46">
                <a:ea typeface="ＭＳ Ｐゴシック" panose="020B0600070205080204" pitchFamily="34" charset="-128"/>
              </a:rPr>
              <a:t>We cannot measure an exact mass for a planet without knowing the tilt of its orbit, because Doppler shift tells us only the velocity toward or away from us.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46">
                <a:ea typeface="ＭＳ Ｐゴシック" panose="020B0600070205080204" pitchFamily="34" charset="-128"/>
              </a:rPr>
              <a:t>Doppler data give us lower limits on masses.</a:t>
            </a:r>
          </a:p>
        </p:txBody>
      </p:sp>
    </p:spTree>
    <p:extLst>
      <p:ext uri="{BB962C8B-B14F-4D97-AF65-F5344CB8AC3E}">
        <p14:creationId xmlns:p14="http://schemas.microsoft.com/office/powerpoint/2010/main" val="1998141350"/>
      </p:ext>
    </p:extLst>
  </p:cSld>
  <p:clrMapOvr>
    <a:masterClrMapping/>
  </p:clrMapOvr>
  <p:transition>
    <p:sndAc>
      <p:endSnd/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E1498-9AF2-274B-9E2F-B96979730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31" y="258763"/>
            <a:ext cx="8936832" cy="1073150"/>
          </a:xfrm>
        </p:spPr>
        <p:txBody>
          <a:bodyPr/>
          <a:lstStyle/>
          <a:p>
            <a:r>
              <a:rPr lang="en-US" dirty="0"/>
              <a:t>Comparative Planetology “Lessons”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E43BE-1EE1-3346-8D14-3CE9DA2A2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131" y="1516063"/>
            <a:ext cx="9144000" cy="426878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3B2D74-E2B6-064F-B9C6-F27ED6D83A68}"/>
              </a:ext>
            </a:extLst>
          </p:cNvPr>
          <p:cNvSpPr/>
          <p:nvPr/>
        </p:nvSpPr>
        <p:spPr>
          <a:xfrm>
            <a:off x="592931" y="1331914"/>
            <a:ext cx="8632032" cy="318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Lesson 1: Surfaces of planets are shaped by competing internal mechanisms</a:t>
            </a:r>
          </a:p>
          <a:p>
            <a:r>
              <a:rPr lang="en-US" dirty="0">
                <a:solidFill>
                  <a:schemeClr val="tx1"/>
                </a:solidFill>
              </a:rPr>
              <a:t>and external mechanisms.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Lesson 2: More massive, colder planets are better able to retain atmospheres.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Lesson 3: Giant satellites of Jovian planets show patterns consistent with our</a:t>
            </a:r>
          </a:p>
          <a:p>
            <a:r>
              <a:rPr lang="en-US" dirty="0">
                <a:solidFill>
                  <a:schemeClr val="tx1"/>
                </a:solidFill>
              </a:rPr>
              <a:t>ideas about formation of the planets.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Lesson 4: Many unusual features of the solar system can be attributed to giant</a:t>
            </a:r>
          </a:p>
          <a:p>
            <a:r>
              <a:rPr lang="en-US" dirty="0">
                <a:solidFill>
                  <a:schemeClr val="tx1"/>
                </a:solidFill>
              </a:rPr>
              <a:t>impacts.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Discuss…</a:t>
            </a:r>
          </a:p>
        </p:txBody>
      </p:sp>
    </p:spTree>
    <p:extLst>
      <p:ext uri="{BB962C8B-B14F-4D97-AF65-F5344CB8AC3E}">
        <p14:creationId xmlns:p14="http://schemas.microsoft.com/office/powerpoint/2010/main" val="4289855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486DDB84-6766-C045-90EE-8A8EC8354B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30" y="72002"/>
            <a:ext cx="7344198" cy="1080029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Transits and Eclipses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2226ED14-3CB4-244A-B1D5-48309EF0676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56020" y="4320116"/>
            <a:ext cx="8208222" cy="194405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46">
                <a:ea typeface="ＭＳ Ｐゴシック" panose="020B0600070205080204" pitchFamily="34" charset="-128"/>
              </a:rPr>
              <a:t>A </a:t>
            </a:r>
            <a:r>
              <a:rPr lang="en-US" altLang="en-US" sz="2646" b="1">
                <a:ea typeface="ＭＳ Ｐゴシック" panose="020B0600070205080204" pitchFamily="34" charset="-128"/>
              </a:rPr>
              <a:t>transit</a:t>
            </a:r>
            <a:r>
              <a:rPr lang="en-US" altLang="en-US" sz="2646" b="1" i="1">
                <a:ea typeface="ＭＳ Ｐゴシック" panose="020B0600070205080204" pitchFamily="34" charset="-128"/>
              </a:rPr>
              <a:t> </a:t>
            </a:r>
            <a:r>
              <a:rPr lang="en-US" altLang="en-US" sz="2646">
                <a:ea typeface="ＭＳ Ｐゴシック" panose="020B0600070205080204" pitchFamily="34" charset="-128"/>
              </a:rPr>
              <a:t>is when a planet crosses in front of a star.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46">
                <a:ea typeface="ＭＳ Ｐゴシック" panose="020B0600070205080204" pitchFamily="34" charset="-128"/>
              </a:rPr>
              <a:t>The resulting eclipse reduces the star</a:t>
            </a:r>
            <a:r>
              <a:rPr lang="ja-JP" altLang="en-US" sz="2646">
                <a:ea typeface="ＭＳ Ｐゴシック" panose="020B0600070205080204" pitchFamily="34" charset="-128"/>
              </a:rPr>
              <a:t>’</a:t>
            </a:r>
            <a:r>
              <a:rPr lang="en-US" altLang="ja-JP" sz="2646">
                <a:ea typeface="ＭＳ Ｐゴシック" panose="020B0600070205080204" pitchFamily="34" charset="-128"/>
              </a:rPr>
              <a:t>s apparent brightness and tells us planet</a:t>
            </a:r>
            <a:r>
              <a:rPr lang="ja-JP" altLang="en-US" sz="2646">
                <a:ea typeface="ＭＳ Ｐゴシック" panose="020B0600070205080204" pitchFamily="34" charset="-128"/>
              </a:rPr>
              <a:t>’</a:t>
            </a:r>
            <a:r>
              <a:rPr lang="en-US" altLang="ja-JP" sz="2646">
                <a:ea typeface="ＭＳ Ｐゴシック" panose="020B0600070205080204" pitchFamily="34" charset="-128"/>
              </a:rPr>
              <a:t>s radius.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46">
                <a:ea typeface="ＭＳ Ｐゴシック" panose="020B0600070205080204" pitchFamily="34" charset="-128"/>
              </a:rPr>
              <a:t>No orbital tilt: accurate measurement of planet mass</a:t>
            </a:r>
          </a:p>
        </p:txBody>
      </p:sp>
      <p:pic>
        <p:nvPicPr>
          <p:cNvPr id="47107" name="Picture 11" descr="13_07_Figure-Unanno">
            <a:extLst>
              <a:ext uri="{FF2B5EF4-FFF2-40B4-BE49-F238E27FC236}">
                <a16:creationId xmlns:a16="http://schemas.microsoft.com/office/drawing/2014/main" id="{FDB2B499-A7B3-D042-8E0C-2A10801A4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0"/>
          <a:stretch>
            <a:fillRect/>
          </a:stretch>
        </p:blipFill>
        <p:spPr bwMode="auto">
          <a:xfrm>
            <a:off x="820523" y="1368036"/>
            <a:ext cx="8077718" cy="259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655297"/>
      </p:ext>
    </p:extLst>
  </p:cSld>
  <p:clrMapOvr>
    <a:masterClrMapping/>
  </p:clrMapOvr>
  <p:transition>
    <p:sndAc>
      <p:endSnd/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0" descr="13_08_Figure-Unanno">
            <a:extLst>
              <a:ext uri="{FF2B5EF4-FFF2-40B4-BE49-F238E27FC236}">
                <a16:creationId xmlns:a16="http://schemas.microsoft.com/office/drawing/2014/main" id="{C3822B33-0B9B-6045-B790-687B48FA0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3"/>
          <a:stretch>
            <a:fillRect/>
          </a:stretch>
        </p:blipFill>
        <p:spPr bwMode="auto">
          <a:xfrm>
            <a:off x="820523" y="1143031"/>
            <a:ext cx="8077718" cy="324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Rectangle 2">
            <a:extLst>
              <a:ext uri="{FF2B5EF4-FFF2-40B4-BE49-F238E27FC236}">
                <a16:creationId xmlns:a16="http://schemas.microsoft.com/office/drawing/2014/main" id="{610B5C0B-9FDC-EA47-89A3-9F31F668EB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30" y="72002"/>
            <a:ext cx="7344198" cy="1080029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Spectrum During Transit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3D55E957-95A7-1F49-8B28-B6D03355DFD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56020" y="4824130"/>
            <a:ext cx="8208222" cy="144003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46">
                <a:ea typeface="ＭＳ Ｐゴシック" panose="020B0600070205080204" pitchFamily="34" charset="-128"/>
              </a:rPr>
              <a:t>Change in spectrum during a transit tells us about the composition of planet</a:t>
            </a:r>
            <a:r>
              <a:rPr lang="ja-JP" altLang="en-US" sz="2646">
                <a:ea typeface="ＭＳ Ｐゴシック" panose="020B0600070205080204" pitchFamily="34" charset="-128"/>
              </a:rPr>
              <a:t>’</a:t>
            </a:r>
            <a:r>
              <a:rPr lang="en-US" altLang="ja-JP" sz="2646">
                <a:ea typeface="ＭＳ Ｐゴシック" panose="020B0600070205080204" pitchFamily="34" charset="-128"/>
              </a:rPr>
              <a:t>s atmosphere.</a:t>
            </a:r>
            <a:endParaRPr lang="en-US" altLang="en-US" sz="2646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4700100"/>
      </p:ext>
    </p:extLst>
  </p:cSld>
  <p:clrMapOvr>
    <a:masterClrMapping/>
  </p:clrMapOvr>
  <p:transition>
    <p:sndAc>
      <p:endSnd/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7D4E98ED-02BB-7D40-823D-4D6EEEECD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Transits from Kepler</a:t>
            </a:r>
          </a:p>
        </p:txBody>
      </p:sp>
      <p:sp>
        <p:nvSpPr>
          <p:cNvPr id="64514" name="Text Placeholder 3">
            <a:extLst>
              <a:ext uri="{FF2B5EF4-FFF2-40B4-BE49-F238E27FC236}">
                <a16:creationId xmlns:a16="http://schemas.microsoft.com/office/drawing/2014/main" id="{0EBF10BE-A34A-AF45-9B27-DE04C8B2D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531" y="5040136"/>
            <a:ext cx="8811719" cy="1080029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Kepler </a:t>
            </a:r>
            <a:r>
              <a:rPr lang="en-US" altLang="en-US" dirty="0" err="1">
                <a:ea typeface="ＭＳ Ｐゴシック" panose="020B0600070205080204" pitchFamily="34" charset="-128"/>
              </a:rPr>
              <a:t>Orrey</a:t>
            </a:r>
            <a:r>
              <a:rPr lang="en-US" altLang="en-US" dirty="0">
                <a:ea typeface="ＭＳ Ｐゴシック" panose="020B0600070205080204" pitchFamily="34" charset="-128"/>
              </a:rPr>
              <a:t> video from 2011 or so:</a:t>
            </a:r>
          </a:p>
          <a:p>
            <a:r>
              <a:rPr lang="en-US" altLang="en-US" dirty="0">
                <a:ea typeface="ＭＳ Ｐゴシック" panose="020B0600070205080204" pitchFamily="34" charset="-128"/>
                <a:hlinkClick r:id="rId2"/>
              </a:rPr>
              <a:t>https://www.youtube.com/watch?v=qRJ30fkyiU4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64516" name="Picture 10">
            <a:extLst>
              <a:ext uri="{FF2B5EF4-FFF2-40B4-BE49-F238E27FC236}">
                <a16:creationId xmlns:a16="http://schemas.microsoft.com/office/drawing/2014/main" id="{7B24F669-B719-BA4D-AE10-316A4E6B3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049" y="1584042"/>
            <a:ext cx="5928160" cy="32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392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B7B8E-0D1A-374A-A2C5-7C17AA33A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TESS-Transiting Exoplanet Survey Satellite (MIT/NASA)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A08D2-D666-1B47-92C6-4B2B150D20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Successor to Kepler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NASA Website</a:t>
            </a:r>
            <a:endParaRPr lang="en-US" dirty="0"/>
          </a:p>
          <a:p>
            <a:r>
              <a:rPr lang="en-US" dirty="0">
                <a:hlinkClick r:id="rId3"/>
              </a:rPr>
              <a:t>MIT Website</a:t>
            </a:r>
            <a:endParaRPr lang="en-US" dirty="0"/>
          </a:p>
          <a:p>
            <a:r>
              <a:rPr lang="en-US" dirty="0">
                <a:hlinkClick r:id="rId4"/>
              </a:rPr>
              <a:t>WIKI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DFDBC-EA9F-0F4F-A701-22CD57B7F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5"/>
              </a:rPr>
              <a:t>TESS initial video</a:t>
            </a:r>
            <a:endParaRPr lang="en-US" dirty="0"/>
          </a:p>
          <a:p>
            <a:r>
              <a:rPr lang="en-US" dirty="0">
                <a:hlinkClick r:id="rId6"/>
              </a:rPr>
              <a:t>Completed mission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710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169B7CA4-1276-DE4C-B10A-F4336559DF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Other Planet-Hunting Strategies</a:t>
            </a: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58A61287-11E5-A248-87C6-0AEE780B28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018" y="1584042"/>
            <a:ext cx="5112138" cy="4176113"/>
          </a:xfrm>
        </p:spPr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Gravitational Lensing:</a:t>
            </a:r>
            <a:r>
              <a:rPr lang="en-US" altLang="en-US">
                <a:ea typeface="ＭＳ Ｐゴシック" panose="020B0600070205080204" pitchFamily="34" charset="-128"/>
              </a:rPr>
              <a:t> Mass bends light in a special way when a star with planets passes in front of another star.</a:t>
            </a:r>
          </a:p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Features in Dust Disks:</a:t>
            </a:r>
            <a:r>
              <a:rPr lang="en-US" altLang="en-US">
                <a:ea typeface="ＭＳ Ｐゴシック" panose="020B0600070205080204" pitchFamily="34" charset="-128"/>
              </a:rPr>
              <a:t> Gaps, waves, or ripples in disks of dusty gas around stars can indicate planets.</a:t>
            </a:r>
            <a:endParaRPr lang="en-US" altLang="en-US" b="1">
              <a:ea typeface="ＭＳ Ｐゴシック" panose="020B0600070205080204" pitchFamily="34" charset="-128"/>
            </a:endParaRPr>
          </a:p>
        </p:txBody>
      </p:sp>
      <p:pic>
        <p:nvPicPr>
          <p:cNvPr id="51203" name="Picture 1">
            <a:extLst>
              <a:ext uri="{FF2B5EF4-FFF2-40B4-BE49-F238E27FC236}">
                <a16:creationId xmlns:a16="http://schemas.microsoft.com/office/drawing/2014/main" id="{65F62329-2980-8141-A934-13EF74322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54" y="1728046"/>
            <a:ext cx="3313590" cy="181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2">
            <a:extLst>
              <a:ext uri="{FF2B5EF4-FFF2-40B4-BE49-F238E27FC236}">
                <a16:creationId xmlns:a16="http://schemas.microsoft.com/office/drawing/2014/main" id="{925D7FAD-D66C-E545-9073-D8E6E1C32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70" y="4032109"/>
            <a:ext cx="2160058" cy="216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668741"/>
      </p:ext>
    </p:extLst>
  </p:cSld>
  <p:clrMapOvr>
    <a:masterClrMapping/>
  </p:clrMapOvr>
  <p:transition>
    <p:sndAc>
      <p:endSnd/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6299FBC1-7E0B-F144-88F2-5E0ECE4871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Pulsar Planets</a:t>
            </a:r>
          </a:p>
        </p:txBody>
      </p:sp>
      <p:pic>
        <p:nvPicPr>
          <p:cNvPr id="53250" name="Picture 8">
            <a:extLst>
              <a:ext uri="{FF2B5EF4-FFF2-40B4-BE49-F238E27FC236}">
                <a16:creationId xmlns:a16="http://schemas.microsoft.com/office/drawing/2014/main" id="{0AC131B9-559C-034F-8F77-7D1863B0E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15" y="-1"/>
            <a:ext cx="864023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215543"/>
      </p:ext>
    </p:extLst>
  </p:cSld>
  <p:clrMapOvr>
    <a:masterClrMapping/>
  </p:clrMapOvr>
  <p:transition>
    <p:sndAc>
      <p:endSnd/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E1ED41E1-E30F-BC4B-8191-D81578CB95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30" y="72002"/>
            <a:ext cx="7344198" cy="1080029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Orbits of Exoplanets</a:t>
            </a:r>
          </a:p>
        </p:txBody>
      </p:sp>
      <p:sp>
        <p:nvSpPr>
          <p:cNvPr id="55298" name="Rectangle 3">
            <a:extLst>
              <a:ext uri="{FF2B5EF4-FFF2-40B4-BE49-F238E27FC236}">
                <a16:creationId xmlns:a16="http://schemas.microsoft.com/office/drawing/2014/main" id="{2DDC4558-20E9-0142-97BC-C15EEA568E8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508149" y="1512041"/>
            <a:ext cx="3456093" cy="475212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46">
                <a:ea typeface="ＭＳ Ｐゴシック" panose="020B0600070205080204" pitchFamily="34" charset="-128"/>
              </a:rPr>
              <a:t>Orbits of some extrasolar planets are much more elongated (have a greater eccentricity) than those in our solar system.  Circular orbits not required.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46">
              <a:ea typeface="ＭＳ Ｐゴシック" panose="020B0600070205080204" pitchFamily="34" charset="-128"/>
            </a:endParaRPr>
          </a:p>
        </p:txBody>
      </p:sp>
      <p:pic>
        <p:nvPicPr>
          <p:cNvPr id="55299" name="Picture 12" descr="13_13_FigureB-Unanno">
            <a:extLst>
              <a:ext uri="{FF2B5EF4-FFF2-40B4-BE49-F238E27FC236}">
                <a16:creationId xmlns:a16="http://schemas.microsoft.com/office/drawing/2014/main" id="{244B049A-FF4E-E741-B7F8-AABE12A70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09"/>
          <a:stretch>
            <a:fillRect/>
          </a:stretch>
        </p:blipFill>
        <p:spPr bwMode="auto">
          <a:xfrm>
            <a:off x="841523" y="1359037"/>
            <a:ext cx="4464121" cy="454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094852"/>
      </p:ext>
    </p:extLst>
  </p:cSld>
  <p:clrMapOvr>
    <a:masterClrMapping/>
  </p:clrMapOvr>
  <p:transition>
    <p:sndAc>
      <p:endSnd/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6A9AA29A-1AEE-7D44-827F-A612E61E0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Mass and Period of Exoplanets</a:t>
            </a:r>
          </a:p>
        </p:txBody>
      </p:sp>
      <p:sp>
        <p:nvSpPr>
          <p:cNvPr id="65538" name="Text Placeholder 3">
            <a:extLst>
              <a:ext uri="{FF2B5EF4-FFF2-40B4-BE49-F238E27FC236}">
                <a16:creationId xmlns:a16="http://schemas.microsoft.com/office/drawing/2014/main" id="{D555F6AE-84B8-074C-8F29-479095BFA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55531" y="1728045"/>
            <a:ext cx="3096084" cy="4032109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Red = Transit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Green=Doppler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(Note: a few years out of date already)</a:t>
            </a:r>
          </a:p>
        </p:txBody>
      </p:sp>
      <p:pic>
        <p:nvPicPr>
          <p:cNvPr id="65539" name="Picture 6">
            <a:extLst>
              <a:ext uri="{FF2B5EF4-FFF2-40B4-BE49-F238E27FC236}">
                <a16:creationId xmlns:a16="http://schemas.microsoft.com/office/drawing/2014/main" id="{0C8E0F5E-C896-6747-BDC0-407997C43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6" y="1584042"/>
            <a:ext cx="5760156" cy="432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386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>
            <a:extLst>
              <a:ext uri="{FF2B5EF4-FFF2-40B4-BE49-F238E27FC236}">
                <a16:creationId xmlns:a16="http://schemas.microsoft.com/office/drawing/2014/main" id="{C94605EA-FDBB-D342-83EA-C172C808F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57" y="144003"/>
            <a:ext cx="5472148" cy="1231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988684"/>
      </p:ext>
    </p:extLst>
  </p:cSld>
  <p:clrMapOvr>
    <a:masterClrMapping/>
  </p:clrMapOvr>
  <p:transition>
    <p:sndAc>
      <p:endSnd/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A9886546-50A0-464F-AB40-AA2F2C3FCE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Hot Jupiters: Revisiting the Nebular Theory</a:t>
            </a:r>
          </a:p>
        </p:txBody>
      </p:sp>
      <p:sp>
        <p:nvSpPr>
          <p:cNvPr id="59394" name="Rectangle 3">
            <a:extLst>
              <a:ext uri="{FF2B5EF4-FFF2-40B4-BE49-F238E27FC236}">
                <a16:creationId xmlns:a16="http://schemas.microsoft.com/office/drawing/2014/main" id="{6295AAA4-E760-9C4E-9936-1DEBEE5FE1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nebular theory predicts that massive Jupiter-like planets should not form inside the frost line (at &lt;&lt; 5 AU).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discovery of hot Jupiters has forced reexamination of nebular theory.</a:t>
            </a:r>
          </a:p>
          <a:p>
            <a:pPr eaLnBrk="1" hangingPunct="1"/>
            <a:r>
              <a:rPr lang="en-US" altLang="en-US" i="1">
                <a:ea typeface="ＭＳ Ｐゴシック" panose="020B0600070205080204" pitchFamily="34" charset="-128"/>
              </a:rPr>
              <a:t>Planetary migration</a:t>
            </a:r>
            <a:r>
              <a:rPr lang="en-US" altLang="en-US">
                <a:ea typeface="ＭＳ Ｐゴシック" panose="020B0600070205080204" pitchFamily="34" charset="-128"/>
              </a:rPr>
              <a:t> or gravitational encounters may explain hot Jupiters.</a:t>
            </a:r>
          </a:p>
        </p:txBody>
      </p:sp>
    </p:spTree>
    <p:extLst>
      <p:ext uri="{BB962C8B-B14F-4D97-AF65-F5344CB8AC3E}">
        <p14:creationId xmlns:p14="http://schemas.microsoft.com/office/powerpoint/2010/main" val="963967463"/>
      </p:ext>
    </p:extLst>
  </p:cSld>
  <p:clrMapOvr>
    <a:masterClrMapping/>
  </p:clrMapOvr>
  <p:transition>
    <p:sndAc>
      <p:endSnd/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945CD-1B60-C345-AEFE-DD15999B5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57" y="33337"/>
            <a:ext cx="8739188" cy="1073150"/>
          </a:xfrm>
        </p:spPr>
        <p:txBody>
          <a:bodyPr/>
          <a:lstStyle/>
          <a:p>
            <a:r>
              <a:rPr lang="en-US" dirty="0"/>
              <a:t>Origin of Solar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F23E9-4039-7A47-9956-90C37DF02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96" y="1106487"/>
            <a:ext cx="8739188" cy="4268787"/>
          </a:xfrm>
        </p:spPr>
        <p:txBody>
          <a:bodyPr/>
          <a:lstStyle/>
          <a:p>
            <a:r>
              <a:rPr lang="en-US" dirty="0"/>
              <a:t>Protoplanetary disks, as mentioned earlier in the course, explains:</a:t>
            </a:r>
          </a:p>
          <a:p>
            <a:pPr marL="514350" indent="-514350">
              <a:buAutoNum type="arabicPeriod"/>
            </a:pPr>
            <a:r>
              <a:rPr lang="en-US" dirty="0"/>
              <a:t>Planetary orbits are all in nearly the same plane. </a:t>
            </a:r>
          </a:p>
          <a:p>
            <a:pPr marL="0" indent="0"/>
            <a:r>
              <a:rPr lang="en-US" dirty="0"/>
              <a:t>2. The Sun’s equator lies close to this plane. </a:t>
            </a:r>
          </a:p>
          <a:p>
            <a:pPr marL="0" indent="0"/>
            <a:r>
              <a:rPr lang="en-US" dirty="0"/>
              <a:t>3. Planetary orbits are nearly circular. </a:t>
            </a:r>
          </a:p>
          <a:p>
            <a:pPr marL="0" indent="0"/>
            <a:r>
              <a:rPr lang="en-US" dirty="0"/>
              <a:t>4. Planets all orbit in the same direction. </a:t>
            </a:r>
          </a:p>
          <a:p>
            <a:pPr marL="0" indent="0"/>
            <a:r>
              <a:rPr lang="en-US" dirty="0"/>
              <a:t>5. Most planets (and the Sun) rotate in the same direction as the planets’ orbital motion. </a:t>
            </a:r>
          </a:p>
        </p:txBody>
      </p:sp>
    </p:spTree>
    <p:extLst>
      <p:ext uri="{BB962C8B-B14F-4D97-AF65-F5344CB8AC3E}">
        <p14:creationId xmlns:p14="http://schemas.microsoft.com/office/powerpoint/2010/main" val="1680966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BE11E4FA-28CF-3149-97AF-AF60AA4477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30" y="72002"/>
            <a:ext cx="7344198" cy="1080029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Planetary Migration</a:t>
            </a:r>
          </a:p>
        </p:txBody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34C4D36C-BFA7-DB40-8A60-3BF0D295C6F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508149" y="1512041"/>
            <a:ext cx="3456093" cy="475212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46">
                <a:ea typeface="ＭＳ Ｐゴシック" panose="020B0600070205080204" pitchFamily="34" charset="-128"/>
              </a:rPr>
              <a:t>A young planet</a:t>
            </a:r>
            <a:r>
              <a:rPr lang="ja-JP" altLang="en-US" sz="2646">
                <a:ea typeface="ＭＳ Ｐゴシック" panose="020B0600070205080204" pitchFamily="34" charset="-128"/>
              </a:rPr>
              <a:t>’</a:t>
            </a:r>
            <a:r>
              <a:rPr lang="en-US" altLang="ja-JP" sz="2646">
                <a:ea typeface="ＭＳ Ｐゴシック" panose="020B0600070205080204" pitchFamily="34" charset="-128"/>
              </a:rPr>
              <a:t>s motion can create waves in a planet-forming disk.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46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46">
                <a:ea typeface="ＭＳ Ｐゴシック" panose="020B0600070205080204" pitchFamily="34" charset="-128"/>
              </a:rPr>
              <a:t>Models show that matter in these waves can tug on a planet, causing its orbit to migrate inward.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46">
              <a:ea typeface="ＭＳ Ｐゴシック" panose="020B0600070205080204" pitchFamily="34" charset="-128"/>
            </a:endParaRPr>
          </a:p>
        </p:txBody>
      </p:sp>
      <p:pic>
        <p:nvPicPr>
          <p:cNvPr id="61443" name="Picture 9" descr="13_17_Figure-Unanno">
            <a:extLst>
              <a:ext uri="{FF2B5EF4-FFF2-40B4-BE49-F238E27FC236}">
                <a16:creationId xmlns:a16="http://schemas.microsoft.com/office/drawing/2014/main" id="{E52CD884-8EDA-124F-88E6-2EACED056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3"/>
          <a:stretch>
            <a:fillRect/>
          </a:stretch>
        </p:blipFill>
        <p:spPr bwMode="auto">
          <a:xfrm>
            <a:off x="756020" y="1597544"/>
            <a:ext cx="4662126" cy="357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607719"/>
      </p:ext>
    </p:extLst>
  </p:cSld>
  <p:clrMapOvr>
    <a:masterClrMapping/>
  </p:clrMapOvr>
  <p:transition>
    <p:sndAc>
      <p:endSnd/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D9AE35ED-545B-B242-96E1-6ACCB939E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Potentially Habitable Exoplanets</a:t>
            </a:r>
          </a:p>
        </p:txBody>
      </p:sp>
      <p:sp>
        <p:nvSpPr>
          <p:cNvPr id="66562" name="Content Placeholder 2">
            <a:extLst>
              <a:ext uri="{FF2B5EF4-FFF2-40B4-BE49-F238E27FC236}">
                <a16:creationId xmlns:a16="http://schemas.microsoft.com/office/drawing/2014/main" id="{F01D422A-28A8-BA4B-B6A9-18E2CFF7B2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2036" y="5112138"/>
            <a:ext cx="7776210" cy="720019"/>
          </a:xfrm>
        </p:spPr>
        <p:txBody>
          <a:bodyPr/>
          <a:lstStyle/>
          <a:p>
            <a:r>
              <a:rPr lang="en-US" altLang="en-US" sz="2268">
                <a:ea typeface="ＭＳ Ｐゴシック" panose="020B0600070205080204" pitchFamily="34" charset="-128"/>
                <a:hlinkClick r:id="rId2"/>
              </a:rPr>
              <a:t>http://phl.upr.edu/projects/habitable-exoplanets-catalog</a:t>
            </a:r>
            <a:r>
              <a:rPr lang="en-US" altLang="en-US" sz="2268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66563" name="Picture 4">
            <a:extLst>
              <a:ext uri="{FF2B5EF4-FFF2-40B4-BE49-F238E27FC236}">
                <a16:creationId xmlns:a16="http://schemas.microsoft.com/office/drawing/2014/main" id="{73E93D22-9DDB-2441-AB47-7DDF9F05C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44" y="1584042"/>
            <a:ext cx="6264169" cy="352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861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032FB7AF-7589-CD44-9B7A-73641E45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Take Aways</a:t>
            </a:r>
          </a:p>
        </p:txBody>
      </p:sp>
      <p:pic>
        <p:nvPicPr>
          <p:cNvPr id="67586" name="Content Placeholder 4">
            <a:extLst>
              <a:ext uri="{FF2B5EF4-FFF2-40B4-BE49-F238E27FC236}">
                <a16:creationId xmlns:a16="http://schemas.microsoft.com/office/drawing/2014/main" id="{0E151416-FEF3-7047-846B-91DCBBA226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6" r="11806"/>
          <a:stretch>
            <a:fillRect/>
          </a:stretch>
        </p:blipFill>
        <p:spPr/>
      </p:pic>
      <p:sp>
        <p:nvSpPr>
          <p:cNvPr id="67587" name="Text Placeholder 3">
            <a:extLst>
              <a:ext uri="{FF2B5EF4-FFF2-40B4-BE49-F238E27FC236}">
                <a16:creationId xmlns:a16="http://schemas.microsoft.com/office/drawing/2014/main" id="{A526EF09-B561-414F-B1CE-52174812F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268" dirty="0">
                <a:ea typeface="ＭＳ Ｐゴシック" panose="020B0600070205080204" pitchFamily="34" charset="-128"/>
              </a:rPr>
              <a:t>Planets are relatively common.</a:t>
            </a:r>
          </a:p>
          <a:p>
            <a:r>
              <a:rPr lang="en-US" altLang="en-US" sz="2268" dirty="0">
                <a:ea typeface="ＭＳ Ｐゴシック" panose="020B0600070205080204" pitchFamily="34" charset="-128"/>
              </a:rPr>
              <a:t>Planetary systems are quite varied!</a:t>
            </a:r>
          </a:p>
          <a:p>
            <a:r>
              <a:rPr lang="en-US" altLang="en-US" sz="2268" dirty="0">
                <a:ea typeface="ＭＳ Ｐゴシック" panose="020B0600070205080204" pitchFamily="34" charset="-128"/>
              </a:rPr>
              <a:t>Use online sources and apps to stay current (demo).</a:t>
            </a:r>
          </a:p>
        </p:txBody>
      </p:sp>
    </p:spTree>
    <p:extLst>
      <p:ext uri="{BB962C8B-B14F-4D97-AF65-F5344CB8AC3E}">
        <p14:creationId xmlns:p14="http://schemas.microsoft.com/office/powerpoint/2010/main" val="1403775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3B5C1-C51A-D14A-955E-EDAF691BA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Exoplanets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412E7-5D74-CE4B-A6E1-0A072E356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Detection – how do we find them today?  Directly and indirectly…</a:t>
            </a:r>
          </a:p>
          <a:p>
            <a:endParaRPr lang="en-US" dirty="0"/>
          </a:p>
          <a:p>
            <a:r>
              <a:rPr lang="en-US" dirty="0"/>
              <a:t>Properties – what are they like, individually and as their own solar systems?</a:t>
            </a:r>
          </a:p>
          <a:p>
            <a:r>
              <a:rPr lang="en-US" dirty="0"/>
              <a:t>   Both like and unlike ours…</a:t>
            </a:r>
          </a:p>
        </p:txBody>
      </p:sp>
    </p:spTree>
    <p:extLst>
      <p:ext uri="{BB962C8B-B14F-4D97-AF65-F5344CB8AC3E}">
        <p14:creationId xmlns:p14="http://schemas.microsoft.com/office/powerpoint/2010/main" val="1418858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564AD6-A2AF-A247-BAB3-59901E127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49" y="2706687"/>
            <a:ext cx="6507481" cy="1319914"/>
          </a:xfrm>
          <a:prstGeom prst="rect">
            <a:avLst/>
          </a:prstGeom>
        </p:spPr>
      </p:pic>
      <p:sp>
        <p:nvSpPr>
          <p:cNvPr id="18433" name="Rectangle 2">
            <a:extLst>
              <a:ext uri="{FF2B5EF4-FFF2-40B4-BE49-F238E27FC236}">
                <a16:creationId xmlns:a16="http://schemas.microsoft.com/office/drawing/2014/main" id="{4E9316F8-BBA7-674C-B8AD-BFCC61673E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Brightness Difference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619186C1-DB2F-6F4C-9C50-EE827968AB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 Sun-like star is about a billion times brighter than the light reflected from its planets. Reflected light from Jupiter: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 challenge in contrast and S/N located close to a bright central star.  Possible?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33F694-DD57-6C4A-B7CD-C6394F0D5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138" y="3872453"/>
            <a:ext cx="6642462" cy="10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93915"/>
      </p:ext>
    </p:extLst>
  </p:cSld>
  <p:clrMapOvr>
    <a:masterClrMapping/>
  </p:clrMapOvr>
  <p:transition>
    <p:sndAc>
      <p:endSnd/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1AE67-E414-A747-A9E5-08030C503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Yes, exoplanets imaged!  </a:t>
            </a:r>
            <a:r>
              <a:rPr lang="en-US" dirty="0">
                <a:hlinkClick r:id="rId2"/>
              </a:rPr>
              <a:t>See wiki.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1AA1A-2ED9-8440-81D1-1FD194702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26" y="5602287"/>
            <a:ext cx="8739188" cy="4268787"/>
          </a:xfrm>
        </p:spPr>
        <p:txBody>
          <a:bodyPr/>
          <a:lstStyle/>
          <a:p>
            <a:pPr algn="ctr"/>
            <a:r>
              <a:rPr lang="en-US" sz="2800" dirty="0"/>
              <a:t>Motion interpolation of 7 Keck images of HR 8799.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7DEB12-B1DE-774A-9112-515530AAD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931" y="1329690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13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B4C5-B14F-624E-8EAB-41CFB7B8A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Another: </a:t>
            </a:r>
            <a:r>
              <a:rPr lang="en-US" dirty="0">
                <a:hlinkClick r:id="rId2"/>
              </a:rPr>
              <a:t>51 </a:t>
            </a:r>
            <a:r>
              <a:rPr lang="en-US" dirty="0" err="1">
                <a:hlinkClick r:id="rId2"/>
              </a:rPr>
              <a:t>Eridani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897D4A-F714-8F4B-84E5-D2100060A4D8}"/>
              </a:ext>
            </a:extLst>
          </p:cNvPr>
          <p:cNvSpPr/>
          <p:nvPr/>
        </p:nvSpPr>
        <p:spPr>
          <a:xfrm>
            <a:off x="669131" y="1639887"/>
            <a:ext cx="8555832" cy="138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Animated gif:</a:t>
            </a:r>
          </a:p>
          <a:p>
            <a:r>
              <a:rPr lang="en-US" dirty="0">
                <a:solidFill>
                  <a:schemeClr val="tx1"/>
                </a:solidFill>
                <a:hlinkClick r:id="rId3"/>
              </a:rPr>
              <a:t>https://en.wikipedia.org/wiki/51_Eridani#/media/File:51_Eridani_b_orbit_animated_(2014-2018).gif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 general, see </a:t>
            </a:r>
            <a:r>
              <a:rPr lang="en-US" dirty="0">
                <a:solidFill>
                  <a:schemeClr val="tx1"/>
                </a:solidFill>
                <a:hlinkClick r:id="rId4"/>
              </a:rPr>
              <a:t>NASA Exoplanet Archive</a:t>
            </a:r>
            <a:r>
              <a:rPr lang="en-US" dirty="0">
                <a:solidFill>
                  <a:schemeClr val="tx1"/>
                </a:solidFill>
              </a:rPr>
              <a:t> for up to date lists.  Let’s visit…</a:t>
            </a:r>
          </a:p>
        </p:txBody>
      </p:sp>
    </p:spTree>
    <p:extLst>
      <p:ext uri="{BB962C8B-B14F-4D97-AF65-F5344CB8AC3E}">
        <p14:creationId xmlns:p14="http://schemas.microsoft.com/office/powerpoint/2010/main" val="2614106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8" descr="13_11_Figure-Anno">
            <a:extLst>
              <a:ext uri="{FF2B5EF4-FFF2-40B4-BE49-F238E27FC236}">
                <a16:creationId xmlns:a16="http://schemas.microsoft.com/office/drawing/2014/main" id="{89D9C677-762F-B54F-B6B0-1AC928E76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4"/>
          <a:stretch>
            <a:fillRect/>
          </a:stretch>
        </p:blipFill>
        <p:spPr bwMode="auto">
          <a:xfrm>
            <a:off x="2875578" y="918025"/>
            <a:ext cx="3969107" cy="394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>
            <a:extLst>
              <a:ext uri="{FF2B5EF4-FFF2-40B4-BE49-F238E27FC236}">
                <a16:creationId xmlns:a16="http://schemas.microsoft.com/office/drawing/2014/main" id="{1D715F79-681A-FF4A-A2B0-37A5F21979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30" y="72002"/>
            <a:ext cx="7344198" cy="1080029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Direct Detection</a:t>
            </a:r>
          </a:p>
        </p:txBody>
      </p:sp>
      <p:sp>
        <p:nvSpPr>
          <p:cNvPr id="22531" name="Rectangle 7">
            <a:extLst>
              <a:ext uri="{FF2B5EF4-FFF2-40B4-BE49-F238E27FC236}">
                <a16:creationId xmlns:a16="http://schemas.microsoft.com/office/drawing/2014/main" id="{1BCD74F7-B253-D44F-8AD5-DA3F7CC8CBE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56020" y="4968134"/>
            <a:ext cx="8208222" cy="129603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46" dirty="0">
                <a:ea typeface="ＭＳ Ｐゴシック" panose="020B0600070205080204" pitchFamily="34" charset="-128"/>
                <a:hlinkClick r:id="rId4"/>
              </a:rPr>
              <a:t>Beta </a:t>
            </a:r>
            <a:r>
              <a:rPr lang="en-US" altLang="en-US" sz="2646" dirty="0" err="1">
                <a:ea typeface="ＭＳ Ｐゴシック" panose="020B0600070205080204" pitchFamily="34" charset="-128"/>
                <a:hlinkClick r:id="rId4"/>
              </a:rPr>
              <a:t>Pictoris</a:t>
            </a:r>
            <a:r>
              <a:rPr lang="en-US" altLang="en-US" sz="2646" dirty="0">
                <a:ea typeface="ＭＳ Ｐゴシック" panose="020B0600070205080204" pitchFamily="34" charset="-128"/>
              </a:rPr>
              <a:t>.  Techniques that help block the bright light from stars are helping us to find stuff/planets around them.</a:t>
            </a:r>
          </a:p>
        </p:txBody>
      </p:sp>
    </p:spTree>
    <p:extLst>
      <p:ext uri="{BB962C8B-B14F-4D97-AF65-F5344CB8AC3E}">
        <p14:creationId xmlns:p14="http://schemas.microsoft.com/office/powerpoint/2010/main" val="2158884117"/>
      </p:ext>
    </p:extLst>
  </p:cSld>
  <p:clrMapOvr>
    <a:masterClrMapping/>
  </p:clrMapOvr>
  <p:transition>
    <p:sndAc>
      <p:endSnd/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0B63A818-E581-344B-B557-99C839001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731" y="72002"/>
            <a:ext cx="9525000" cy="1080029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Be careful! The case of </a:t>
            </a: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  <a:hlinkClick r:id="rId3"/>
              </a:rPr>
              <a:t>Fomalhaut b</a:t>
            </a: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25AA38A3-9D37-B048-AFED-30A9A8F44E2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56020" y="4968134"/>
            <a:ext cx="8208222" cy="129603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46">
                <a:ea typeface="ＭＳ Ｐゴシック" panose="020B0600070205080204" pitchFamily="34" charset="-128"/>
              </a:rPr>
              <a:t>Techniques that help block the bright light from stars are also helping us to find planets around them.</a:t>
            </a:r>
          </a:p>
        </p:txBody>
      </p:sp>
      <p:pic>
        <p:nvPicPr>
          <p:cNvPr id="24579" name="Picture 5" descr="13_00_ChOpener">
            <a:extLst>
              <a:ext uri="{FF2B5EF4-FFF2-40B4-BE49-F238E27FC236}">
                <a16:creationId xmlns:a16="http://schemas.microsoft.com/office/drawing/2014/main" id="{276B4040-F147-B34C-9142-58D33FEBF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4"/>
          <a:stretch>
            <a:fillRect/>
          </a:stretch>
        </p:blipFill>
        <p:spPr bwMode="auto">
          <a:xfrm>
            <a:off x="1825549" y="972026"/>
            <a:ext cx="6066164" cy="383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484021"/>
      </p:ext>
    </p:extLst>
  </p:cSld>
  <p:clrMapOvr>
    <a:masterClrMapping/>
  </p:clrMapOvr>
  <p:transition>
    <p:sndAc>
      <p:endSnd/>
    </p:sndAc>
  </p:transition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72280</TotalTime>
  <Words>1068</Words>
  <Application>Microsoft Macintosh PowerPoint</Application>
  <PresentationFormat>Custom</PresentationFormat>
  <Paragraphs>148</Paragraphs>
  <Slides>32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 Unicode MS</vt:lpstr>
      <vt:lpstr>ＭＳ Ｐゴシック</vt:lpstr>
      <vt:lpstr>Arial</vt:lpstr>
      <vt:lpstr>Times New Roman</vt:lpstr>
      <vt:lpstr>Office Theme</vt:lpstr>
      <vt:lpstr>ASTR 2310  General Astronomy I</vt:lpstr>
      <vt:lpstr>Comparative Planetology “Lessons”</vt:lpstr>
      <vt:lpstr>Origin of Solar System</vt:lpstr>
      <vt:lpstr>Exoplanets</vt:lpstr>
      <vt:lpstr>Brightness Difference</vt:lpstr>
      <vt:lpstr>Yes, exoplanets imaged!  See wiki.</vt:lpstr>
      <vt:lpstr>Another: 51 Eridani</vt:lpstr>
      <vt:lpstr>Direct Detection</vt:lpstr>
      <vt:lpstr>Be careful! The case of Fomalhaut b </vt:lpstr>
      <vt:lpstr>Direct Detection</vt:lpstr>
      <vt:lpstr>Indirect Methods</vt:lpstr>
      <vt:lpstr>Gravitational Tugs</vt:lpstr>
      <vt:lpstr>Gravitational Tugs</vt:lpstr>
      <vt:lpstr>(Astrometric Technique)</vt:lpstr>
      <vt:lpstr>Doppler Technique</vt:lpstr>
      <vt:lpstr>First Extrasolar Planet</vt:lpstr>
      <vt:lpstr>First* Extrasolar Planet</vt:lpstr>
      <vt:lpstr>Other Extrasolar Planets</vt:lpstr>
      <vt:lpstr>Planet Mass and Orbit Tilt</vt:lpstr>
      <vt:lpstr>Transits and Eclipses</vt:lpstr>
      <vt:lpstr>Spectrum During Transit</vt:lpstr>
      <vt:lpstr>Transits from Kepler</vt:lpstr>
      <vt:lpstr>TESS-Transiting Exoplanet Survey Satellite (MIT/NASA)</vt:lpstr>
      <vt:lpstr>Other Planet-Hunting Strategies</vt:lpstr>
      <vt:lpstr>Pulsar Planets</vt:lpstr>
      <vt:lpstr>Orbits of Exoplanets</vt:lpstr>
      <vt:lpstr>Mass and Period of Exoplanets</vt:lpstr>
      <vt:lpstr>PowerPoint Presentation</vt:lpstr>
      <vt:lpstr>Hot Jupiters: Revisiting the Nebular Theory</vt:lpstr>
      <vt:lpstr>Planetary Migration</vt:lpstr>
      <vt:lpstr>Potentially Habitable Exoplanets</vt:lpstr>
      <vt:lpstr>Take Aways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 2310: Chapter 8</dc:title>
  <dc:creator>Michael Brotherton</dc:creator>
  <cp:lastModifiedBy>Michael S. Brotherton</cp:lastModifiedBy>
  <cp:revision>107</cp:revision>
  <cp:lastPrinted>1601-01-01T00:00:00Z</cp:lastPrinted>
  <dcterms:created xsi:type="dcterms:W3CDTF">1601-01-01T00:00:00Z</dcterms:created>
  <dcterms:modified xsi:type="dcterms:W3CDTF">2022-05-05T10:22:41Z</dcterms:modified>
</cp:coreProperties>
</file>