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88" r:id="rId3"/>
    <p:sldId id="366" r:id="rId4"/>
    <p:sldId id="368" r:id="rId5"/>
    <p:sldId id="367" r:id="rId6"/>
    <p:sldId id="369" r:id="rId7"/>
    <p:sldId id="372" r:id="rId8"/>
    <p:sldId id="370" r:id="rId9"/>
    <p:sldId id="373" r:id="rId10"/>
    <p:sldId id="374" r:id="rId11"/>
    <p:sldId id="375" r:id="rId12"/>
    <p:sldId id="379" r:id="rId13"/>
    <p:sldId id="377" r:id="rId14"/>
    <p:sldId id="376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9" r:id="rId24"/>
    <p:sldId id="378" r:id="rId25"/>
    <p:sldId id="3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2"/>
    <p:restoredTop sz="94643"/>
  </p:normalViewPr>
  <p:slideViewPr>
    <p:cSldViewPr snapToGrid="0" snapToObjects="1">
      <p:cViewPr varScale="1">
        <p:scale>
          <a:sx n="89" d="100"/>
          <a:sy n="89" d="100"/>
        </p:scale>
        <p:origin x="19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E0CF-981D-D94E-AC76-20DA332E29C8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9F0F6-C826-584F-B656-BAE1C0A0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0C38-1A25-724A-A53E-80629D22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17B7B-2815-7A4C-BE17-D686F5B04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90231-733C-044A-BF6C-D3EB9B05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D78B6-972D-A147-84C9-57465313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E6B2-F7C3-7E46-8AE7-BDAD36F5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1908-426C-6446-8100-0BA337A2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09888-B9D5-774F-B599-E9B0E4807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4F4E7-78E2-9349-8EC4-D6E4C651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2D3FF-75F1-D84F-9586-5BD0AA81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29B4A-3FA0-B04F-9BA9-6836F19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472A4-6DF6-0840-8740-3ECF010BE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41A63-5490-A841-8B21-D3AE983E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A0E7B-16A9-F94F-85C2-4412DA40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6A3D-3A30-4148-BE31-32CBAE6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9C6E-FCFA-EA43-83D8-030CA604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0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62F0-7355-AC4B-9B53-D598D16B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9ED4-DE70-C24C-9172-73277DCA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64B79-0E62-A14F-83C2-9DE22893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BDBE-4BF5-0543-91B2-EB6A6287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8860-E25F-D347-A9F1-4DF75A68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2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AC99-4881-3E41-BD42-D46EA7A8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9C3D-B3D3-5241-8219-3A57960D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2DB3A-9650-2F47-B093-83DC8D99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88F60-21C3-A542-B3E6-7FFA74D6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624F-FB92-AD4E-AD62-664CE5EF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5DFC-0681-5D45-A45B-1FD6980B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E2ABD-6ED5-5246-A6FC-ABA024B92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4542B-E058-D044-BF64-F343F3E4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5A3CA-2A99-804F-89CA-7B52A32C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5F816-5631-8B40-A1E7-CC00BAAE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55544-B3DC-794E-9A8C-C7F617A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CB2C-C632-4C4A-89CA-80DFE07A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D7A13-AABA-D243-94B5-260B87F86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E9984-104C-8944-8F10-01F276D02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02B5F-DFCB-6C47-996C-18FC9962B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CBB05-DC86-D04D-8B16-6B31EA38C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A5D41-F27F-0146-89A8-078CFE23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650A8-F929-7943-AA7E-D9A50BA9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58B67-D719-CE44-8DFE-08D33141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131B-2B5A-7A47-A3C4-614CB8C9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22C5C-431F-994F-A258-1B6F984B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D0DB4-5A1C-904D-9527-B4D03445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F4D77-541D-EC4C-98E0-47C2C324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4EE43-9E3A-D743-852E-EA074C0A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98922-DCAA-D447-8DD7-05639AF1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94263-D04C-6749-A666-9B1C004D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398B-A67D-D740-ABB1-450290BB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652C-933D-074C-BAC5-F13B5321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234CD-1A3B-8248-8DB1-147DC67C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A7939-4BA1-654D-B3AC-F79DBD70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5493F-9478-2F48-BF11-238AB428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3E500-5DEF-AF4A-A9B1-E99A88CF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44FC-E835-684A-A907-EFB0B436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4394B-921A-7045-9761-3DBB74671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6B95F-F2A6-2541-8C77-41A51B2F5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765E7-8089-8745-BB75-8C4D0BA9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19C68-BC06-B446-94CB-2AD4BE50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EF2C-3060-944E-B34D-E1EE00D5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FD8C9-3532-1047-A444-D25C8636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E1DE2-8A57-8E45-8FD2-7774DDA88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5A01D-9D98-0F4B-844E-595A1FF43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E95E-A2B1-3D46-9D6B-4D7F2E3229F8}" type="datetimeFigureOut">
              <a:rPr lang="en-US" smtClean="0"/>
              <a:t>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B5C9-D8FB-E345-8E90-6D3D722B5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4B95-218E-564B-9B26-0EB27C5A5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funny.co/video/0wRlnem0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eunig.us/space/orbmech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.fiu.edu/~vanhamme/ast3213/orbit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5BA5-0802-2D4F-9032-84011D151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294" y="1093788"/>
            <a:ext cx="9144000" cy="2387600"/>
          </a:xfrm>
        </p:spPr>
        <p:txBody>
          <a:bodyPr/>
          <a:lstStyle/>
          <a:p>
            <a:r>
              <a:rPr lang="en-US" dirty="0"/>
              <a:t>ASTR 2310 </a:t>
            </a:r>
            <a:br>
              <a:rPr lang="en-US" dirty="0"/>
            </a:br>
            <a:r>
              <a:rPr lang="en-US" dirty="0"/>
              <a:t>General Astronomy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8EFC3-643F-214A-BA99-9B8DCE37D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034588" cy="3127375"/>
          </a:xfrm>
        </p:spPr>
        <p:txBody>
          <a:bodyPr>
            <a:normAutofit/>
          </a:bodyPr>
          <a:lstStyle/>
          <a:p>
            <a:r>
              <a:rPr lang="en-US" dirty="0"/>
              <a:t>Professor Mike Brotherton</a:t>
            </a:r>
          </a:p>
          <a:p>
            <a:r>
              <a:rPr lang="en-US" dirty="0" err="1"/>
              <a:t>Ryden</a:t>
            </a:r>
            <a:r>
              <a:rPr lang="en-US" dirty="0"/>
              <a:t> &amp; Peterson Chapter 3: Orbital Mechanics</a:t>
            </a:r>
          </a:p>
          <a:p>
            <a:r>
              <a:rPr lang="en-US" dirty="0"/>
              <a:t>Newton's Laws of Motion &amp; Gravitation; (Derivation of Kepler's Laws)‏; Conic Sections and other details; General Form of Kepler's 3rd Law; Orbital Energy &amp; Speed; Virial Theorem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9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CAA0-F09A-3C49-8826-619B304A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10D6-6686-2140-85E0-B2A455D74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571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simple equations for r( t ) or v( t ), but there is for v( r ), called the </a:t>
            </a:r>
            <a:r>
              <a:rPr lang="en-US" b="1" dirty="0"/>
              <a:t>vis viva equation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derived in the text for those interested, based on tracking kinetic energy with radius.  We will mostly worry about its application in this course.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2BC43-394D-9C43-8301-39ABC4D7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0"/>
            <a:ext cx="3543300" cy="280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3E26D-C1AE-2D46-A40D-BE98D4538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513" y="2806700"/>
            <a:ext cx="3904040" cy="13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2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CAA0-F09A-3C49-8826-619B304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Orbital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10D6-6686-2140-85E0-B2A455D74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1564"/>
            <a:ext cx="7605713" cy="5105400"/>
          </a:xfrm>
        </p:spPr>
        <p:txBody>
          <a:bodyPr>
            <a:normAutofit/>
          </a:bodyPr>
          <a:lstStyle/>
          <a:p>
            <a:r>
              <a:rPr lang="en-US" dirty="0"/>
              <a:t>Other versions of the </a:t>
            </a:r>
            <a:r>
              <a:rPr lang="en-US" b="1" dirty="0"/>
              <a:t>vis viva equation </a:t>
            </a:r>
            <a:r>
              <a:rPr lang="en-US" dirty="0"/>
              <a:t>from </a:t>
            </a:r>
            <a:r>
              <a:rPr lang="en-US" dirty="0" err="1"/>
              <a:t>substitions</a:t>
            </a:r>
            <a:r>
              <a:rPr lang="en-US" dirty="0"/>
              <a:t> and change of variables: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3E26D-C1AE-2D46-A40D-BE98D453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75" y="1949367"/>
            <a:ext cx="2862069" cy="962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982C0-F93E-7A4B-B263-AF5BE8010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222" y="2011627"/>
            <a:ext cx="3034723" cy="837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D21D9-8340-1145-B13F-135938324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176" y="2886445"/>
            <a:ext cx="4902059" cy="1230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82686-A3F1-CC40-AE2C-4191E0FF2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672" y="4154137"/>
            <a:ext cx="7740272" cy="2316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09C234-5625-164B-B7CA-D27174747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361" y="90941"/>
            <a:ext cx="3949700" cy="312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58732A-CD5B-A042-860D-055BA1433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7923" y="1693461"/>
            <a:ext cx="825500" cy="20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00A88-79CB-F546-9250-E3FBFA68A3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188" y="1632486"/>
            <a:ext cx="850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4930516" y="0"/>
            <a:ext cx="5052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Example problem in textbook: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C2F0B-34FD-C341-9A2D-3590C551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11" y="992649"/>
            <a:ext cx="10169889" cy="56217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DDDCB4-3E40-8842-ABD3-EBF4CCE15740}"/>
              </a:ext>
            </a:extLst>
          </p:cNvPr>
          <p:cNvSpPr/>
          <p:nvPr/>
        </p:nvSpPr>
        <p:spPr>
          <a:xfrm>
            <a:off x="1618938" y="1963711"/>
            <a:ext cx="3311578" cy="419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C7D46-CA8D-5F4B-8958-1E941B6C30F9}"/>
              </a:ext>
            </a:extLst>
          </p:cNvPr>
          <p:cNvSpPr/>
          <p:nvPr/>
        </p:nvSpPr>
        <p:spPr>
          <a:xfrm>
            <a:off x="1618938" y="2713220"/>
            <a:ext cx="4586990" cy="374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5FB1E-7009-0840-8D93-3FEA2D9A468C}"/>
              </a:ext>
            </a:extLst>
          </p:cNvPr>
          <p:cNvSpPr/>
          <p:nvPr/>
        </p:nvSpPr>
        <p:spPr>
          <a:xfrm>
            <a:off x="1244184" y="3702570"/>
            <a:ext cx="9533744" cy="2893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4930516" y="0"/>
            <a:ext cx="5052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Example problem in textbook: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C2F0B-34FD-C341-9A2D-3590C551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55" y="992649"/>
            <a:ext cx="10169889" cy="56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5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56" y="1825625"/>
            <a:ext cx="8497888" cy="45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2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</a:t>
            </a:r>
          </a:p>
          <a:p>
            <a:r>
              <a:rPr lang="en-US" dirty="0"/>
              <a:t>Speed of Earth?</a:t>
            </a:r>
          </a:p>
          <a:p>
            <a:r>
              <a:rPr lang="en-US" dirty="0"/>
              <a:t>Speed of Mars?</a:t>
            </a:r>
          </a:p>
          <a:p>
            <a:r>
              <a:rPr lang="en-US" dirty="0"/>
              <a:t>Use vis viva equation at both ends to calculate the delta </a:t>
            </a:r>
            <a:r>
              <a:rPr lang="en-US" dirty="0" err="1"/>
              <a:t>vees</a:t>
            </a:r>
            <a:r>
              <a:rPr lang="en-US" dirty="0"/>
              <a:t>.</a:t>
            </a:r>
          </a:p>
          <a:p>
            <a:r>
              <a:rPr lang="en-US" dirty="0"/>
              <a:t>Use care to determine launch windows.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1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39F81-7DB6-6848-BEFC-49DCC1544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47" y="2825751"/>
            <a:ext cx="9410572" cy="14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6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44329D-2E59-9C42-B119-E7E83841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92350"/>
            <a:ext cx="9943272" cy="10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  </a:t>
            </a:r>
            <a:r>
              <a:rPr lang="en-US" b="1" dirty="0"/>
              <a:t>HALF the to orbital period, right?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5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</a:t>
            </a:r>
          </a:p>
          <a:p>
            <a:r>
              <a:rPr lang="en-US" dirty="0"/>
              <a:t>Speed of Earth?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F74D9-B8FE-B24E-9CC5-0AA32282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4165600"/>
            <a:ext cx="8014386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9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25D5-974C-7D49-A158-316EF0CD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F3668-F367-A04D-86DA-3675A06C7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94004-DDF1-8B40-9DBB-5E83D406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805" y="528638"/>
            <a:ext cx="8803808" cy="59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2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</a:t>
            </a:r>
          </a:p>
          <a:p>
            <a:r>
              <a:rPr lang="en-US" dirty="0"/>
              <a:t>Speed of Earth?</a:t>
            </a:r>
          </a:p>
          <a:p>
            <a:r>
              <a:rPr lang="en-US" dirty="0"/>
              <a:t>Speed of Mars?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4CC25-C8E8-CD42-A0BA-0A3C3DD9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25" y="4537075"/>
            <a:ext cx="9567266" cy="12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3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</a:t>
            </a:r>
          </a:p>
          <a:p>
            <a:r>
              <a:rPr lang="en-US" dirty="0"/>
              <a:t>Speed of Earth?</a:t>
            </a:r>
          </a:p>
          <a:p>
            <a:r>
              <a:rPr lang="en-US" dirty="0"/>
              <a:t>Speed of Mars?</a:t>
            </a:r>
          </a:p>
          <a:p>
            <a:r>
              <a:rPr lang="en-US" dirty="0"/>
              <a:t>Use vis viva equation at both ends to calculate the delta </a:t>
            </a:r>
            <a:r>
              <a:rPr lang="en-US" dirty="0" err="1"/>
              <a:t>vees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3FDE3C-AF4D-864A-933E-3EA48655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90" y="2301652"/>
            <a:ext cx="6051103" cy="2067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FD1FA-749F-5E4B-8AFB-82AEA13F0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3" y="5335587"/>
            <a:ext cx="5013965" cy="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6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</a:t>
            </a:r>
          </a:p>
          <a:p>
            <a:r>
              <a:rPr lang="en-US" dirty="0"/>
              <a:t>Speed of Earth?</a:t>
            </a:r>
          </a:p>
          <a:p>
            <a:r>
              <a:rPr lang="en-US" dirty="0"/>
              <a:t>Speed of Mars?</a:t>
            </a:r>
          </a:p>
          <a:p>
            <a:r>
              <a:rPr lang="en-US" dirty="0"/>
              <a:t>Use vis viva equation at both ends to calculate the delta </a:t>
            </a:r>
            <a:r>
              <a:rPr lang="en-US" dirty="0" err="1"/>
              <a:t>vees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F0079A-1167-DA47-9856-B803AE184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81" y="5395913"/>
            <a:ext cx="10119519" cy="1162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0736DB-E3CC-5A40-8DE6-9F5892FB7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177" y="3611561"/>
            <a:ext cx="6478593" cy="5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2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7F4C-D321-E449-B95A-6A70BFB8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it?  60 second check…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D51C-63AB-E947-AEDA-746CAD83B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https://ifunny.co</a:t>
            </a:r>
            <a:r>
              <a:rPr lang="en-US">
                <a:hlinkClick r:id="rId2"/>
              </a:rPr>
              <a:t>/video/0wRlnem09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5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b="1" dirty="0"/>
              <a:t>Virial Theorem </a:t>
            </a:r>
            <a:r>
              <a:rPr lang="en-GB" altLang="en-US" sz="2800" dirty="0"/>
              <a:t>(needs vector calculus to derive, in previous link of derivations)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For gravitational systems in equilibrium: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Will be handy in many astronomical situations, not just orbits in the solar system.  Very general, works for systems of objects (e.g., star clusters, galaxy clusters).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B33C8-5670-854F-80E8-B47F6956BBB9}"/>
              </a:ext>
            </a:extLst>
          </p:cNvPr>
          <p:cNvSpPr txBox="1"/>
          <p:nvPr/>
        </p:nvSpPr>
        <p:spPr>
          <a:xfrm>
            <a:off x="1304144" y="3282845"/>
            <a:ext cx="918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K= -½ U</a:t>
            </a:r>
          </a:p>
        </p:txBody>
      </p:sp>
    </p:spTree>
    <p:extLst>
      <p:ext uri="{BB962C8B-B14F-4D97-AF65-F5344CB8AC3E}">
        <p14:creationId xmlns:p14="http://schemas.microsoft.com/office/powerpoint/2010/main" val="942388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6D4D-154F-2E4B-AD86-F5BC0F62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Mechanics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D85D-69F1-4944-9A7A-635CC3EFE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style but nice webpage: </a:t>
            </a:r>
            <a:r>
              <a:rPr lang="en-US" dirty="0">
                <a:hlinkClick r:id="rId2"/>
              </a:rPr>
              <a:t>http://www.braeunig.us/space/orbmech.htm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8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Newton – theory to explain Kepler’s laws and to go beyond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Issue of sign on Law of Gravitation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Circular orbits not too hard with this information, I hope?  Let’s write that down and discuss.  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1F1B6-9D4C-F140-8E44-CBEDC3EC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8317"/>
            <a:ext cx="6705600" cy="173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3F0147-A4F0-AB42-9FA1-EE2EB9B6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801908"/>
            <a:ext cx="6210300" cy="62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EBA7A3-5B56-7247-B807-B2A3F9209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942" y="3514612"/>
            <a:ext cx="2642445" cy="2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7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5AEA-AD03-2042-87DD-A3CB64C5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75C-61C9-7640-9AB0-D1F82B035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Deriving Kepler’s Laws from Newton’s law of Gravitation and Laws of Motion requires vector calculus and mathematics beyond the prerequisites of the class.</a:t>
            </a:r>
          </a:p>
          <a:p>
            <a:r>
              <a:rPr lang="en-US" dirty="0"/>
              <a:t>If you have the math, please do take the opportunity to read carefully section 3.1 in </a:t>
            </a:r>
            <a:r>
              <a:rPr lang="en-US" dirty="0" err="1"/>
              <a:t>Ryden</a:t>
            </a:r>
            <a:r>
              <a:rPr lang="en-US" dirty="0"/>
              <a:t> and Peterson.  There’s a bunch of useful stuff in there about ellipses, too, for instance (e.g., </a:t>
            </a:r>
            <a:r>
              <a:rPr lang="en-GB" altLang="en-US" dirty="0"/>
              <a:t>e=(1-b</a:t>
            </a:r>
            <a:r>
              <a:rPr lang="en-GB" altLang="en-US" baseline="33000" dirty="0"/>
              <a:t>2</a:t>
            </a:r>
            <a:r>
              <a:rPr lang="en-GB" altLang="en-US" dirty="0"/>
              <a:t>/a</a:t>
            </a:r>
            <a:r>
              <a:rPr lang="en-GB" altLang="en-US" baseline="33000" dirty="0"/>
              <a:t>2</a:t>
            </a:r>
            <a:r>
              <a:rPr lang="en-GB" altLang="en-US" dirty="0"/>
              <a:t>)</a:t>
            </a:r>
            <a:r>
              <a:rPr lang="en-GB" altLang="en-US" baseline="33000" dirty="0"/>
              <a:t>1/2</a:t>
            </a:r>
            <a:r>
              <a:rPr lang="en-US" dirty="0"/>
              <a:t>).</a:t>
            </a:r>
          </a:p>
          <a:p>
            <a:r>
              <a:rPr lang="en-US" dirty="0"/>
              <a:t>Alternative calculus-based derivations of Kepler’s laws and related equations can be found here: </a:t>
            </a:r>
            <a:r>
              <a:rPr lang="en-US" dirty="0">
                <a:hlinkClick r:id="rId2"/>
              </a:rPr>
              <a:t>https://faculty.fiu.edu/~vanhamme/ast3213/orbits.pdf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88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288817-C949-8F44-B3F7-BF71BAF3C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3" y="1647731"/>
            <a:ext cx="4016344" cy="1525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83C1E-0F03-2443-A9DF-CFA700D2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5" y="2854593"/>
            <a:ext cx="2976562" cy="14699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Some applications of Kepler’s third law: mass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What about mass of the sun?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568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</p:spTree>
    <p:extLst>
      <p:ext uri="{BB962C8B-B14F-4D97-AF65-F5344CB8AC3E}">
        <p14:creationId xmlns:p14="http://schemas.microsoft.com/office/powerpoint/2010/main" val="407610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288817-C949-8F44-B3F7-BF71BAF3C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3" y="1647731"/>
            <a:ext cx="4016344" cy="1525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83C1E-0F03-2443-A9DF-CFA700D2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5" y="2854593"/>
            <a:ext cx="2976562" cy="14699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Some applications of Kepler’s third law: mass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What about mass of the sun?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568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5D4CA-FC57-0748-A140-397087E5B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050" y="4540895"/>
            <a:ext cx="6752486" cy="1709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AE30B9-FB77-F149-97E9-56A51BB92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335" y="6250385"/>
            <a:ext cx="7472281" cy="4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5F54-1B9A-0544-9449-AC3E84EE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momentum </a:t>
            </a:r>
            <a:r>
              <a:rPr lang="en-US" b="1" dirty="0"/>
              <a:t>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4A7CDC-3DFD-A946-AA9C-1B53891651F6}"/>
              </a:ext>
            </a:extLst>
          </p:cNvPr>
          <p:cNvSpPr/>
          <p:nvPr/>
        </p:nvSpPr>
        <p:spPr>
          <a:xfrm>
            <a:off x="1033462" y="1571536"/>
            <a:ext cx="96678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8350" indent="-661988">
              <a:buSzPct val="45000"/>
              <a:buFont typeface="Wingdings" pitchFamily="2" charset="2"/>
              <a:buChar char=""/>
              <a:tabLst>
                <a:tab pos="768350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GB" altLang="en-US" sz="3200" dirty="0"/>
              <a:t>Concept of Angular Momentum, L</a:t>
            </a:r>
          </a:p>
          <a:p>
            <a:pPr marL="1482725" lvl="1" indent="-568325">
              <a:buFont typeface="Times New Roman" panose="02020603050405020304" pitchFamily="18" charset="0"/>
              <a:buChar char="–"/>
              <a:tabLst>
                <a:tab pos="768350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GB" altLang="en-US" sz="3200" dirty="0"/>
              <a:t>Linear version: L = </a:t>
            </a:r>
            <a:r>
              <a:rPr lang="en-GB" altLang="en-US" sz="3200" dirty="0" err="1"/>
              <a:t>rmv</a:t>
            </a:r>
            <a:endParaRPr lang="en-GB" altLang="en-US" sz="3200" dirty="0"/>
          </a:p>
          <a:p>
            <a:pPr marL="1482725" lvl="1" indent="-568325">
              <a:buFont typeface="Times New Roman" panose="02020603050405020304" pitchFamily="18" charset="0"/>
              <a:buChar char="–"/>
              <a:tabLst>
                <a:tab pos="768350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GB" altLang="en-US" sz="3200" dirty="0"/>
              <a:t>Vector version: </a:t>
            </a:r>
            <a:r>
              <a:rPr lang="en-GB" altLang="en-US" sz="3200" b="1" dirty="0"/>
              <a:t>L</a:t>
            </a:r>
            <a:r>
              <a:rPr lang="en-GB" altLang="en-US" sz="3200" dirty="0"/>
              <a:t> is the cross product of </a:t>
            </a:r>
            <a:r>
              <a:rPr lang="en-GB" altLang="en-US" sz="3200" b="1" dirty="0"/>
              <a:t>r</a:t>
            </a:r>
            <a:r>
              <a:rPr lang="en-GB" altLang="en-US" sz="3200" dirty="0"/>
              <a:t> and </a:t>
            </a:r>
            <a:r>
              <a:rPr lang="en-GB" altLang="en-US" sz="3200" b="1" dirty="0"/>
              <a:t>p</a:t>
            </a:r>
          </a:p>
          <a:p>
            <a:pPr marL="1482725" lvl="1" indent="-568325">
              <a:buFont typeface="Times New Roman" panose="02020603050405020304" pitchFamily="18" charset="0"/>
              <a:buChar char="–"/>
              <a:tabLst>
                <a:tab pos="768350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GB" altLang="en-US" sz="3200" dirty="0"/>
              <a:t>Angular momentum is a conserved quantity</a:t>
            </a:r>
          </a:p>
        </p:txBody>
      </p:sp>
    </p:spTree>
    <p:extLst>
      <p:ext uri="{BB962C8B-B14F-4D97-AF65-F5344CB8AC3E}">
        <p14:creationId xmlns:p14="http://schemas.microsoft.com/office/powerpoint/2010/main" val="377398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0F5DE3-4B9B-D74C-915E-714DC5044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338" y="2382838"/>
            <a:ext cx="4730750" cy="997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216CE-60A0-7448-99A9-937C0F85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31"/>
            <a:ext cx="10515600" cy="1325563"/>
          </a:xfrm>
        </p:spPr>
        <p:txBody>
          <a:bodyPr/>
          <a:lstStyle/>
          <a:p>
            <a:r>
              <a:rPr lang="en-US" dirty="0"/>
              <a:t>Orbital Energetics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A8B7-111C-EF4A-A50A-8BFE9C58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394"/>
            <a:ext cx="10515600" cy="4351338"/>
          </a:xfrm>
        </p:spPr>
        <p:txBody>
          <a:bodyPr/>
          <a:lstStyle/>
          <a:p>
            <a:r>
              <a:rPr lang="en-US" dirty="0"/>
              <a:t>Energy determines if an orbit is closed (circle or ellipse) or open (parabola or hyperbola).  As in harmonic motion, energy is conserved and shifts between kinetic and potential: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vector math we’ll skip in class, but you can read in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524CC-EA37-6D42-94C7-0302F272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3" y="3666828"/>
            <a:ext cx="5440226" cy="723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CE807-0BA0-7542-A4A1-BAB36E039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394" y="3666828"/>
            <a:ext cx="3989388" cy="610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FF4F1-3F54-0B43-8D65-95E6AA133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072" y="4487900"/>
            <a:ext cx="4364020" cy="1228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751A2-C227-0749-8DC7-406A79A04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897" y="4334795"/>
            <a:ext cx="4225512" cy="12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1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A8B7-111C-EF4A-A50A-8BFE9C58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394"/>
            <a:ext cx="10515600" cy="4351338"/>
          </a:xfrm>
        </p:spPr>
        <p:txBody>
          <a:bodyPr/>
          <a:lstStyle/>
          <a:p>
            <a:r>
              <a:rPr lang="en-US" dirty="0"/>
              <a:t>Hyperbolic orbits: e &gt; 1, E &gt; 0, and K &gt; |U|</a:t>
            </a:r>
          </a:p>
          <a:p>
            <a:endParaRPr lang="en-US" dirty="0"/>
          </a:p>
          <a:p>
            <a:r>
              <a:rPr lang="en-US" dirty="0"/>
              <a:t>Parabolic orbits: e=1, E = 0, K = |U|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Elliptical orbits: e &lt; 1, E &lt; 0, K &lt; |U|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216CE-60A0-7448-99A9-937C0F85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31"/>
            <a:ext cx="10515600" cy="1325563"/>
          </a:xfrm>
        </p:spPr>
        <p:txBody>
          <a:bodyPr/>
          <a:lstStyle/>
          <a:p>
            <a:r>
              <a:rPr lang="en-US" dirty="0"/>
              <a:t>Orbital Energetics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B1232-A5FB-7648-8928-63D230C6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0" y="46831"/>
            <a:ext cx="3403600" cy="295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1ABFE7-0A24-D942-9BFB-667BECF5E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37" y="2817813"/>
            <a:ext cx="3135495" cy="11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1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18535</TotalTime>
  <Words>891</Words>
  <Application>Microsoft Macintosh PowerPoint</Application>
  <PresentationFormat>Widescreen</PresentationFormat>
  <Paragraphs>155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ASTR 2310  General Astronomy I</vt:lpstr>
      <vt:lpstr>PowerPoint Presentation</vt:lpstr>
      <vt:lpstr>Orbital Dynamics</vt:lpstr>
      <vt:lpstr>Orbital Dynamics</vt:lpstr>
      <vt:lpstr>Orbital Dynamics</vt:lpstr>
      <vt:lpstr>Orbital Dynamics</vt:lpstr>
      <vt:lpstr>Angular momentum L</vt:lpstr>
      <vt:lpstr>Orbital Energetics</vt:lpstr>
      <vt:lpstr>Orbital Energetics</vt:lpstr>
      <vt:lpstr>Orbital Speed</vt:lpstr>
      <vt:lpstr>Orbital Speed</vt:lpstr>
      <vt:lpstr>Orbital Dynamics</vt:lpstr>
      <vt:lpstr>Orbital Dynamics</vt:lpstr>
      <vt:lpstr>Hohmann transfer orbits</vt:lpstr>
      <vt:lpstr>Hohmann transfer orbit (to)</vt:lpstr>
      <vt:lpstr>Hohmann transfer orbit (to)</vt:lpstr>
      <vt:lpstr>Hohmann transfer orbit (to)</vt:lpstr>
      <vt:lpstr>Hohmann transfer orbit (to)</vt:lpstr>
      <vt:lpstr>Hohmann transfer orbit (to)</vt:lpstr>
      <vt:lpstr>Hohmann transfer orbit (to)</vt:lpstr>
      <vt:lpstr>Hohmann transfer orbit (to)</vt:lpstr>
      <vt:lpstr>Hohmann transfer orbit (to)</vt:lpstr>
      <vt:lpstr>Got it?  60 second check…</vt:lpstr>
      <vt:lpstr>Orbital Dynamics</vt:lpstr>
      <vt:lpstr>Orbital Mechanics Resource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2320  General Astronomy II</dc:title>
  <dc:creator>Microsoft Office User</dc:creator>
  <cp:lastModifiedBy>Michael S. Brotherton</cp:lastModifiedBy>
  <cp:revision>123</cp:revision>
  <dcterms:created xsi:type="dcterms:W3CDTF">2019-04-06T11:23:24Z</dcterms:created>
  <dcterms:modified xsi:type="dcterms:W3CDTF">2022-02-04T14:10:48Z</dcterms:modified>
</cp:coreProperties>
</file>