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82" r:id="rId3"/>
    <p:sldId id="294" r:id="rId4"/>
    <p:sldId id="406" r:id="rId5"/>
    <p:sldId id="295" r:id="rId6"/>
    <p:sldId id="272" r:id="rId7"/>
    <p:sldId id="257" r:id="rId8"/>
    <p:sldId id="309" r:id="rId9"/>
    <p:sldId id="310" r:id="rId10"/>
    <p:sldId id="296" r:id="rId11"/>
    <p:sldId id="259" r:id="rId12"/>
    <p:sldId id="297" r:id="rId13"/>
    <p:sldId id="281" r:id="rId14"/>
    <p:sldId id="276" r:id="rId15"/>
    <p:sldId id="407" r:id="rId16"/>
    <p:sldId id="265" r:id="rId17"/>
    <p:sldId id="418" r:id="rId18"/>
    <p:sldId id="419" r:id="rId19"/>
    <p:sldId id="420" r:id="rId20"/>
    <p:sldId id="421" r:id="rId21"/>
    <p:sldId id="422" r:id="rId22"/>
    <p:sldId id="423" r:id="rId23"/>
    <p:sldId id="266" r:id="rId24"/>
    <p:sldId id="401" r:id="rId25"/>
    <p:sldId id="408" r:id="rId26"/>
    <p:sldId id="289" r:id="rId27"/>
    <p:sldId id="402" r:id="rId28"/>
    <p:sldId id="403" r:id="rId29"/>
    <p:sldId id="404" r:id="rId30"/>
    <p:sldId id="405" r:id="rId31"/>
    <p:sldId id="301" r:id="rId32"/>
    <p:sldId id="410" r:id="rId33"/>
    <p:sldId id="261" r:id="rId34"/>
    <p:sldId id="267" r:id="rId35"/>
    <p:sldId id="416" r:id="rId36"/>
    <p:sldId id="417" r:id="rId37"/>
    <p:sldId id="413" r:id="rId38"/>
    <p:sldId id="258" r:id="rId39"/>
    <p:sldId id="409" r:id="rId40"/>
    <p:sldId id="284" r:id="rId41"/>
    <p:sldId id="306" r:id="rId42"/>
    <p:sldId id="411" r:id="rId43"/>
    <p:sldId id="414" r:id="rId44"/>
    <p:sldId id="305" r:id="rId45"/>
    <p:sldId id="307" r:id="rId46"/>
    <p:sldId id="269" r:id="rId47"/>
    <p:sldId id="271" r:id="rId48"/>
    <p:sldId id="268" r:id="rId49"/>
    <p:sldId id="30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79"/>
    <p:restoredTop sz="94629"/>
  </p:normalViewPr>
  <p:slideViewPr>
    <p:cSldViewPr snapToGrid="0" snapToObjects="1">
      <p:cViewPr varScale="1">
        <p:scale>
          <a:sx n="129" d="100"/>
          <a:sy n="129" d="100"/>
        </p:scale>
        <p:origin x="5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BBE9F-0428-B249-A827-E07903E496FC}" type="datetimeFigureOut">
              <a:rPr lang="en-US" smtClean="0"/>
              <a:t>3/18/21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35EE4-5D51-9748-AA1B-0FFDCA125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8820A3CD-361E-0043-A52B-09FC9597BB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C72D9AE-126F-B349-B634-12F78BD3385F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B9474CB7-AD83-CB49-9ECF-7963A2A911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C25D6B6-3F58-274D-972A-B7B578A33B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2113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7E903918-5DD9-1140-9CAC-FCB4912869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85A3D02-AE6B-A042-B697-38A4945252C2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EF01972B-09DE-E24E-8DA7-6633E42D40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5AA205CA-7A72-A046-A483-BC2420AB3F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8120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F2FD719F-D5B9-5148-A347-AE4144F10A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832D968-46D9-C443-818A-1F4467C9547F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E0164122-B8C1-1C4E-BD56-1EF2C6B305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F2A622E3-54B4-AB42-A620-96377630CF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5626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5B4832A3-93F6-F340-89A7-DD5FF45B9D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20204F-8E1A-074B-8754-943462530AD6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5D4D946-8A41-1443-84CB-2B5D2E3D69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1E4A6E1-E6CB-324B-86DF-1964C886B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6140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5B4832A3-93F6-F340-89A7-DD5FF45B9D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20204F-8E1A-074B-8754-943462530AD6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5D4D946-8A41-1443-84CB-2B5D2E3D69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1E4A6E1-E6CB-324B-86DF-1964C886B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3122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5B4832A3-93F6-F340-89A7-DD5FF45B9D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20204F-8E1A-074B-8754-943462530AD6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5D4D946-8A41-1443-84CB-2B5D2E3D69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1E4A6E1-E6CB-324B-86DF-1964C886B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7274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5B4832A3-93F6-F340-89A7-DD5FF45B9D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20204F-8E1A-074B-8754-943462530AD6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5D4D946-8A41-1443-84CB-2B5D2E3D69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1E4A6E1-E6CB-324B-86DF-1964C886B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9305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5B4832A3-93F6-F340-89A7-DD5FF45B9D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20204F-8E1A-074B-8754-943462530AD6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5D4D946-8A41-1443-84CB-2B5D2E3D69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1E4A6E1-E6CB-324B-86DF-1964C886B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6439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5B4832A3-93F6-F340-89A7-DD5FF45B9D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20204F-8E1A-074B-8754-943462530AD6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5D4D946-8A41-1443-84CB-2B5D2E3D69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1E4A6E1-E6CB-324B-86DF-1964C886B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4870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5B4832A3-93F6-F340-89A7-DD5FF45B9D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20204F-8E1A-074B-8754-943462530AD6}" type="slidenum">
              <a:rPr lang="en-US" altLang="en-US" sz="1200"/>
              <a:pPr eaLnBrk="1" hangingPunct="1"/>
              <a:t>22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5D4D946-8A41-1443-84CB-2B5D2E3D69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1E4A6E1-E6CB-324B-86DF-1964C886B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3003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EF80F21B-EB38-1F48-8709-21FC712FFF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CBF3DC8-263D-9349-9897-C29644980226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3A7C1FFC-4B9F-514F-A68B-87CECAC61B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A3C33DDF-D8C1-3042-B25A-8B5242B61D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319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D0FDA3A5-E889-C740-95C2-7471EDF30C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EE729B0-2A33-9D4B-8790-946C37336322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F90B53D1-7230-8348-9E86-FC3FC047F9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5A64C19-D6D1-C847-B8C0-F03121A46C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3895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0F257147-19DC-B348-A0B5-A45972C30C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C8E3585-1D44-EB4D-BA9E-F80ED8451171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  <p:sp>
        <p:nvSpPr>
          <p:cNvPr id="47107" name="Text Box 1">
            <a:extLst>
              <a:ext uri="{FF2B5EF4-FFF2-40B4-BE49-F238E27FC236}">
                <a16:creationId xmlns:a16="http://schemas.microsoft.com/office/drawing/2014/main" id="{75684816-1961-934F-9F94-2918AAD04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7108" name="Text Box 2">
            <a:extLst>
              <a:ext uri="{FF2B5EF4-FFF2-40B4-BE49-F238E27FC236}">
                <a16:creationId xmlns:a16="http://schemas.microsoft.com/office/drawing/2014/main" id="{E1274CAD-7388-F342-9E11-026E8D4C5FF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78328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84D21A9F-7018-324F-98A5-CA98FEF214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23A1E46-A01D-454A-A0BE-7287ACED48F8}" type="slidenum">
              <a:rPr lang="en-US" altLang="en-US" sz="1200"/>
              <a:pPr eaLnBrk="1" hangingPunct="1"/>
              <a:t>26</a:t>
            </a:fld>
            <a:endParaRPr lang="en-US" altLang="en-US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48293745-63F7-5B44-8D4C-60DEC0E700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0BEB03A8-5C02-8A42-BEED-2F7A56A170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6818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EBD1AA08-61F0-014B-99CD-89F28379E3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C1F475F-D8BF-FF44-A2EE-5BBB24F583D3}" type="slidenum">
              <a:rPr lang="en-US" altLang="en-US" sz="1200"/>
              <a:pPr eaLnBrk="1" hangingPunct="1"/>
              <a:t>27</a:t>
            </a:fld>
            <a:endParaRPr lang="en-US" altLang="en-US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0DA1F035-6862-0F45-B597-657762CD0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0B2BB36-9653-9845-8A95-2F2CD84073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29449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08B5BABB-E85A-654E-9FFD-FE969FB06E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D5FF845-F8CB-6541-9000-EC97E30FB759}" type="slidenum">
              <a:rPr lang="en-US" altLang="en-US" sz="1200"/>
              <a:pPr eaLnBrk="1" hangingPunct="1"/>
              <a:t>28</a:t>
            </a:fld>
            <a:endParaRPr lang="en-US" altLang="en-US" sz="1200"/>
          </a:p>
        </p:txBody>
      </p:sp>
      <p:sp>
        <p:nvSpPr>
          <p:cNvPr id="53251" name="Text Box 1">
            <a:extLst>
              <a:ext uri="{FF2B5EF4-FFF2-40B4-BE49-F238E27FC236}">
                <a16:creationId xmlns:a16="http://schemas.microsoft.com/office/drawing/2014/main" id="{D9A479BB-A2FF-764C-AA2D-5C02575FB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3252" name="Text Box 2">
            <a:extLst>
              <a:ext uri="{FF2B5EF4-FFF2-40B4-BE49-F238E27FC236}">
                <a16:creationId xmlns:a16="http://schemas.microsoft.com/office/drawing/2014/main" id="{8C04B8F0-D68D-8F45-95AC-182477A762C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1964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B2A62DD1-2236-044C-989D-275806312D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6EA53D5-D37A-D74C-A9A6-E29AC7D8FED8}" type="slidenum">
              <a:rPr lang="en-US" altLang="en-US" sz="1200"/>
              <a:pPr eaLnBrk="1" hangingPunct="1"/>
              <a:t>29</a:t>
            </a:fld>
            <a:endParaRPr lang="en-US" altLang="en-US" sz="12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B233C21A-AFC6-8F44-A31E-D8C948B701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B82A4EAA-E111-3641-8922-3A2CF12364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5639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3810E16F-07DB-D54A-9CDE-8BE3EA8A7A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62E1D53-F8C0-3D46-B0E5-F5D3D9F1E9E4}" type="slidenum">
              <a:rPr lang="en-US" altLang="en-US" sz="1200"/>
              <a:pPr eaLnBrk="1" hangingPunct="1"/>
              <a:t>30</a:t>
            </a:fld>
            <a:endParaRPr lang="en-US" altLang="en-US" sz="1200"/>
          </a:p>
        </p:txBody>
      </p:sp>
      <p:sp>
        <p:nvSpPr>
          <p:cNvPr id="57347" name="Text Box 1">
            <a:extLst>
              <a:ext uri="{FF2B5EF4-FFF2-40B4-BE49-F238E27FC236}">
                <a16:creationId xmlns:a16="http://schemas.microsoft.com/office/drawing/2014/main" id="{6B75F072-2619-3240-8C13-A2F072299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7348" name="Text Box 2">
            <a:extLst>
              <a:ext uri="{FF2B5EF4-FFF2-40B4-BE49-F238E27FC236}">
                <a16:creationId xmlns:a16="http://schemas.microsoft.com/office/drawing/2014/main" id="{36BF19E4-6269-9F46-B41F-B69EB2D8B49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6069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4DE3A25C-89E0-B54C-9307-6BD71D1E2B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F3BD552-D48A-5247-ACE7-F6D6D7C0886F}" type="slidenum">
              <a:rPr lang="en-US" altLang="en-US" sz="1200"/>
              <a:pPr eaLnBrk="1" hangingPunct="1"/>
              <a:t>31</a:t>
            </a:fld>
            <a:endParaRPr lang="en-US" altLang="en-US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C995517A-F446-0243-A86B-368D23BF3E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B7B938E1-9EAD-544E-86CD-BC0AEAE33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8714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6081A19A-EFB8-AC47-BAFA-A417825FFA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74C934A-E3B0-8B40-824E-D5E8EADE23B9}" type="slidenum">
              <a:rPr lang="en-US" altLang="en-US" sz="1200"/>
              <a:pPr eaLnBrk="1" hangingPunct="1"/>
              <a:t>33</a:t>
            </a:fld>
            <a:endParaRPr lang="en-US" altLang="en-US" sz="120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0892C6A1-068F-2B48-BCF2-F6A5956E32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C2C40F7-280E-774A-B2C8-299DD7BA81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60439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73B7ED0F-BF36-6644-991A-5B2AC60318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EEC603E-F419-DF45-93DF-18F1665E3650}" type="slidenum">
              <a:rPr lang="en-US" altLang="en-US" sz="1200"/>
              <a:pPr eaLnBrk="1" hangingPunct="1"/>
              <a:t>34</a:t>
            </a:fld>
            <a:endParaRPr lang="en-US" altLang="en-US" sz="12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5B79559E-5A7F-5E41-89E1-8457B876DF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5F2C52AE-11D1-A34B-A0F3-74004942FE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32298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1ACEA077-839F-6142-A39D-4C86B2751F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B8FAD15-24D7-D240-9C8C-9A5F454E2217}" type="slidenum">
              <a:rPr lang="en-US" altLang="en-US" sz="1200"/>
              <a:pPr eaLnBrk="1" hangingPunct="1"/>
              <a:t>38</a:t>
            </a:fld>
            <a:endParaRPr lang="en-US" altLang="en-US" sz="12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8E9C7696-8C3F-9A4E-98FF-9D11548A15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AA6E0280-C3B7-074B-BFDE-BF6D13FC47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765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7348A992-9E78-5F40-B7FA-213809025F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2E6536C-0606-2146-8FC5-0A3432E173D0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5D65D7CC-B54F-A14E-9DD2-7C7D60E2EA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20698C7-54A1-1F41-8BF9-94C837EFC5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28540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3697DAA6-C5AA-C74F-BBA8-4A24437EA0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63FCA1F-F1E2-4649-A07B-AC1106830193}" type="slidenum">
              <a:rPr lang="en-US" altLang="en-US" sz="1200"/>
              <a:pPr eaLnBrk="1" hangingPunct="1"/>
              <a:t>39</a:t>
            </a:fld>
            <a:endParaRPr lang="en-US" altLang="en-US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8569EDD3-F300-7B46-B4E2-01A6F27226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622D3CB-C9A2-7640-A0C5-7E253FBF2D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00598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BAAD67D1-7DC2-DE47-B6BB-522B318FFE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D404EF7-741C-A246-B9A0-545ACAF1CD9D}" type="slidenum">
              <a:rPr lang="en-US" altLang="en-US" sz="1200"/>
              <a:pPr eaLnBrk="1" hangingPunct="1"/>
              <a:t>40</a:t>
            </a:fld>
            <a:endParaRPr lang="en-US" altLang="en-US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3EC497BB-6A84-9440-845E-4A00747FA6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6382E35-A1FD-2A49-A25A-11BDF502C9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02381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AB1E9B51-BFE4-DF4D-9E53-D13411C33D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6FB4C23-5174-214A-A277-AD9EDAF72C52}" type="slidenum">
              <a:rPr lang="en-US" altLang="en-US" sz="1200"/>
              <a:pPr eaLnBrk="1" hangingPunct="1"/>
              <a:t>41</a:t>
            </a:fld>
            <a:endParaRPr lang="en-US" altLang="en-US" sz="120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9FA199EC-FA36-644B-AF5B-73079D8E27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D30E6B8A-DC36-D14A-80D9-BECB31E96A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72860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32772BC1-A264-8F4A-BF78-BADE03561B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E12D24F-63C1-F647-9446-DAA06E486B29}" type="slidenum">
              <a:rPr lang="en-US" altLang="en-US" sz="1200"/>
              <a:pPr eaLnBrk="1" hangingPunct="1"/>
              <a:t>44</a:t>
            </a:fld>
            <a:endParaRPr lang="en-US" altLang="en-US" sz="120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30A6871D-93E9-4940-B124-6A153B4D57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EBDD8781-9BC4-0146-9CFA-6D29754856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33516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5B6EA894-99F2-6745-AC1F-E486B0E61C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6E4E954-2147-5147-9035-D8D57AE9BC1D}" type="slidenum">
              <a:rPr lang="en-US" altLang="en-US" sz="1200"/>
              <a:pPr eaLnBrk="1" hangingPunct="1"/>
              <a:t>45</a:t>
            </a:fld>
            <a:endParaRPr lang="en-US" altLang="en-US" sz="120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16168B84-ECFF-134C-B5C5-4C2AFB445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0513EEE-7B16-7D48-A184-9C5049939E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13096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7DB33C10-2BB9-1048-A451-0B7F61ACD8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1E25707-9A18-CB4C-8678-45AD1B8D113D}" type="slidenum">
              <a:rPr lang="en-US" altLang="en-US" sz="1200"/>
              <a:pPr eaLnBrk="1" hangingPunct="1"/>
              <a:t>46</a:t>
            </a:fld>
            <a:endParaRPr lang="en-US" altLang="en-US" sz="120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6E400DDF-C46B-B24B-AEED-D5BA33DE78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40731B05-0637-8442-8DDE-436209076E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36230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D475F654-EF3F-4240-A1E2-1A514EA85A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C0363CE-EF9E-564E-ACBA-D6A6276E6820}" type="slidenum">
              <a:rPr lang="en-US" altLang="en-US" sz="1200"/>
              <a:pPr eaLnBrk="1" hangingPunct="1"/>
              <a:t>47</a:t>
            </a:fld>
            <a:endParaRPr lang="en-US" altLang="en-US" sz="120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44A01982-113C-3A4A-9754-F0749C656B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DDD5B584-4352-EB47-8D30-3C067734F7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99299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DBA9EC2E-9E1D-BC47-BDA8-BA6FAD3877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C7C1A32-4B14-8D4B-A723-93274F68D7DB}" type="slidenum">
              <a:rPr lang="en-US" altLang="en-US" sz="1200"/>
              <a:pPr eaLnBrk="1" hangingPunct="1"/>
              <a:t>48</a:t>
            </a:fld>
            <a:endParaRPr lang="en-US" altLang="en-US" sz="120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AE241E04-7A1D-DA4E-8ADF-BAB984AF3F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E345B486-B811-8F41-8FEA-41FC98E6BA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37540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77E95E97-39E2-9A4C-8921-513C917E97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923E6E3-17EB-3845-92A0-D5CB52475123}" type="slidenum">
              <a:rPr lang="en-US" altLang="en-US" sz="1200"/>
              <a:pPr eaLnBrk="1" hangingPunct="1"/>
              <a:t>49</a:t>
            </a:fld>
            <a:endParaRPr lang="en-US" altLang="en-US" sz="120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1D3DB5F4-BD23-B849-A953-67531C5980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AB1E783A-E160-0E4F-B9E3-F6E9512304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0320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33BD7236-0C6D-A049-B251-4EB30AD7DF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5A0EBC5-BB22-1B42-93E3-CB1CB42AD12F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F4E766A3-03EE-8347-80A9-62DEFF911D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D5FBB8BD-FB25-4240-BAC9-1E8824B3EA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2749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CF134AEF-5FE9-B543-A613-08337E2678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76C2E73-8393-CD42-A492-D7489C48D3CA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5399946E-576A-F044-847F-AAF2268CDE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E8525242-BAA2-BE4C-AD0D-17F6504001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2331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72892924-825D-D343-B366-0C7D1FE72C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E12A13D-BA3D-804F-95BA-7988DC312413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C795D0D1-55BD-0F4F-B64F-D95DA5B352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1C2C2603-AB93-2A4F-993C-4EC233F4C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3472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3F7694AF-1A24-624D-914C-C2F986C797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4EEC6F1-4D9A-BF4C-8089-62B2492CE56D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3CFDFD06-28D8-924F-B0D0-70B99EE13B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21AB8213-5B68-A745-AD44-9B5B936793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6220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E8B5E060-0099-044A-8C74-336C8AC241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D378C7C-AE0C-4E40-BCED-7D8557F446D2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15AE9AF6-851B-2B46-845F-95167CB001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7E582511-6FA4-2244-8BD0-DB46C6375A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907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6A7D5A52-0639-4647-997D-04DD203A74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EEC1313-087B-0C49-9222-2B2A80297A06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14B0C0DC-6BC8-0E4E-BD21-A268AFA6D2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82B489C4-6248-8541-8708-3BF88FE1A3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5918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921A-AD4A-3A40-B4CF-BA51BC42E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4F85-B45A-B644-947D-362399535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905EE-FEB3-A849-A57A-17B0AF7B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3E614-994C-0A4C-99AA-B916E2C4D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69885-2866-FA42-A204-96730884C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4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E96A-CBF4-6243-88C4-38075E87A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01CD2C-E462-F144-9FFC-0AD506CD3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5E3A2-7D3A-6141-BFFD-427C5B303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C034E-30A3-3647-8A0D-45D7AEEF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9B32A-6094-7A48-B3E5-93DC48BC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3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16E3E5-5269-1641-A4E8-352202A0A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529FAB-0AB3-CA40-8FF9-E6EA4A8E3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1BC81-32C5-8F42-93DE-CDB797F4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B305F-F13F-8040-A916-371793717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F926E-5853-E248-AEB9-D588084EB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59A2-5446-6046-BC19-C920E76F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0684" cy="1141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40C45-7674-C446-94D5-CBBCAD388F0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1CC44-299E-BE4B-97EE-B40DB58F091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DBB93D-A661-9246-B7BA-333A9CB051F7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5484" y="3938589"/>
            <a:ext cx="5384800" cy="2185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B8831DD-929A-A44E-8FF1-799475F653D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C3991B4-3D1E-1B42-A527-9FDE6F7FCD8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1F3A6F-AACB-1747-A52F-F26A51068AB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99E138DB-1080-DA4E-A70F-0E32A26608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893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E31B0A6-9FDB-5346-8C86-8551E339C9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9FA6B9B-1872-C940-827F-1CD91E6CF9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DE2B1CA-D8CF-3E42-82D9-14BFE53D69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2FA1CC-712F-D548-9FFD-F5CF5D7E54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42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AEB2-DEF0-3148-A439-A0CD0B03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32FF-ED55-4749-90FF-980861547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ADE8-4C5B-F54D-A3F1-02835D0CA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2E826-4BB0-DD4E-A57E-B0039262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C6F59-6C85-DC47-8814-82192141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88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67A1-233A-F441-8082-483D9938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C94AC-E8FC-1E48-9108-37F30818C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3B30D-FF67-5946-A9D2-AE956E07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12200-798A-B642-BB53-6C6C575C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D4665-FA82-3340-AADC-5118A47E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3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8CADD-52CC-8A46-A352-CCEEDAF0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F730F-6C06-6240-B400-A870FAB8C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F1196-1849-FB4C-BDB3-9DE79B4B2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2D0B0-B527-254F-9880-62D597A75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66F2A-3FA8-7148-9B6D-E66C0A91B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02C17-E4E8-2C47-BA2E-85A50D6A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8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04B77-18C2-964D-AA75-1467CD05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CE15B-2A6A-464A-A24B-7D1606526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1F6021-B898-A746-A113-A3657B93B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20602-EF32-F846-AC72-9F4B8342A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E11490-556E-6F4D-9BFF-A2B8466B54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998763-F77F-2B4B-BE56-009A8464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3/18/21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1517CA-5B0E-5E42-9255-0A5580F0A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2892FB-7D43-6049-B8BF-A63206E98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1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4AA9B-4E6A-334A-917E-465AF7F1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B62D1-1A7C-2D49-8BF6-C7F8E038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3/18/21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37710A-29DF-7E41-884D-A0BFADA3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F5D72-83BD-E44F-ACFB-4885113A9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99EFB-8919-6F40-9A7F-28259FB06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3/18/21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6E0AA-C543-7D4E-93C2-C93FDF9D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E7B90-26A4-A14B-9461-08173977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5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E121A-FAD2-BE4C-A0EB-75C1515F9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DD3E1-8753-214A-9A87-281489526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E09C1-2397-984D-9281-041405E25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2BFE6-F0E0-F44D-BA58-3C98999A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18E09-380D-2D45-AED6-DF6F7A406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ED443-5F38-B54A-9CF6-253E851C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1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31F8E-5816-9848-8BEE-745D9579D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6D4998-03D4-6642-B631-03DD9DF4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F3218-7697-A34B-B8CD-DF4AFC50A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BEC24-40E0-F548-8024-B5922C8C1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88BC4-404E-9E42-83AD-F3035D12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DA252-67CE-3C47-B971-6E9094A3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70D2EB-7AF4-C648-98D6-F8164568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56E30-9178-074E-BAA7-40F934F41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E9C83-CCF7-4B4F-BBF5-2EA6FEE7A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102A8-FE73-6549-9A38-E08227CC11B7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D8F43-A096-9841-AC36-5DDADEB38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2EE38-6D13-314B-9AE5-03E9DEEA5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9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GWU1XkLVE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lementary_particle" TargetMode="External"/><Relationship Id="rId7" Type="http://schemas.openxmlformats.org/officeDocument/2006/relationships/hyperlink" Target="http://en.wikipedia.org/wiki/Photon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Quantum_chromodynamics" TargetMode="External"/><Relationship Id="rId5" Type="http://schemas.openxmlformats.org/officeDocument/2006/relationships/hyperlink" Target="http://en.wikipedia.org/wiki/Strong-CP_problem" TargetMode="External"/><Relationship Id="rId4" Type="http://schemas.openxmlformats.org/officeDocument/2006/relationships/hyperlink" Target="http://en.wikipedia.org/wiki/Peccei-Quinn_theory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en.wikipedia.org/wiki/Str%C3%B6mgren_sphere" TargetMode="Externa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en.wikipedia.org/wiki/Str%C3%B6mgren_sphere" TargetMode="Externa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galacticcenter.astro.ucla.edu/pictures/orbitsMovie.shtml" TargetMode="External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7B55-F1C2-0841-A5CF-CABFB47E4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ASTR 2320 </a:t>
            </a:r>
            <a:br>
              <a:rPr lang="en-US" dirty="0"/>
            </a:br>
            <a:r>
              <a:rPr lang="en-US" dirty="0"/>
              <a:t>General Astronomy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B3621-3086-F94F-AA58-5F3D29FA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503" y="3602038"/>
            <a:ext cx="11019099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Professor Mike Brotherton</a:t>
            </a:r>
          </a:p>
          <a:p>
            <a:r>
              <a:rPr lang="en-US" dirty="0"/>
              <a:t>The Milky Way</a:t>
            </a:r>
          </a:p>
          <a:p>
            <a:r>
              <a:rPr lang="en-US" dirty="0"/>
              <a:t>(Chapter 17 in Dobson,  Chapter 19 of </a:t>
            </a:r>
            <a:r>
              <a:rPr lang="en-US" dirty="0" err="1"/>
              <a:t>Ryden</a:t>
            </a:r>
            <a:r>
              <a:rPr lang="en-US" dirty="0"/>
              <a:t> and Peterson)</a:t>
            </a:r>
          </a:p>
          <a:p>
            <a:r>
              <a:rPr lang="en-US" dirty="0"/>
              <a:t>There’s a restaurant at the end of the universe, and a bar at the center of the galaxy.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809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90" name="Picture 18" descr="1205c">
            <a:extLst>
              <a:ext uri="{FF2B5EF4-FFF2-40B4-BE49-F238E27FC236}">
                <a16:creationId xmlns:a16="http://schemas.microsoft.com/office/drawing/2014/main" id="{44BAADCC-B7DD-A64C-B79C-FD94CF8A4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4" y="3805238"/>
            <a:ext cx="3006725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9" name="Picture 17" descr="1205b">
            <a:extLst>
              <a:ext uri="{FF2B5EF4-FFF2-40B4-BE49-F238E27FC236}">
                <a16:creationId xmlns:a16="http://schemas.microsoft.com/office/drawing/2014/main" id="{88D3EF6C-A2FF-6E45-8E5B-B8AA56F69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3201"/>
            <a:ext cx="5181600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>
            <a:extLst>
              <a:ext uri="{FF2B5EF4-FFF2-40B4-BE49-F238E27FC236}">
                <a16:creationId xmlns:a16="http://schemas.microsoft.com/office/drawing/2014/main" id="{D92CFECF-E14E-454E-AED9-CE97DBED61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76800" y="-76199"/>
            <a:ext cx="6324600" cy="16002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Exploring the Galaxy Using Clusters of Stars</a:t>
            </a:r>
          </a:p>
        </p:txBody>
      </p:sp>
      <p:sp>
        <p:nvSpPr>
          <p:cNvPr id="79882" name="Text Box 10">
            <a:extLst>
              <a:ext uri="{FF2B5EF4-FFF2-40B4-BE49-F238E27FC236}">
                <a16:creationId xmlns:a16="http://schemas.microsoft.com/office/drawing/2014/main" id="{BBDD6087-EFB1-BE4F-A441-6ADD5F6C4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524001"/>
            <a:ext cx="3657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Two types of clusters of stars:</a:t>
            </a:r>
          </a:p>
        </p:txBody>
      </p:sp>
      <p:sp>
        <p:nvSpPr>
          <p:cNvPr id="79883" name="Text Box 11">
            <a:extLst>
              <a:ext uri="{FF2B5EF4-FFF2-40B4-BE49-F238E27FC236}">
                <a16:creationId xmlns:a16="http://schemas.microsoft.com/office/drawing/2014/main" id="{C7649B7A-0030-3943-9ED2-C03FB2BD4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965326"/>
            <a:ext cx="5486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1) Open clusters = young clusters of recently formed stars; within the disk of the Galaxy</a:t>
            </a:r>
          </a:p>
        </p:txBody>
      </p:sp>
      <p:sp>
        <p:nvSpPr>
          <p:cNvPr id="79885" name="Text Box 13">
            <a:extLst>
              <a:ext uri="{FF2B5EF4-FFF2-40B4-BE49-F238E27FC236}">
                <a16:creationId xmlns:a16="http://schemas.microsoft.com/office/drawing/2014/main" id="{3DA103D5-0E22-5043-B4F8-BA56397A1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927726"/>
            <a:ext cx="6172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2) Globular clusters = old, centrally concentrated clusters of stars; mostly in a halo around the galaxy</a:t>
            </a:r>
          </a:p>
        </p:txBody>
      </p:sp>
      <p:sp>
        <p:nvSpPr>
          <p:cNvPr id="79886" name="Text Box 14">
            <a:extLst>
              <a:ext uri="{FF2B5EF4-FFF2-40B4-BE49-F238E27FC236}">
                <a16:creationId xmlns:a16="http://schemas.microsoft.com/office/drawing/2014/main" id="{DA9972CE-3393-7C4A-8944-660027673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862639"/>
            <a:ext cx="2286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Globular Cluster M 19</a:t>
            </a:r>
          </a:p>
        </p:txBody>
      </p:sp>
      <p:sp>
        <p:nvSpPr>
          <p:cNvPr id="31752" name="FlagCount" hidden="1">
            <a:extLst>
              <a:ext uri="{FF2B5EF4-FFF2-40B4-BE49-F238E27FC236}">
                <a16:creationId xmlns:a16="http://schemas.microsoft.com/office/drawing/2014/main" id="{E97D811D-3F04-2C4F-959F-EDF75B146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79888" name="Picture 16" descr="1205a">
            <a:extLst>
              <a:ext uri="{FF2B5EF4-FFF2-40B4-BE49-F238E27FC236}">
                <a16:creationId xmlns:a16="http://schemas.microsoft.com/office/drawing/2014/main" id="{DE69574F-E6A7-454F-8EFF-6D0E1390B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1"/>
            <a:ext cx="30480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4" name="Text Box 12">
            <a:extLst>
              <a:ext uri="{FF2B5EF4-FFF2-40B4-BE49-F238E27FC236}">
                <a16:creationId xmlns:a16="http://schemas.microsoft.com/office/drawing/2014/main" id="{73CF5C63-B5E3-7644-935B-CF1EC5600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124201"/>
            <a:ext cx="21336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/>
              <a:t>Open clusters h and </a:t>
            </a:r>
            <a:r>
              <a:rPr lang="en-US" altLang="en-US" sz="2000">
                <a:latin typeface="Symbol" pitchFamily="2" charset="2"/>
              </a:rPr>
              <a:t>c</a:t>
            </a:r>
            <a:r>
              <a:rPr lang="en-US" altLang="en-US" sz="2000"/>
              <a:t> Persei</a:t>
            </a:r>
          </a:p>
        </p:txBody>
      </p:sp>
    </p:spTree>
    <p:extLst>
      <p:ext uri="{BB962C8B-B14F-4D97-AF65-F5344CB8AC3E}">
        <p14:creationId xmlns:p14="http://schemas.microsoft.com/office/powerpoint/2010/main" val="245993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9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9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2" grpId="0"/>
      <p:bldP spid="79883" grpId="0"/>
      <p:bldP spid="79885" grpId="0"/>
      <p:bldP spid="79886" grpId="0"/>
      <p:bldP spid="7988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09b">
            <a:extLst>
              <a:ext uri="{FF2B5EF4-FFF2-40B4-BE49-F238E27FC236}">
                <a16:creationId xmlns:a16="http://schemas.microsoft.com/office/drawing/2014/main" id="{5E925555-2947-9644-8EFD-4A66959044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1" y="-304800"/>
            <a:ext cx="7496175" cy="7696200"/>
          </a:xfrm>
          <a:noFill/>
        </p:spPr>
      </p:pic>
      <p:sp>
        <p:nvSpPr>
          <p:cNvPr id="33794" name="Rectangle 2">
            <a:extLst>
              <a:ext uri="{FF2B5EF4-FFF2-40B4-BE49-F238E27FC236}">
                <a16:creationId xmlns:a16="http://schemas.microsoft.com/office/drawing/2014/main" id="{B05FCDC8-5160-9244-89B9-D7173F3CFA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6038"/>
            <a:ext cx="6629400" cy="1325562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  <a:ea typeface="ＭＳ Ｐゴシック" panose="020B0600070205080204" pitchFamily="34" charset="-128"/>
              </a:rPr>
              <a:t>Globular Clusters</a:t>
            </a:r>
          </a:p>
        </p:txBody>
      </p:sp>
      <p:sp>
        <p:nvSpPr>
          <p:cNvPr id="33795" name="Text Box 6">
            <a:extLst>
              <a:ext uri="{FF2B5EF4-FFF2-40B4-BE49-F238E27FC236}">
                <a16:creationId xmlns:a16="http://schemas.microsoft.com/office/drawing/2014/main" id="{E4DB0FD6-ABA2-4A4F-8645-5ADAE5D53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892676"/>
            <a:ext cx="487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000">
              <a:solidFill>
                <a:schemeClr val="bg1"/>
              </a:solidFill>
            </a:endParaRP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4C0E913C-61A8-1847-9E35-8518E85B0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816475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>
                <a:solidFill>
                  <a:schemeClr val="bg1"/>
                </a:solidFill>
              </a:rPr>
              <a:t> Dense clusters of 50,000 – a million stars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05A63C0F-1721-694E-9A99-944A2F1FD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86740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>
                <a:solidFill>
                  <a:schemeClr val="bg1"/>
                </a:solidFill>
              </a:rPr>
              <a:t> Approx. 200 globular clusters in our Milky Way</a:t>
            </a:r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28170BE0-9512-104B-A1BD-0668A47ED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349875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>
                <a:solidFill>
                  <a:schemeClr val="bg1"/>
                </a:solidFill>
              </a:rPr>
              <a:t> Old (~ 11 billion years), lower-main-sequence stars</a:t>
            </a:r>
          </a:p>
        </p:txBody>
      </p:sp>
      <p:sp>
        <p:nvSpPr>
          <p:cNvPr id="33799" name="Text Box 10">
            <a:extLst>
              <a:ext uri="{FF2B5EF4-FFF2-40B4-BE49-F238E27FC236}">
                <a16:creationId xmlns:a16="http://schemas.microsoft.com/office/drawing/2014/main" id="{04BEF6E9-1A75-D641-B45C-E9C7689B0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2743201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Globular Cluster M80</a:t>
            </a:r>
          </a:p>
        </p:txBody>
      </p:sp>
      <p:sp>
        <p:nvSpPr>
          <p:cNvPr id="33800" name="FlagCount" hidden="1">
            <a:extLst>
              <a:ext uri="{FF2B5EF4-FFF2-40B4-BE49-F238E27FC236}">
                <a16:creationId xmlns:a16="http://schemas.microsoft.com/office/drawing/2014/main" id="{D09CA134-6D5C-E748-8F12-4DADE52C6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bg1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6218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2" grpId="0"/>
      <p:bldP spid="61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81" name="Picture 13" descr="1206a">
            <a:extLst>
              <a:ext uri="{FF2B5EF4-FFF2-40B4-BE49-F238E27FC236}">
                <a16:creationId xmlns:a16="http://schemas.microsoft.com/office/drawing/2014/main" id="{D14CA40B-6613-0E4F-A9D8-D1795918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90600"/>
            <a:ext cx="4038600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2">
            <a:extLst>
              <a:ext uri="{FF2B5EF4-FFF2-40B4-BE49-F238E27FC236}">
                <a16:creationId xmlns:a16="http://schemas.microsoft.com/office/drawing/2014/main" id="{31922AFF-D0BE-534D-A77B-1AEAC44CA1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52401"/>
            <a:ext cx="9144000" cy="944563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Locating the Center of the Milky Way</a:t>
            </a:r>
          </a:p>
        </p:txBody>
      </p:sp>
      <p:pic>
        <p:nvPicPr>
          <p:cNvPr id="83972" name="Picture 4" descr="03">
            <a:extLst>
              <a:ext uri="{FF2B5EF4-FFF2-40B4-BE49-F238E27FC236}">
                <a16:creationId xmlns:a16="http://schemas.microsoft.com/office/drawing/2014/main" id="{46AE5E27-14C1-AF45-A4D4-D8DBB5284A5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3886200"/>
            <a:ext cx="4038600" cy="2933700"/>
          </a:xfrm>
          <a:noFill/>
        </p:spPr>
      </p:pic>
      <p:sp>
        <p:nvSpPr>
          <p:cNvPr id="83975" name="Text Box 7">
            <a:extLst>
              <a:ext uri="{FF2B5EF4-FFF2-40B4-BE49-F238E27FC236}">
                <a16:creationId xmlns:a16="http://schemas.microsoft.com/office/drawing/2014/main" id="{B5374A10-7892-F947-9EC3-27C2C46C1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209801"/>
            <a:ext cx="3505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Distribution of globular clusters is </a:t>
            </a:r>
            <a:r>
              <a:rPr lang="en-US" altLang="en-US" sz="3200" dirty="0">
                <a:solidFill>
                  <a:srgbClr val="FF0000"/>
                </a:solidFill>
              </a:rPr>
              <a:t>not </a:t>
            </a:r>
            <a:r>
              <a:rPr lang="en-US" altLang="en-US" dirty="0">
                <a:solidFill>
                  <a:srgbClr val="FF0000"/>
                </a:solidFill>
              </a:rPr>
              <a:t>centered on the sun,</a:t>
            </a:r>
          </a:p>
        </p:txBody>
      </p:sp>
      <p:sp>
        <p:nvSpPr>
          <p:cNvPr id="83976" name="Text Box 8">
            <a:extLst>
              <a:ext uri="{FF2B5EF4-FFF2-40B4-BE49-F238E27FC236}">
                <a16:creationId xmlns:a16="http://schemas.microsoft.com/office/drawing/2014/main" id="{C39064CC-FF44-8E44-9D0E-AEE52C7DA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524955"/>
            <a:ext cx="3886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but on a location which is heavily obscured from direct (visual) observation.</a:t>
            </a:r>
          </a:p>
        </p:txBody>
      </p:sp>
      <p:sp>
        <p:nvSpPr>
          <p:cNvPr id="83977" name="Line 9">
            <a:extLst>
              <a:ext uri="{FF2B5EF4-FFF2-40B4-BE49-F238E27FC236}">
                <a16:creationId xmlns:a16="http://schemas.microsoft.com/office/drawing/2014/main" id="{0B975821-F257-AD43-83FB-CC1E7EE8A96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4419600"/>
            <a:ext cx="2590800" cy="914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7" name="FlagCount" hidden="1">
            <a:extLst>
              <a:ext uri="{FF2B5EF4-FFF2-40B4-BE49-F238E27FC236}">
                <a16:creationId xmlns:a16="http://schemas.microsoft.com/office/drawing/2014/main" id="{D5B2C195-0451-544C-BF8D-939948175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8216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5" grpId="0"/>
      <p:bldP spid="839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99" name="Picture 27" descr="1208">
            <a:extLst>
              <a:ext uri="{FF2B5EF4-FFF2-40B4-BE49-F238E27FC236}">
                <a16:creationId xmlns:a16="http://schemas.microsoft.com/office/drawing/2014/main" id="{EA89F332-BDA1-FB44-A906-19C62B437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64" y="1371600"/>
            <a:ext cx="341153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>
            <a:extLst>
              <a:ext uri="{FF2B5EF4-FFF2-40B4-BE49-F238E27FC236}">
                <a16:creationId xmlns:a16="http://schemas.microsoft.com/office/drawing/2014/main" id="{E29BED0C-0B9D-EB46-AD6E-07EA7C5936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76200"/>
            <a:ext cx="8458200" cy="9144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Structure of the Milky Way</a:t>
            </a:r>
          </a:p>
        </p:txBody>
      </p:sp>
      <p:sp>
        <p:nvSpPr>
          <p:cNvPr id="54277" name="Line 5">
            <a:extLst>
              <a:ext uri="{FF2B5EF4-FFF2-40B4-BE49-F238E27FC236}">
                <a16:creationId xmlns:a16="http://schemas.microsoft.com/office/drawing/2014/main" id="{6ABD8F45-37C1-0649-AFFE-5FB29FCFFE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1447800"/>
            <a:ext cx="2667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8" name="Text Box 6">
            <a:extLst>
              <a:ext uri="{FF2B5EF4-FFF2-40B4-BE49-F238E27FC236}">
                <a16:creationId xmlns:a16="http://schemas.microsoft.com/office/drawing/2014/main" id="{F9DDB8CC-20C2-3846-B685-E844F994F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300" y="974724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~50 kpc</a:t>
            </a:r>
          </a:p>
        </p:txBody>
      </p:sp>
      <p:sp>
        <p:nvSpPr>
          <p:cNvPr id="54279" name="Text Box 7">
            <a:extLst>
              <a:ext uri="{FF2B5EF4-FFF2-40B4-BE49-F238E27FC236}">
                <a16:creationId xmlns:a16="http://schemas.microsoft.com/office/drawing/2014/main" id="{B04241C3-5D73-084D-A35B-33D210881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895601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Disk</a:t>
            </a:r>
          </a:p>
        </p:txBody>
      </p:sp>
      <p:sp>
        <p:nvSpPr>
          <p:cNvPr id="54280" name="Text Box 8">
            <a:extLst>
              <a:ext uri="{FF2B5EF4-FFF2-40B4-BE49-F238E27FC236}">
                <a16:creationId xmlns:a16="http://schemas.microsoft.com/office/drawing/2014/main" id="{CECD4884-C32B-2E43-AB29-8182A8F5B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505201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Nuclear Bulge</a:t>
            </a:r>
          </a:p>
        </p:txBody>
      </p:sp>
      <p:sp>
        <p:nvSpPr>
          <p:cNvPr id="54281" name="Text Box 9">
            <a:extLst>
              <a:ext uri="{FF2B5EF4-FFF2-40B4-BE49-F238E27FC236}">
                <a16:creationId xmlns:a16="http://schemas.microsoft.com/office/drawing/2014/main" id="{45048548-0E55-2D40-9B49-D183AF99A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114801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Halo</a:t>
            </a:r>
          </a:p>
        </p:txBody>
      </p:sp>
      <p:sp>
        <p:nvSpPr>
          <p:cNvPr id="54282" name="Text Box 10">
            <a:extLst>
              <a:ext uri="{FF2B5EF4-FFF2-40B4-BE49-F238E27FC236}">
                <a16:creationId xmlns:a16="http://schemas.microsoft.com/office/drawing/2014/main" id="{485E7794-0C9C-774F-AAD7-88BA739D4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038601"/>
            <a:ext cx="83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Sun</a:t>
            </a:r>
          </a:p>
        </p:txBody>
      </p:sp>
      <p:sp>
        <p:nvSpPr>
          <p:cNvPr id="54283" name="Text Box 11">
            <a:extLst>
              <a:ext uri="{FF2B5EF4-FFF2-40B4-BE49-F238E27FC236}">
                <a16:creationId xmlns:a16="http://schemas.microsoft.com/office/drawing/2014/main" id="{57EE678F-87CE-1F4C-8695-10BD6FD37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562601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Globular Clusters</a:t>
            </a:r>
          </a:p>
        </p:txBody>
      </p:sp>
      <p:sp>
        <p:nvSpPr>
          <p:cNvPr id="54284" name="Text Box 12">
            <a:extLst>
              <a:ext uri="{FF2B5EF4-FFF2-40B4-BE49-F238E27FC236}">
                <a16:creationId xmlns:a16="http://schemas.microsoft.com/office/drawing/2014/main" id="{48F27082-DC11-FD40-8A37-EA65582B6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648201"/>
            <a:ext cx="2971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Open Clusters, O/B Associations</a:t>
            </a:r>
          </a:p>
        </p:txBody>
      </p:sp>
      <p:sp>
        <p:nvSpPr>
          <p:cNvPr id="54285" name="Line 13">
            <a:extLst>
              <a:ext uri="{FF2B5EF4-FFF2-40B4-BE49-F238E27FC236}">
                <a16:creationId xmlns:a16="http://schemas.microsoft.com/office/drawing/2014/main" id="{8F832B9E-3F2D-CB41-9A60-35D88BDD1E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4600" y="3200400"/>
            <a:ext cx="10668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6" name="Line 14">
            <a:extLst>
              <a:ext uri="{FF2B5EF4-FFF2-40B4-BE49-F238E27FC236}">
                <a16:creationId xmlns:a16="http://schemas.microsoft.com/office/drawing/2014/main" id="{B69BBB78-19E4-2747-ADFB-0D3CD9B075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0800" y="3200400"/>
            <a:ext cx="990600" cy="2438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7" name="Line 15">
            <a:extLst>
              <a:ext uri="{FF2B5EF4-FFF2-40B4-BE49-F238E27FC236}">
                <a16:creationId xmlns:a16="http://schemas.microsoft.com/office/drawing/2014/main" id="{54318C9D-7D6E-9246-977D-7C22E736A21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62600" y="3200400"/>
            <a:ext cx="1828800" cy="533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8" name="Line 16">
            <a:extLst>
              <a:ext uri="{FF2B5EF4-FFF2-40B4-BE49-F238E27FC236}">
                <a16:creationId xmlns:a16="http://schemas.microsoft.com/office/drawing/2014/main" id="{003D2929-4B9C-DC4A-A7E9-DF866D6076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86400" y="3733800"/>
            <a:ext cx="1905000" cy="1752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9" name="Line 17">
            <a:extLst>
              <a:ext uri="{FF2B5EF4-FFF2-40B4-BE49-F238E27FC236}">
                <a16:creationId xmlns:a16="http://schemas.microsoft.com/office/drawing/2014/main" id="{9A7407EA-5AA6-7C45-9F2B-069DC974A5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81600" y="4343400"/>
            <a:ext cx="2209800" cy="685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0" name="Line 18">
            <a:extLst>
              <a:ext uri="{FF2B5EF4-FFF2-40B4-BE49-F238E27FC236}">
                <a16:creationId xmlns:a16="http://schemas.microsoft.com/office/drawing/2014/main" id="{343822F7-496C-AE41-9B7F-B2A07BA05F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0800" y="4343400"/>
            <a:ext cx="990600" cy="1676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1" name="Line 19">
            <a:extLst>
              <a:ext uri="{FF2B5EF4-FFF2-40B4-BE49-F238E27FC236}">
                <a16:creationId xmlns:a16="http://schemas.microsoft.com/office/drawing/2014/main" id="{2E74E83A-8D8C-454C-85B6-EBD772ABCCB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91200" y="3581400"/>
            <a:ext cx="1676400" cy="1371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2" name="Line 20">
            <a:extLst>
              <a:ext uri="{FF2B5EF4-FFF2-40B4-BE49-F238E27FC236}">
                <a16:creationId xmlns:a16="http://schemas.microsoft.com/office/drawing/2014/main" id="{3A2195B3-DF27-9E48-98C5-163587756E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0" y="4953000"/>
            <a:ext cx="1371600" cy="609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3" name="Line 21">
            <a:extLst>
              <a:ext uri="{FF2B5EF4-FFF2-40B4-BE49-F238E27FC236}">
                <a16:creationId xmlns:a16="http://schemas.microsoft.com/office/drawing/2014/main" id="{286BD364-2D42-614A-90FF-C635FA5AAE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5000" y="5715000"/>
            <a:ext cx="167640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4" name="Line 22">
            <a:extLst>
              <a:ext uri="{FF2B5EF4-FFF2-40B4-BE49-F238E27FC236}">
                <a16:creationId xmlns:a16="http://schemas.microsoft.com/office/drawing/2014/main" id="{4AA959F4-4B50-9448-B43C-BE1F5EA65D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5715000"/>
            <a:ext cx="1828800" cy="533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5" name="Line 23">
            <a:extLst>
              <a:ext uri="{FF2B5EF4-FFF2-40B4-BE49-F238E27FC236}">
                <a16:creationId xmlns:a16="http://schemas.microsoft.com/office/drawing/2014/main" id="{F54F24E0-ACC1-464C-B5FE-9FF4DDAAE4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4800" y="3200400"/>
            <a:ext cx="381000" cy="838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6" name="Line 24">
            <a:extLst>
              <a:ext uri="{FF2B5EF4-FFF2-40B4-BE49-F238E27FC236}">
                <a16:creationId xmlns:a16="http://schemas.microsoft.com/office/drawing/2014/main" id="{1FE83862-F714-AB47-A559-4A23251CC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4419600"/>
            <a:ext cx="457200" cy="114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1" name="FlagCount" hidden="1">
            <a:extLst>
              <a:ext uri="{FF2B5EF4-FFF2-40B4-BE49-F238E27FC236}">
                <a16:creationId xmlns:a16="http://schemas.microsoft.com/office/drawing/2014/main" id="{5D7D5081-B74D-2543-8F54-75053D398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50195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6745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6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9" dur="5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7" dur="500"/>
                                        <p:tgtEl>
                                          <p:spTgt spid="5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54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8" dur="5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1" dur="500"/>
                                        <p:tgtEl>
                                          <p:spTgt spid="5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9" dur="500"/>
                                        <p:tgtEl>
                                          <p:spTgt spid="5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2" dur="500"/>
                                        <p:tgtEl>
                                          <p:spTgt spid="5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7" dur="5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0" dur="500"/>
                                        <p:tgtEl>
                                          <p:spTgt spid="5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3" dur="500"/>
                                        <p:tgtEl>
                                          <p:spTgt spid="5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/>
      <p:bldP spid="54279" grpId="0"/>
      <p:bldP spid="54280" grpId="0"/>
      <p:bldP spid="54281" grpId="0"/>
      <p:bldP spid="54282" grpId="0"/>
      <p:bldP spid="54283" grpId="0"/>
      <p:bldP spid="5428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BBBA7669-A5EE-9544-AA92-15CDF600E8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Infrared View of the Milky Way</a:t>
            </a:r>
          </a:p>
        </p:txBody>
      </p:sp>
      <p:pic>
        <p:nvPicPr>
          <p:cNvPr id="40964" name="Picture 4" descr="07">
            <a:extLst>
              <a:ext uri="{FF2B5EF4-FFF2-40B4-BE49-F238E27FC236}">
                <a16:creationId xmlns:a16="http://schemas.microsoft.com/office/drawing/2014/main" id="{1EB7A401-8F40-1746-A441-8181C407A5E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158876"/>
            <a:ext cx="4876800" cy="3014663"/>
          </a:xfrm>
          <a:noFill/>
        </p:spPr>
      </p:pic>
      <p:sp>
        <p:nvSpPr>
          <p:cNvPr id="40966" name="Text Box 6">
            <a:extLst>
              <a:ext uri="{FF2B5EF4-FFF2-40B4-BE49-F238E27FC236}">
                <a16:creationId xmlns:a16="http://schemas.microsoft.com/office/drawing/2014/main" id="{A8CED7CE-8584-E643-A62D-49DF46440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828801"/>
            <a:ext cx="3352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Interstellar dust (absorbing optical light) emits mostly infrared.</a:t>
            </a:r>
          </a:p>
        </p:txBody>
      </p:sp>
      <p:sp>
        <p:nvSpPr>
          <p:cNvPr id="40972" name="Text Box 12">
            <a:extLst>
              <a:ext uri="{FF2B5EF4-FFF2-40B4-BE49-F238E27FC236}">
                <a16:creationId xmlns:a16="http://schemas.microsoft.com/office/drawing/2014/main" id="{7C06ACEF-C8B6-EA4C-B7A6-D5AB85EB2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127126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Near-infrared image</a:t>
            </a:r>
          </a:p>
        </p:txBody>
      </p:sp>
      <p:sp>
        <p:nvSpPr>
          <p:cNvPr id="40975" name="Text Box 15">
            <a:extLst>
              <a:ext uri="{FF2B5EF4-FFF2-40B4-BE49-F238E27FC236}">
                <a16:creationId xmlns:a16="http://schemas.microsoft.com/office/drawing/2014/main" id="{2E5F5AB9-A042-9446-B6C2-8848AEE46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724400"/>
            <a:ext cx="3733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Infrared emission is not strongly absorbed and provides a clear view throughout the Milky Way</a:t>
            </a:r>
          </a:p>
        </p:txBody>
      </p:sp>
      <p:sp>
        <p:nvSpPr>
          <p:cNvPr id="40976" name="Text Box 16">
            <a:extLst>
              <a:ext uri="{FF2B5EF4-FFF2-40B4-BE49-F238E27FC236}">
                <a16:creationId xmlns:a16="http://schemas.microsoft.com/office/drawing/2014/main" id="{6F5560ED-C196-684B-B054-A665D9865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955926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Nuclear bulge</a:t>
            </a:r>
          </a:p>
        </p:txBody>
      </p:sp>
      <p:sp>
        <p:nvSpPr>
          <p:cNvPr id="40977" name="Text Box 17">
            <a:extLst>
              <a:ext uri="{FF2B5EF4-FFF2-40B4-BE49-F238E27FC236}">
                <a16:creationId xmlns:a16="http://schemas.microsoft.com/office/drawing/2014/main" id="{816B1B06-5494-E548-AC0F-2A57ECC8C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828801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Galactic plane</a:t>
            </a:r>
          </a:p>
        </p:txBody>
      </p:sp>
      <p:sp>
        <p:nvSpPr>
          <p:cNvPr id="40978" name="Line 18">
            <a:extLst>
              <a:ext uri="{FF2B5EF4-FFF2-40B4-BE49-F238E27FC236}">
                <a16:creationId xmlns:a16="http://schemas.microsoft.com/office/drawing/2014/main" id="{4A3F639D-0585-5147-8CB4-2C55E7E06D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3800" y="2743200"/>
            <a:ext cx="457200" cy="304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9" name="Line 19">
            <a:extLst>
              <a:ext uri="{FF2B5EF4-FFF2-40B4-BE49-F238E27FC236}">
                <a16:creationId xmlns:a16="http://schemas.microsoft.com/office/drawing/2014/main" id="{1CABBF9D-571B-0340-87D2-8C25A15EA7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2209800"/>
            <a:ext cx="3048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0" name="Line 20">
            <a:extLst>
              <a:ext uri="{FF2B5EF4-FFF2-40B4-BE49-F238E27FC236}">
                <a16:creationId xmlns:a16="http://schemas.microsoft.com/office/drawing/2014/main" id="{97308742-58FD-5445-8E8F-B6C0B91846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2209800"/>
            <a:ext cx="2286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82" name="Picture 22">
            <a:extLst>
              <a:ext uri="{FF2B5EF4-FFF2-40B4-BE49-F238E27FC236}">
                <a16:creationId xmlns:a16="http://schemas.microsoft.com/office/drawing/2014/main" id="{FA78CBBC-CF77-8E45-8438-A280DF83CE0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3467100"/>
            <a:ext cx="4572000" cy="3162300"/>
          </a:xfrm>
          <a:noFill/>
        </p:spPr>
      </p:pic>
      <p:sp>
        <p:nvSpPr>
          <p:cNvPr id="40973" name="Text Box 13">
            <a:extLst>
              <a:ext uri="{FF2B5EF4-FFF2-40B4-BE49-F238E27FC236}">
                <a16:creationId xmlns:a16="http://schemas.microsoft.com/office/drawing/2014/main" id="{63DD8195-A61B-8143-A7FF-C08FE8B5B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6248401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Far-infrared image</a:t>
            </a:r>
          </a:p>
        </p:txBody>
      </p:sp>
      <p:sp>
        <p:nvSpPr>
          <p:cNvPr id="39949" name="FlagCount" hidden="1">
            <a:extLst>
              <a:ext uri="{FF2B5EF4-FFF2-40B4-BE49-F238E27FC236}">
                <a16:creationId xmlns:a16="http://schemas.microsoft.com/office/drawing/2014/main" id="{13952F72-1A76-7147-BC3F-9AE94DE3B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7002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4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4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40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500"/>
                                        <p:tgtEl>
                                          <p:spTgt spid="40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/>
      <p:bldP spid="40972" grpId="0"/>
      <p:bldP spid="40975" grpId="0"/>
      <p:bldP spid="40976" grpId="0"/>
      <p:bldP spid="40977" grpId="0"/>
      <p:bldP spid="409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0299-B513-1A4A-827E-6A4EA567D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Galactic Coordinates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5F6E9-3740-804D-A983-EA49A4797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1209" y="5797921"/>
            <a:ext cx="9469582" cy="1060079"/>
          </a:xfrm>
        </p:spPr>
        <p:txBody>
          <a:bodyPr/>
          <a:lstStyle/>
          <a:p>
            <a:r>
              <a:rPr lang="en-US" dirty="0"/>
              <a:t>Galactic latitude (b) and longitude (l) are sometimes useful.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976C92-441B-2947-9A9D-6BBC2EB27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1403350"/>
            <a:ext cx="83185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40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1" name="Picture 13" descr="1211a">
            <a:extLst>
              <a:ext uri="{FF2B5EF4-FFF2-40B4-BE49-F238E27FC236}">
                <a16:creationId xmlns:a16="http://schemas.microsoft.com/office/drawing/2014/main" id="{8E225440-BDC1-DE4E-A41F-4B51C31C4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1"/>
            <a:ext cx="62357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4" descr="1211b">
            <a:extLst>
              <a:ext uri="{FF2B5EF4-FFF2-40B4-BE49-F238E27FC236}">
                <a16:creationId xmlns:a16="http://schemas.microsoft.com/office/drawing/2014/main" id="{B5124B60-ADD8-B240-8791-73AAB1294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03564"/>
            <a:ext cx="6248400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2">
            <a:extLst>
              <a:ext uri="{FF2B5EF4-FFF2-40B4-BE49-F238E27FC236}">
                <a16:creationId xmlns:a16="http://schemas.microsoft.com/office/drawing/2014/main" id="{109218BC-7536-2A4E-B22F-816176D08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228600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Orbital Motions in the Milky Way (I)</a:t>
            </a:r>
          </a:p>
        </p:txBody>
      </p:sp>
      <p:sp>
        <p:nvSpPr>
          <p:cNvPr id="17418" name="Text Box 10">
            <a:extLst>
              <a:ext uri="{FF2B5EF4-FFF2-40B4-BE49-F238E27FC236}">
                <a16:creationId xmlns:a16="http://schemas.microsoft.com/office/drawing/2014/main" id="{FAD58D2D-C4A6-984A-998D-5C8DAA5A8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312863"/>
            <a:ext cx="2667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Disk stars: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Nearly circular orbits in the disk of the galaxy</a:t>
            </a:r>
          </a:p>
        </p:txBody>
      </p:sp>
      <p:sp>
        <p:nvSpPr>
          <p:cNvPr id="17419" name="Text Box 11">
            <a:extLst>
              <a:ext uri="{FF2B5EF4-FFF2-40B4-BE49-F238E27FC236}">
                <a16:creationId xmlns:a16="http://schemas.microsoft.com/office/drawing/2014/main" id="{E173FFBA-90E0-7C46-A217-C6FA90CFA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4284663"/>
            <a:ext cx="2667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Halo stars: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Highly elliptical orbits; randomly oriented</a:t>
            </a:r>
          </a:p>
        </p:txBody>
      </p:sp>
      <p:sp>
        <p:nvSpPr>
          <p:cNvPr id="41990" name="FlagCount" hidden="1">
            <a:extLst>
              <a:ext uri="{FF2B5EF4-FFF2-40B4-BE49-F238E27FC236}">
                <a16:creationId xmlns:a16="http://schemas.microsoft.com/office/drawing/2014/main" id="{D9AB5F71-1D33-C444-AD29-F6D75A7C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2655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8" grpId="0"/>
      <p:bldP spid="174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>
            <a:extLst>
              <a:ext uri="{FF2B5EF4-FFF2-40B4-BE49-F238E27FC236}">
                <a16:creationId xmlns:a16="http://schemas.microsoft.com/office/drawing/2014/main" id="{109218BC-7536-2A4E-B22F-816176D08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9913" y="169223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Local Stellar Motions</a:t>
            </a:r>
          </a:p>
        </p:txBody>
      </p:sp>
      <p:sp>
        <p:nvSpPr>
          <p:cNvPr id="41990" name="FlagCount" hidden="1">
            <a:extLst>
              <a:ext uri="{FF2B5EF4-FFF2-40B4-BE49-F238E27FC236}">
                <a16:creationId xmlns:a16="http://schemas.microsoft.com/office/drawing/2014/main" id="{D9AB5F71-1D33-C444-AD29-F6D75A7C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AB3779-6E02-4642-82FC-A9F85AF66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30" y="1071913"/>
            <a:ext cx="5404779" cy="4364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5343CD-D72D-3F49-8327-0A5BC26B9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157" y="1071913"/>
            <a:ext cx="5533201" cy="448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47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>
            <a:extLst>
              <a:ext uri="{FF2B5EF4-FFF2-40B4-BE49-F238E27FC236}">
                <a16:creationId xmlns:a16="http://schemas.microsoft.com/office/drawing/2014/main" id="{109218BC-7536-2A4E-B22F-816176D08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9913" y="169223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Local Stellar Motions</a:t>
            </a:r>
          </a:p>
        </p:txBody>
      </p:sp>
      <p:sp>
        <p:nvSpPr>
          <p:cNvPr id="41990" name="FlagCount" hidden="1">
            <a:extLst>
              <a:ext uri="{FF2B5EF4-FFF2-40B4-BE49-F238E27FC236}">
                <a16:creationId xmlns:a16="http://schemas.microsoft.com/office/drawing/2014/main" id="{D9AB5F71-1D33-C444-AD29-F6D75A7C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34BF8-2117-AC4B-8D55-F6697AF9D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965" y="1080310"/>
            <a:ext cx="6535495" cy="541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60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>
            <a:extLst>
              <a:ext uri="{FF2B5EF4-FFF2-40B4-BE49-F238E27FC236}">
                <a16:creationId xmlns:a16="http://schemas.microsoft.com/office/drawing/2014/main" id="{109218BC-7536-2A4E-B22F-816176D08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9913" y="169223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Local Standard of Rest</a:t>
            </a:r>
          </a:p>
        </p:txBody>
      </p:sp>
      <p:sp>
        <p:nvSpPr>
          <p:cNvPr id="41990" name="FlagCount" hidden="1">
            <a:extLst>
              <a:ext uri="{FF2B5EF4-FFF2-40B4-BE49-F238E27FC236}">
                <a16:creationId xmlns:a16="http://schemas.microsoft.com/office/drawing/2014/main" id="{D9AB5F71-1D33-C444-AD29-F6D75A7C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6AB5BC-9213-1B4E-B978-D1D647B0E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48" y="1312222"/>
            <a:ext cx="5298365" cy="4572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667423-A4A0-D34F-A52B-D961A6B28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943" y="2967383"/>
            <a:ext cx="5969000" cy="13208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86D0414D-4271-5F4E-950D-A092C6B9B421}"/>
              </a:ext>
            </a:extLst>
          </p:cNvPr>
          <p:cNvSpPr txBox="1">
            <a:spLocks noChangeArrowheads="1"/>
          </p:cNvSpPr>
          <p:nvPr/>
        </p:nvSpPr>
        <p:spPr>
          <a:xfrm>
            <a:off x="6115469" y="1067610"/>
            <a:ext cx="5423861" cy="1899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>
                <a:ea typeface="ＭＳ Ｐゴシック" panose="020B0600070205080204" pitchFamily="34" charset="-128"/>
              </a:rPr>
              <a:t>Local Standard of Rest: centered on sun’s location but moving in a perfectly circular orbit.  It’s an idealized frame of reference.</a:t>
            </a:r>
          </a:p>
        </p:txBody>
      </p:sp>
    </p:spTree>
    <p:extLst>
      <p:ext uri="{BB962C8B-B14F-4D97-AF65-F5344CB8AC3E}">
        <p14:creationId xmlns:p14="http://schemas.microsoft.com/office/powerpoint/2010/main" val="3766611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85" y="28224"/>
            <a:ext cx="10515600" cy="1325563"/>
          </a:xfrm>
        </p:spPr>
        <p:txBody>
          <a:bodyPr/>
          <a:lstStyle/>
          <a:p>
            <a:r>
              <a:rPr lang="en-US" dirty="0"/>
              <a:t>The Milky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6" y="1128156"/>
            <a:ext cx="10997397" cy="540327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History</a:t>
            </a:r>
          </a:p>
          <a:p>
            <a:r>
              <a:rPr lang="en-US" dirty="0"/>
              <a:t>The H-R diagram</a:t>
            </a:r>
          </a:p>
          <a:p>
            <a:r>
              <a:rPr lang="en-US" dirty="0"/>
              <a:t>Star clusters</a:t>
            </a:r>
          </a:p>
          <a:p>
            <a:r>
              <a:rPr lang="en-US" dirty="0"/>
              <a:t>Structure &amp; components of the galaxy (including H II regions and neutral H clouds)</a:t>
            </a:r>
          </a:p>
          <a:p>
            <a:r>
              <a:rPr lang="en-US" dirty="0"/>
              <a:t>Multiwavelength views, central bar, etc.</a:t>
            </a:r>
          </a:p>
          <a:p>
            <a:r>
              <a:rPr lang="en-US" dirty="0"/>
              <a:t>Spiral arms with their H II regions and Stromgren spheres</a:t>
            </a:r>
          </a:p>
          <a:p>
            <a:r>
              <a:rPr lang="en-US" dirty="0"/>
              <a:t>LSR and Oort constants (work through on paper on Thursday)</a:t>
            </a:r>
          </a:p>
          <a:p>
            <a:r>
              <a:rPr lang="en-US" dirty="0"/>
              <a:t>More on dust and extinction</a:t>
            </a:r>
          </a:p>
          <a:p>
            <a:r>
              <a:rPr lang="en-US" dirty="0"/>
              <a:t>Dark Matter, </a:t>
            </a:r>
            <a:r>
              <a:rPr lang="en-US" dirty="0" err="1"/>
              <a:t>MaCHOs</a:t>
            </a:r>
            <a:r>
              <a:rPr lang="en-US" dirty="0"/>
              <a:t> and WIMPs</a:t>
            </a:r>
          </a:p>
          <a:p>
            <a:r>
              <a:rPr lang="en-US" dirty="0"/>
              <a:t>Synchrotron radiation (save for AGN)</a:t>
            </a:r>
          </a:p>
          <a:p>
            <a:endParaRPr lang="en-US" dirty="0"/>
          </a:p>
          <a:p>
            <a:r>
              <a:rPr lang="en-US" dirty="0"/>
              <a:t>(Many Slides based on Horizons by Michael Seeds and other sources)</a:t>
            </a:r>
          </a:p>
        </p:txBody>
      </p:sp>
    </p:spTree>
    <p:extLst>
      <p:ext uri="{BB962C8B-B14F-4D97-AF65-F5344CB8AC3E}">
        <p14:creationId xmlns:p14="http://schemas.microsoft.com/office/powerpoint/2010/main" val="3054968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688867-7AD0-0D4B-924A-B36A5B406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59" y="745435"/>
            <a:ext cx="5506651" cy="3737113"/>
          </a:xfrm>
          <a:prstGeom prst="rect">
            <a:avLst/>
          </a:prstGeom>
        </p:spPr>
      </p:pic>
      <p:sp>
        <p:nvSpPr>
          <p:cNvPr id="41987" name="Rectangle 2">
            <a:extLst>
              <a:ext uri="{FF2B5EF4-FFF2-40B4-BE49-F238E27FC236}">
                <a16:creationId xmlns:a16="http://schemas.microsoft.com/office/drawing/2014/main" id="{109218BC-7536-2A4E-B22F-816176D08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9913" y="169223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Local Standard of Rest</a:t>
            </a:r>
          </a:p>
        </p:txBody>
      </p:sp>
      <p:sp>
        <p:nvSpPr>
          <p:cNvPr id="41990" name="FlagCount" hidden="1">
            <a:extLst>
              <a:ext uri="{FF2B5EF4-FFF2-40B4-BE49-F238E27FC236}">
                <a16:creationId xmlns:a16="http://schemas.microsoft.com/office/drawing/2014/main" id="{D9AB5F71-1D33-C444-AD29-F6D75A7C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F472BE-53D7-0D42-811D-61238668F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673" y="1329046"/>
            <a:ext cx="6467327" cy="3450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A51031-55D7-8D44-8D84-FACA2ACED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117" y="4651771"/>
            <a:ext cx="8405191" cy="187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54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>
            <a:extLst>
              <a:ext uri="{FF2B5EF4-FFF2-40B4-BE49-F238E27FC236}">
                <a16:creationId xmlns:a16="http://schemas.microsoft.com/office/drawing/2014/main" id="{109218BC-7536-2A4E-B22F-816176D08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9913" y="169223"/>
            <a:ext cx="8558000" cy="990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Stellar Motions and Differential Rotation</a:t>
            </a:r>
          </a:p>
        </p:txBody>
      </p:sp>
      <p:sp>
        <p:nvSpPr>
          <p:cNvPr id="41990" name="FlagCount" hidden="1">
            <a:extLst>
              <a:ext uri="{FF2B5EF4-FFF2-40B4-BE49-F238E27FC236}">
                <a16:creationId xmlns:a16="http://schemas.microsoft.com/office/drawing/2014/main" id="{D9AB5F71-1D33-C444-AD29-F6D75A7C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F556E4-CEDF-9B4F-A998-EA732A25C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913" y="1159823"/>
            <a:ext cx="8612975" cy="31107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3733B4-096D-9149-B8AA-C8FE4F5D3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021" y="4485559"/>
            <a:ext cx="8802757" cy="219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08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>
            <a:extLst>
              <a:ext uri="{FF2B5EF4-FFF2-40B4-BE49-F238E27FC236}">
                <a16:creationId xmlns:a16="http://schemas.microsoft.com/office/drawing/2014/main" id="{109218BC-7536-2A4E-B22F-816176D08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9913" y="169223"/>
            <a:ext cx="8558000" cy="990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Orbital Speeds from Stellar Observations</a:t>
            </a:r>
          </a:p>
        </p:txBody>
      </p:sp>
      <p:sp>
        <p:nvSpPr>
          <p:cNvPr id="41990" name="FlagCount" hidden="1">
            <a:extLst>
              <a:ext uri="{FF2B5EF4-FFF2-40B4-BE49-F238E27FC236}">
                <a16:creationId xmlns:a16="http://schemas.microsoft.com/office/drawing/2014/main" id="{D9AB5F71-1D33-C444-AD29-F6D75A7C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3A54C10-CC36-FE4D-85CB-5917318A12FB}"/>
              </a:ext>
            </a:extLst>
          </p:cNvPr>
          <p:cNvSpPr txBox="1">
            <a:spLocks noChangeArrowheads="1"/>
          </p:cNvSpPr>
          <p:nvPr/>
        </p:nvSpPr>
        <p:spPr>
          <a:xfrm>
            <a:off x="2117036" y="169223"/>
            <a:ext cx="8865704" cy="1899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>
                <a:ea typeface="ＭＳ Ｐゴシック" panose="020B0600070205080204" pitchFamily="34" charset="-128"/>
              </a:rPr>
              <a:t>Jan Oort from 1920s.  See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Ryden</a:t>
            </a:r>
            <a:r>
              <a:rPr lang="en-US" altLang="en-US" sz="2400" dirty="0">
                <a:ea typeface="ＭＳ Ｐゴシック" panose="020B0600070205080204" pitchFamily="34" charset="-128"/>
              </a:rPr>
              <a:t> and Peterson section 19.6 for details.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11B92E-22C1-FC40-8107-475F7986C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1926"/>
            <a:ext cx="5497592" cy="4611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9D2E04-842A-294C-9CE5-18A007D60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033" y="1771926"/>
            <a:ext cx="6747733" cy="594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D7A963-00B8-E74B-B381-C4B7182C3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955" y="2268398"/>
            <a:ext cx="6611433" cy="49412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CE32F234-A59A-9F45-9147-87DFEEBC93A3}"/>
              </a:ext>
            </a:extLst>
          </p:cNvPr>
          <p:cNvSpPr txBox="1">
            <a:spLocks noChangeArrowheads="1"/>
          </p:cNvSpPr>
          <p:nvPr/>
        </p:nvSpPr>
        <p:spPr>
          <a:xfrm>
            <a:off x="5030577" y="2750475"/>
            <a:ext cx="6649811" cy="920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>
                <a:ea typeface="ＭＳ Ｐゴシック" panose="020B0600070205080204" pitchFamily="34" charset="-128"/>
              </a:rPr>
              <a:t>Can be simplified for nearby stars (100-200 pc) using a Taylor expansion and using the </a:t>
            </a:r>
            <a:r>
              <a:rPr lang="en-US" altLang="en-US" sz="2400" b="1" dirty="0">
                <a:ea typeface="ＭＳ Ｐゴシック" panose="020B0600070205080204" pitchFamily="34" charset="-128"/>
              </a:rPr>
              <a:t>Oort Constants </a:t>
            </a:r>
            <a:r>
              <a:rPr lang="en-US" altLang="en-US" sz="2400" dirty="0">
                <a:ea typeface="ＭＳ Ｐゴシック" panose="020B0600070205080204" pitchFamily="34" charset="-128"/>
              </a:rPr>
              <a:t>A and B.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8525C8-D6A5-9541-8154-2C43C5E27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1031" y="3575265"/>
            <a:ext cx="6576412" cy="5665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117879-5A46-A14E-A447-929717B71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0221" y="4048525"/>
            <a:ext cx="6709355" cy="5707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8E234D-5543-B444-A5D1-599DB18863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1031" y="4544078"/>
            <a:ext cx="3505200" cy="116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0AEC8F-B09F-0144-91E9-77B54F0965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6231" y="4576048"/>
            <a:ext cx="2569968" cy="841627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CE87A648-9799-FE4F-B213-66A50ACACB43}"/>
              </a:ext>
            </a:extLst>
          </p:cNvPr>
          <p:cNvSpPr txBox="1">
            <a:spLocks noChangeArrowheads="1"/>
          </p:cNvSpPr>
          <p:nvPr/>
        </p:nvSpPr>
        <p:spPr>
          <a:xfrm>
            <a:off x="5497592" y="5726153"/>
            <a:ext cx="6649811" cy="920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>
                <a:ea typeface="ＭＳ Ｐゴシック" panose="020B0600070205080204" pitchFamily="34" charset="-128"/>
              </a:rPr>
              <a:t>A and B tell us the angular velocity and how it changes with radius around the sun.  These and the full blown observations far from the sun show unexpected behavior.</a:t>
            </a:r>
          </a:p>
        </p:txBody>
      </p:sp>
    </p:spTree>
    <p:extLst>
      <p:ext uri="{BB962C8B-B14F-4D97-AF65-F5344CB8AC3E}">
        <p14:creationId xmlns:p14="http://schemas.microsoft.com/office/powerpoint/2010/main" val="3136775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3" name="Picture 13" descr="1212">
            <a:extLst>
              <a:ext uri="{FF2B5EF4-FFF2-40B4-BE49-F238E27FC236}">
                <a16:creationId xmlns:a16="http://schemas.microsoft.com/office/drawing/2014/main" id="{011EE578-B4F1-FB4E-BBFA-3DFA24023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1143001"/>
            <a:ext cx="8966200" cy="558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>
            <a:extLst>
              <a:ext uri="{FF2B5EF4-FFF2-40B4-BE49-F238E27FC236}">
                <a16:creationId xmlns:a16="http://schemas.microsoft.com/office/drawing/2014/main" id="{A5B0BFE5-BA0F-1048-8395-6D3CD60C83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76200"/>
            <a:ext cx="7010400" cy="8382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Mass of the Milky Way</a:t>
            </a: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8DBD9EEF-4C7E-2142-896C-1C07970F3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046164"/>
            <a:ext cx="4800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If all mass was concentrated in the center, Rotation curve would follow a modified version of Kepler</a:t>
            </a:r>
            <a:r>
              <a:rPr lang="ja-JP" altLang="en-US" sz="2000">
                <a:solidFill>
                  <a:schemeClr val="accent2"/>
                </a:solidFill>
              </a:rPr>
              <a:t>’</a:t>
            </a:r>
            <a:r>
              <a:rPr lang="en-US" altLang="ja-JP" sz="2000">
                <a:solidFill>
                  <a:schemeClr val="accent2"/>
                </a:solidFill>
              </a:rPr>
              <a:t>s 3rd law.</a:t>
            </a:r>
            <a:endParaRPr lang="en-US" altLang="en-US" sz="2000">
              <a:solidFill>
                <a:schemeClr val="accent2"/>
              </a:solidFill>
            </a:endParaRPr>
          </a:p>
        </p:txBody>
      </p:sp>
      <p:sp>
        <p:nvSpPr>
          <p:cNvPr id="20487" name="Line 7">
            <a:extLst>
              <a:ext uri="{FF2B5EF4-FFF2-40B4-BE49-F238E27FC236}">
                <a16:creationId xmlns:a16="http://schemas.microsoft.com/office/drawing/2014/main" id="{85D60F02-B628-8B48-AD64-41F56E43AA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7200" y="1371601"/>
            <a:ext cx="1066800" cy="5381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Line 8">
            <a:extLst>
              <a:ext uri="{FF2B5EF4-FFF2-40B4-BE49-F238E27FC236}">
                <a16:creationId xmlns:a16="http://schemas.microsoft.com/office/drawing/2014/main" id="{F6C8307F-DE8B-3F4D-B4A5-6FAC3E01D1E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14800" y="4114800"/>
            <a:ext cx="304800" cy="1905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350A70F6-4743-F14B-8CD4-A6C3A8E79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019801"/>
            <a:ext cx="381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Rotation Curve = orbital velocity as function of radius.</a:t>
            </a:r>
          </a:p>
        </p:txBody>
      </p:sp>
      <p:sp>
        <p:nvSpPr>
          <p:cNvPr id="44039" name="FlagCount" hidden="1">
            <a:extLst>
              <a:ext uri="{FF2B5EF4-FFF2-40B4-BE49-F238E27FC236}">
                <a16:creationId xmlns:a16="http://schemas.microsoft.com/office/drawing/2014/main" id="{BA2DBDB9-A88D-8744-8064-102AB0D50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6998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>
            <a:extLst>
              <a:ext uri="{FF2B5EF4-FFF2-40B4-BE49-F238E27FC236}">
                <a16:creationId xmlns:a16="http://schemas.microsoft.com/office/drawing/2014/main" id="{9DFCE0A4-21CF-A749-8C2D-9C402A8585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52401"/>
            <a:ext cx="8229600" cy="792163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600" dirty="0">
                <a:ea typeface="ＭＳ Ｐゴシック" panose="020B0600070205080204" pitchFamily="34" charset="-128"/>
              </a:rPr>
              <a:t>Flat Rotation Curves – so what?</a:t>
            </a: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1B4D3851-CC39-7D49-9FD5-56FF33651EE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867400" y="6324600"/>
            <a:ext cx="4800600" cy="306388"/>
          </a:xfrm>
        </p:spPr>
        <p:txBody>
          <a:bodyPr/>
          <a:lstStyle/>
          <a:p>
            <a:pPr marL="341313" indent="-341313">
              <a:spcBef>
                <a:spcPts val="350"/>
              </a:spcBef>
              <a:buClr>
                <a:srgbClr val="2A99EC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1400">
                <a:ea typeface="ＭＳ Ｐゴシック" panose="020B0600070205080204" pitchFamily="34" charset="-128"/>
              </a:rPr>
              <a:t>Following Rieke, images from Bennett and Pryke</a:t>
            </a:r>
          </a:p>
        </p:txBody>
      </p:sp>
      <p:pic>
        <p:nvPicPr>
          <p:cNvPr id="46083" name="Picture 3">
            <a:extLst>
              <a:ext uri="{FF2B5EF4-FFF2-40B4-BE49-F238E27FC236}">
                <a16:creationId xmlns:a16="http://schemas.microsoft.com/office/drawing/2014/main" id="{64F7CB2E-6317-A44B-8D11-8874330A6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38200"/>
            <a:ext cx="4419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084" name="Picture 4">
            <a:extLst>
              <a:ext uri="{FF2B5EF4-FFF2-40B4-BE49-F238E27FC236}">
                <a16:creationId xmlns:a16="http://schemas.microsoft.com/office/drawing/2014/main" id="{313D6EAB-04FD-E342-B77D-7577DFAEB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76601"/>
            <a:ext cx="3733800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085" name="Picture 5">
            <a:extLst>
              <a:ext uri="{FF2B5EF4-FFF2-40B4-BE49-F238E27FC236}">
                <a16:creationId xmlns:a16="http://schemas.microsoft.com/office/drawing/2014/main" id="{35BC4B65-F04D-9541-82EA-4F3D70FFE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76600"/>
            <a:ext cx="3536950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153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B44F6-153A-9647-A2E8-D1E4C5B71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Interior mass estimation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1ADE55-212D-3144-8B98-58BACE9013F4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609600" y="1327067"/>
            <a:ext cx="11348851" cy="4722341"/>
          </a:xfrm>
        </p:spPr>
      </p:pic>
    </p:spTree>
    <p:extLst>
      <p:ext uri="{BB962C8B-B14F-4D97-AF65-F5344CB8AC3E}">
        <p14:creationId xmlns:p14="http://schemas.microsoft.com/office/powerpoint/2010/main" val="2802143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79" name="Picture 19" descr="1208">
            <a:extLst>
              <a:ext uri="{FF2B5EF4-FFF2-40B4-BE49-F238E27FC236}">
                <a16:creationId xmlns:a16="http://schemas.microsoft.com/office/drawing/2014/main" id="{EA8F0ECD-234C-8E47-9B4E-F184ADE3B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705179"/>
            <a:ext cx="36480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2">
            <a:extLst>
              <a:ext uri="{FF2B5EF4-FFF2-40B4-BE49-F238E27FC236}">
                <a16:creationId xmlns:a16="http://schemas.microsoft.com/office/drawing/2014/main" id="{80C62912-DA61-554D-A54B-E772285A7D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1"/>
            <a:ext cx="7239000" cy="944563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Mass of the Milky Way (II)</a:t>
            </a:r>
          </a:p>
        </p:txBody>
      </p:sp>
      <p:sp>
        <p:nvSpPr>
          <p:cNvPr id="66564" name="Text Box 4">
            <a:extLst>
              <a:ext uri="{FF2B5EF4-FFF2-40B4-BE49-F238E27FC236}">
                <a16:creationId xmlns:a16="http://schemas.microsoft.com/office/drawing/2014/main" id="{DB958F2C-10FF-1049-A5A3-288C228C8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7579" y="985215"/>
            <a:ext cx="561579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Total mass in the disk of the Milky Way: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  <a:cs typeface="Arial" panose="020B0604020202020204" pitchFamily="34" charset="0"/>
              </a:rPr>
              <a:t>Approx. 200 billion solar masses</a:t>
            </a:r>
          </a:p>
        </p:txBody>
      </p:sp>
      <p:sp>
        <p:nvSpPr>
          <p:cNvPr id="66569" name="Text Box 9">
            <a:extLst>
              <a:ext uri="{FF2B5EF4-FFF2-40B4-BE49-F238E27FC236}">
                <a16:creationId xmlns:a16="http://schemas.microsoft.com/office/drawing/2014/main" id="{26912DCC-2BD1-D74D-A79B-D89599673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477" y="2936250"/>
            <a:ext cx="53195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Additional mass in an extended halo: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Total: Approx. 1 trillion solar masses</a:t>
            </a: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6570" name="Text Box 10">
            <a:extLst>
              <a:ext uri="{FF2B5EF4-FFF2-40B4-BE49-F238E27FC236}">
                <a16:creationId xmlns:a16="http://schemas.microsoft.com/office/drawing/2014/main" id="{A82206CE-8126-7540-A300-4725BE654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4131941"/>
            <a:ext cx="408344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Most of the mass is not emitting any radiation: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</a:rPr>
              <a:t>dark matter!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  <a:hlinkClick r:id="rId4"/>
              </a:rPr>
              <a:t>The LATEST (Video)</a:t>
            </a:r>
            <a:endParaRPr lang="en-US" altLang="en-US" sz="28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6571" name="Line 11">
            <a:extLst>
              <a:ext uri="{FF2B5EF4-FFF2-40B4-BE49-F238E27FC236}">
                <a16:creationId xmlns:a16="http://schemas.microsoft.com/office/drawing/2014/main" id="{0811FFB8-A9CE-D444-8927-CABB752034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0100" y="2133600"/>
            <a:ext cx="2514600" cy="2895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2" name="Line 12">
            <a:extLst>
              <a:ext uri="{FF2B5EF4-FFF2-40B4-BE49-F238E27FC236}">
                <a16:creationId xmlns:a16="http://schemas.microsoft.com/office/drawing/2014/main" id="{C40D0B23-049F-9A48-B9C7-8E1F6B6823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0100" y="2087564"/>
            <a:ext cx="24384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3" name="Line 13">
            <a:extLst>
              <a:ext uri="{FF2B5EF4-FFF2-40B4-BE49-F238E27FC236}">
                <a16:creationId xmlns:a16="http://schemas.microsoft.com/office/drawing/2014/main" id="{0B199EF4-A8D2-BE42-B2D5-54E5666CAC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4114800"/>
            <a:ext cx="25908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4" name="Line 14">
            <a:extLst>
              <a:ext uri="{FF2B5EF4-FFF2-40B4-BE49-F238E27FC236}">
                <a16:creationId xmlns:a16="http://schemas.microsoft.com/office/drawing/2014/main" id="{64F3C36E-98FD-FF4A-B020-851B7F99CB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6800" y="4114800"/>
            <a:ext cx="1905000" cy="2057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8" name="FlagCount" hidden="1">
            <a:extLst>
              <a:ext uri="{FF2B5EF4-FFF2-40B4-BE49-F238E27FC236}">
                <a16:creationId xmlns:a16="http://schemas.microsoft.com/office/drawing/2014/main" id="{2F916AAD-A720-1E42-8D11-1F4EEF190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3368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5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utoUpdateAnimBg="0"/>
      <p:bldP spid="66569" grpId="0" autoUpdateAnimBg="0"/>
      <p:bldP spid="66570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1306 copy">
            <a:extLst>
              <a:ext uri="{FF2B5EF4-FFF2-40B4-BE49-F238E27FC236}">
                <a16:creationId xmlns:a16="http://schemas.microsoft.com/office/drawing/2014/main" id="{8F684801-B50D-6640-A68A-96CAACE5C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565151"/>
            <a:ext cx="85344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3">
            <a:extLst>
              <a:ext uri="{FF2B5EF4-FFF2-40B4-BE49-F238E27FC236}">
                <a16:creationId xmlns:a16="http://schemas.microsoft.com/office/drawing/2014/main" id="{E7710085-162F-E54C-B5B0-1AAAC37DFC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1"/>
            <a:ext cx="7239000" cy="868363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Rotation Curves of Galaxies</a:t>
            </a:r>
          </a:p>
        </p:txBody>
      </p:sp>
      <p:sp>
        <p:nvSpPr>
          <p:cNvPr id="178180" name="Text Box 4">
            <a:extLst>
              <a:ext uri="{FF2B5EF4-FFF2-40B4-BE49-F238E27FC236}">
                <a16:creationId xmlns:a16="http://schemas.microsoft.com/office/drawing/2014/main" id="{7BDDD16C-3406-E940-A98E-9408C24E2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485" y="5362576"/>
            <a:ext cx="3048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 Observe frequency of spectral lines across a galaxy.</a:t>
            </a: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940C8A90-40D3-3249-A07C-7A6C16E5A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114800"/>
            <a:ext cx="4114800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From blue / red shift of spectral lines across the galaxy </a:t>
            </a:r>
            <a:r>
              <a:rPr lang="en-US" altLang="en-US" dirty="0">
                <a:solidFill>
                  <a:schemeClr val="accent2"/>
                </a:solidFill>
                <a:cs typeface="Arial" panose="020B0604020202020204" pitchFamily="34" charset="0"/>
                <a:sym typeface="Symbol" pitchFamily="2" charset="2"/>
              </a:rPr>
              <a:t></a:t>
            </a:r>
            <a:r>
              <a:rPr lang="en-US" altLang="en-US" sz="2000" dirty="0">
                <a:solidFill>
                  <a:schemeClr val="accent2"/>
                </a:solidFill>
                <a:cs typeface="Arial" panose="020B0604020202020204" pitchFamily="34" charset="0"/>
              </a:rPr>
              <a:t> infer rotational velocity</a:t>
            </a:r>
          </a:p>
        </p:txBody>
      </p:sp>
      <p:sp>
        <p:nvSpPr>
          <p:cNvPr id="178182" name="Text Box 6">
            <a:extLst>
              <a:ext uri="{FF2B5EF4-FFF2-40B4-BE49-F238E27FC236}">
                <a16:creationId xmlns:a16="http://schemas.microsoft.com/office/drawing/2014/main" id="{EAEAE713-F8F8-7340-9A58-1E89815D2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238750"/>
            <a:ext cx="41910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Plot of rotational velocity vs. distance from the center of the galaxy: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accent2"/>
                </a:solidFill>
              </a:rPr>
              <a:t>rotation curve</a:t>
            </a:r>
            <a:endParaRPr lang="en-US" altLang="en-US" sz="2000" dirty="0">
              <a:solidFill>
                <a:schemeClr val="accent2"/>
              </a:solidFill>
            </a:endParaRPr>
          </a:p>
        </p:txBody>
      </p:sp>
      <p:sp>
        <p:nvSpPr>
          <p:cNvPr id="178183" name="Line 7">
            <a:extLst>
              <a:ext uri="{FF2B5EF4-FFF2-40B4-BE49-F238E27FC236}">
                <a16:creationId xmlns:a16="http://schemas.microsoft.com/office/drawing/2014/main" id="{9D105FED-96F9-0C42-A2FA-A292B7115C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48000" y="1828800"/>
            <a:ext cx="533400" cy="3733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4" name="Line 8">
            <a:extLst>
              <a:ext uri="{FF2B5EF4-FFF2-40B4-BE49-F238E27FC236}">
                <a16:creationId xmlns:a16="http://schemas.microsoft.com/office/drawing/2014/main" id="{A51F0352-39F8-B544-80B1-5A8089DE65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48000" y="4267200"/>
            <a:ext cx="533400" cy="1295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5" name="Line 9">
            <a:extLst>
              <a:ext uri="{FF2B5EF4-FFF2-40B4-BE49-F238E27FC236}">
                <a16:creationId xmlns:a16="http://schemas.microsoft.com/office/drawing/2014/main" id="{ACDD9CC5-3F6C-374B-A411-98E0ED1009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3657600"/>
            <a:ext cx="1600200" cy="990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6" name="Line 10">
            <a:extLst>
              <a:ext uri="{FF2B5EF4-FFF2-40B4-BE49-F238E27FC236}">
                <a16:creationId xmlns:a16="http://schemas.microsoft.com/office/drawing/2014/main" id="{62154E80-5B3F-4641-9A17-A95288FFA64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76800" y="1447800"/>
            <a:ext cx="1447800" cy="2209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7" name="Line 11">
            <a:extLst>
              <a:ext uri="{FF2B5EF4-FFF2-40B4-BE49-F238E27FC236}">
                <a16:creationId xmlns:a16="http://schemas.microsoft.com/office/drawing/2014/main" id="{F119FA37-9A69-E145-97A9-65FFFFB1A7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1447800"/>
            <a:ext cx="3352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8" name="Line 12">
            <a:extLst>
              <a:ext uri="{FF2B5EF4-FFF2-40B4-BE49-F238E27FC236}">
                <a16:creationId xmlns:a16="http://schemas.microsoft.com/office/drawing/2014/main" id="{D87ECEFD-4660-8943-8A51-B778A65A08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3352800"/>
            <a:ext cx="2971800" cy="990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8" name="FlagCount" hidden="1">
            <a:extLst>
              <a:ext uri="{FF2B5EF4-FFF2-40B4-BE49-F238E27FC236}">
                <a16:creationId xmlns:a16="http://schemas.microsoft.com/office/drawing/2014/main" id="{4429C33F-65BC-2444-97DB-8D8F0BE5B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3990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78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78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1" dur="500"/>
                                        <p:tgtEl>
                                          <p:spTgt spid="178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4" dur="500"/>
                                        <p:tgtEl>
                                          <p:spTgt spid="178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78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500"/>
                                        <p:tgtEl>
                                          <p:spTgt spid="178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17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0" grpId="0"/>
      <p:bldP spid="178181" grpId="0" animBg="1"/>
      <p:bldP spid="17818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>
            <a:extLst>
              <a:ext uri="{FF2B5EF4-FFF2-40B4-BE49-F238E27FC236}">
                <a16:creationId xmlns:a16="http://schemas.microsoft.com/office/drawing/2014/main" id="{95B7374C-C2FA-5A4B-9A03-5DC7E5977B7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28601"/>
            <a:ext cx="8229600" cy="792163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The Mother of Dark Matter</a:t>
            </a: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F80F22E2-3C98-244E-BFCD-59303CE89A4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343400" y="1143000"/>
            <a:ext cx="6324600" cy="2133600"/>
          </a:xfrm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rgbClr val="2A99EC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Pioneered by Vera Rubin who started to report these FLAT rotation curves in spiral galaxies.</a:t>
            </a:r>
          </a:p>
        </p:txBody>
      </p:sp>
      <p:pic>
        <p:nvPicPr>
          <p:cNvPr id="52227" name="Picture 3">
            <a:extLst>
              <a:ext uri="{FF2B5EF4-FFF2-40B4-BE49-F238E27FC236}">
                <a16:creationId xmlns:a16="http://schemas.microsoft.com/office/drawing/2014/main" id="{B7ED5AB4-550B-1545-BBBD-2254F4C56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9144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228" name="Picture 4">
            <a:extLst>
              <a:ext uri="{FF2B5EF4-FFF2-40B4-BE49-F238E27FC236}">
                <a16:creationId xmlns:a16="http://schemas.microsoft.com/office/drawing/2014/main" id="{1754A8D0-F48E-A446-A4E8-021C557CD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895600"/>
            <a:ext cx="5343525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229" name="Picture 5">
            <a:extLst>
              <a:ext uri="{FF2B5EF4-FFF2-40B4-BE49-F238E27FC236}">
                <a16:creationId xmlns:a16="http://schemas.microsoft.com/office/drawing/2014/main" id="{276CFA6F-D1BC-774F-90FB-6409BD2AC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4114801"/>
            <a:ext cx="21431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0875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785BFE33-4395-434E-BA34-F820F20F28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41600" y="1"/>
            <a:ext cx="6934200" cy="868363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Dark Matter</a:t>
            </a:r>
          </a:p>
        </p:txBody>
      </p:sp>
      <p:sp>
        <p:nvSpPr>
          <p:cNvPr id="184323" name="Text Box 3">
            <a:extLst>
              <a:ext uri="{FF2B5EF4-FFF2-40B4-BE49-F238E27FC236}">
                <a16:creationId xmlns:a16="http://schemas.microsoft.com/office/drawing/2014/main" id="{150BA7D7-54FC-B244-B8C2-B3D6BB6B1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990600"/>
            <a:ext cx="7010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Adding </a:t>
            </a:r>
            <a:r>
              <a:rPr lang="ja-JP" altLang="en-US">
                <a:solidFill>
                  <a:srgbClr val="FF0000"/>
                </a:solidFill>
              </a:rPr>
              <a:t>“</a:t>
            </a:r>
            <a:r>
              <a:rPr lang="en-US" altLang="ja-JP" dirty="0">
                <a:solidFill>
                  <a:srgbClr val="FF0000"/>
                </a:solidFill>
              </a:rPr>
              <a:t>visible</a:t>
            </a:r>
            <a:r>
              <a:rPr lang="ja-JP" altLang="en-US">
                <a:solidFill>
                  <a:srgbClr val="FF0000"/>
                </a:solidFill>
              </a:rPr>
              <a:t>”</a:t>
            </a:r>
            <a:r>
              <a:rPr lang="en-US" altLang="ja-JP" dirty="0">
                <a:solidFill>
                  <a:srgbClr val="FF0000"/>
                </a:solidFill>
              </a:rPr>
              <a:t> mass in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stars,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interstellar gas,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dust,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etc., we find that most of the mass is </a:t>
            </a:r>
            <a:r>
              <a:rPr lang="ja-JP" altLang="en-US">
                <a:solidFill>
                  <a:srgbClr val="FF0000"/>
                </a:solidFill>
              </a:rPr>
              <a:t>“</a:t>
            </a:r>
            <a:r>
              <a:rPr lang="en-US" altLang="ja-JP" dirty="0">
                <a:solidFill>
                  <a:srgbClr val="FF0000"/>
                </a:solidFill>
              </a:rPr>
              <a:t>invisible</a:t>
            </a:r>
            <a:r>
              <a:rPr lang="ja-JP" altLang="en-US">
                <a:solidFill>
                  <a:srgbClr val="FF0000"/>
                </a:solidFill>
              </a:rPr>
              <a:t>”</a:t>
            </a:r>
            <a:r>
              <a:rPr lang="en-US" altLang="ja-JP" dirty="0">
                <a:solidFill>
                  <a:srgbClr val="FF0000"/>
                </a:solidFill>
              </a:rPr>
              <a:t>! 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84324" name="Text Box 4">
            <a:extLst>
              <a:ext uri="{FF2B5EF4-FFF2-40B4-BE49-F238E27FC236}">
                <a16:creationId xmlns:a16="http://schemas.microsoft.com/office/drawing/2014/main" id="{83C8F518-F32E-654E-8B1E-12D8A77A0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0" y="3778250"/>
            <a:ext cx="5638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</a:rPr>
              <a:t>The nature of this </a:t>
            </a:r>
            <a:r>
              <a:rPr lang="ja-JP" altLang="en-US" sz="2800">
                <a:solidFill>
                  <a:srgbClr val="FF0000"/>
                </a:solidFill>
              </a:rPr>
              <a:t>“</a:t>
            </a:r>
            <a:r>
              <a:rPr lang="en-US" altLang="ja-JP" sz="2800" dirty="0">
                <a:solidFill>
                  <a:srgbClr val="FF0000"/>
                </a:solidFill>
              </a:rPr>
              <a:t>dark matter</a:t>
            </a:r>
            <a:r>
              <a:rPr lang="ja-JP" altLang="en-US" sz="2800">
                <a:solidFill>
                  <a:srgbClr val="FF0000"/>
                </a:solidFill>
              </a:rPr>
              <a:t>”</a:t>
            </a:r>
            <a:r>
              <a:rPr lang="en-US" altLang="ja-JP" sz="2800" dirty="0">
                <a:solidFill>
                  <a:srgbClr val="FF0000"/>
                </a:solidFill>
              </a:rPr>
              <a:t> is not understood at this time.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988F6A7C-6030-D347-8296-D38086B86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030788"/>
            <a:ext cx="6400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Some ideas: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Brown dwarfs, small black holes, </a:t>
            </a:r>
            <a:r>
              <a:rPr lang="en-US" altLang="en-US" b="1" i="1" dirty="0">
                <a:solidFill>
                  <a:srgbClr val="FF0000"/>
                </a:solidFill>
              </a:rPr>
              <a:t>exotic elementary particles (e.g. WIMPs).</a:t>
            </a:r>
          </a:p>
        </p:txBody>
      </p:sp>
      <p:sp>
        <p:nvSpPr>
          <p:cNvPr id="54277" name="FlagCount" hidden="1">
            <a:extLst>
              <a:ext uri="{FF2B5EF4-FFF2-40B4-BE49-F238E27FC236}">
                <a16:creationId xmlns:a16="http://schemas.microsoft.com/office/drawing/2014/main" id="{2C0244BA-38AF-864B-904C-57C6A58A3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82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9788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4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3" grpId="0"/>
      <p:bldP spid="184324" grpId="0"/>
      <p:bldP spid="1843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8">
            <a:extLst>
              <a:ext uri="{FF2B5EF4-FFF2-40B4-BE49-F238E27FC236}">
                <a16:creationId xmlns:a16="http://schemas.microsoft.com/office/drawing/2014/main" id="{1C419D4C-B0AB-224F-8FA4-AF9D37250C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792163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Milky Way</a:t>
            </a:r>
          </a:p>
        </p:txBody>
      </p:sp>
      <p:sp>
        <p:nvSpPr>
          <p:cNvPr id="73738" name="Text Box 10">
            <a:extLst>
              <a:ext uri="{FF2B5EF4-FFF2-40B4-BE49-F238E27FC236}">
                <a16:creationId xmlns:a16="http://schemas.microsoft.com/office/drawing/2014/main" id="{11AF3FF3-92A1-514A-8529-8D91B4DBF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318126"/>
            <a:ext cx="4343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Almost everything we see in the night sky belongs to the Milky Way. </a:t>
            </a:r>
          </a:p>
        </p:txBody>
      </p:sp>
      <p:sp>
        <p:nvSpPr>
          <p:cNvPr id="73739" name="Text Box 11">
            <a:extLst>
              <a:ext uri="{FF2B5EF4-FFF2-40B4-BE49-F238E27FC236}">
                <a16:creationId xmlns:a16="http://schemas.microsoft.com/office/drawing/2014/main" id="{C69F801F-FFF6-5D42-9946-988EC7F09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096001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We see most of the Milky Way as a faint band of light across the sky. </a:t>
            </a:r>
          </a:p>
        </p:txBody>
      </p:sp>
      <p:sp>
        <p:nvSpPr>
          <p:cNvPr id="73740" name="Text Box 12">
            <a:extLst>
              <a:ext uri="{FF2B5EF4-FFF2-40B4-BE49-F238E27FC236}">
                <a16:creationId xmlns:a16="http://schemas.microsoft.com/office/drawing/2014/main" id="{4A4BDF60-7236-BC4E-8B1D-0A05C41FF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334001"/>
            <a:ext cx="4191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From outside, our Milky Way might very much look like our cosmic neighbor, the Andromeda Galaxy.  How do we know that? </a:t>
            </a:r>
          </a:p>
        </p:txBody>
      </p:sp>
      <p:sp>
        <p:nvSpPr>
          <p:cNvPr id="19461" name="FlagCount" hidden="1">
            <a:extLst>
              <a:ext uri="{FF2B5EF4-FFF2-40B4-BE49-F238E27FC236}">
                <a16:creationId xmlns:a16="http://schemas.microsoft.com/office/drawing/2014/main" id="{28B92862-6A5D-B44D-983E-6D6B6D027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19462" name="Picture 1">
            <a:extLst>
              <a:ext uri="{FF2B5EF4-FFF2-40B4-BE49-F238E27FC236}">
                <a16:creationId xmlns:a16="http://schemas.microsoft.com/office/drawing/2014/main" id="{2F965333-37C3-FC4B-ACDA-23391E02F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38200"/>
            <a:ext cx="6781800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6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3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8" grpId="0"/>
      <p:bldP spid="737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A1F955B8-90D8-C94B-8DAB-D0184A55FA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4638"/>
            <a:ext cx="8229600" cy="792162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WIMPs???</a:t>
            </a:r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7DD9E5ED-AA58-9642-B0E7-6D3D063FB9E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295401"/>
            <a:ext cx="8229600" cy="5434013"/>
          </a:xfrm>
        </p:spPr>
        <p:txBody>
          <a:bodyPr/>
          <a:lstStyle/>
          <a:p>
            <a:pPr marL="341313" indent="-341313">
              <a:buClr>
                <a:srgbClr val="2A99EC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WIMP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= Weakly interactive massive particle</a:t>
            </a:r>
          </a:p>
          <a:p>
            <a:pPr marL="741363" lvl="1" indent="-284163">
              <a:buClr>
                <a:srgbClr val="9CD5F4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Neutrinos?</a:t>
            </a:r>
          </a:p>
          <a:p>
            <a:pPr lvl="2">
              <a:buClr>
                <a:srgbClr val="9CD5F4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Seem to have mass, but too small.</a:t>
            </a:r>
          </a:p>
          <a:p>
            <a:pPr marL="741363" lvl="1" indent="-284163">
              <a:buClr>
                <a:srgbClr val="9CD5F4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Axions?</a:t>
            </a:r>
          </a:p>
          <a:p>
            <a:pPr lvl="2">
              <a:buClr>
                <a:srgbClr val="9CD5F4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From Wikipedia,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The </a:t>
            </a:r>
            <a:r>
              <a:rPr lang="en-US" altLang="ja-JP" b="1">
                <a:ea typeface="ＭＳ Ｐゴシック" panose="020B0600070205080204" pitchFamily="34" charset="-128"/>
              </a:rPr>
              <a:t>axion</a:t>
            </a:r>
            <a:r>
              <a:rPr lang="en-US" altLang="ja-JP">
                <a:ea typeface="ＭＳ Ｐゴシック" panose="020B0600070205080204" pitchFamily="34" charset="-128"/>
              </a:rPr>
              <a:t> is a hypothetical </a:t>
            </a:r>
            <a:r>
              <a:rPr lang="en-US" altLang="ja-JP">
                <a:solidFill>
                  <a:srgbClr val="70B040"/>
                </a:solidFill>
                <a:ea typeface="ＭＳ Ｐゴシック" panose="020B0600070205080204" pitchFamily="34" charset="-128"/>
                <a:hlinkClick r:id="rId3"/>
              </a:rPr>
              <a:t>elementary particle</a:t>
            </a:r>
            <a:r>
              <a:rPr lang="en-US" altLang="ja-JP">
                <a:ea typeface="ＭＳ Ｐゴシック" panose="020B0600070205080204" pitchFamily="34" charset="-128"/>
              </a:rPr>
              <a:t> postulated by </a:t>
            </a:r>
            <a:r>
              <a:rPr lang="en-US" altLang="ja-JP">
                <a:solidFill>
                  <a:srgbClr val="70B040"/>
                </a:solidFill>
                <a:ea typeface="ＭＳ Ｐゴシック" panose="020B0600070205080204" pitchFamily="34" charset="-128"/>
                <a:hlinkClick r:id="rId4"/>
              </a:rPr>
              <a:t>Peccei-Quinn theory</a:t>
            </a:r>
            <a:r>
              <a:rPr lang="en-US" altLang="ja-JP">
                <a:ea typeface="ＭＳ Ｐゴシック" panose="020B0600070205080204" pitchFamily="34" charset="-128"/>
              </a:rPr>
              <a:t> in 1977 to resolve the </a:t>
            </a:r>
            <a:r>
              <a:rPr lang="en-US" altLang="ja-JP">
                <a:solidFill>
                  <a:srgbClr val="70B040"/>
                </a:solidFill>
                <a:ea typeface="ＭＳ Ｐゴシック" panose="020B0600070205080204" pitchFamily="34" charset="-128"/>
                <a:hlinkClick r:id="rId5"/>
              </a:rPr>
              <a:t>strong-CP problem</a:t>
            </a:r>
            <a:r>
              <a:rPr lang="en-US" altLang="ja-JP">
                <a:ea typeface="ＭＳ Ｐゴシック" panose="020B0600070205080204" pitchFamily="34" charset="-128"/>
              </a:rPr>
              <a:t> in </a:t>
            </a:r>
            <a:r>
              <a:rPr lang="en-US" altLang="ja-JP">
                <a:solidFill>
                  <a:srgbClr val="70B040"/>
                </a:solidFill>
                <a:ea typeface="ＭＳ Ｐゴシック" panose="020B0600070205080204" pitchFamily="34" charset="-128"/>
                <a:hlinkClick r:id="rId6"/>
              </a:rPr>
              <a:t>quantum chromodynamics</a:t>
            </a:r>
            <a:r>
              <a:rPr lang="en-US" altLang="ja-JP">
                <a:ea typeface="ＭＳ Ｐゴシック" panose="020B0600070205080204" pitchFamily="34" charset="-128"/>
              </a:rPr>
              <a:t> (QCD).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lvl="2">
              <a:buClr>
                <a:srgbClr val="9CD5F4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As yet, not detected (axions are predicted to change to and from </a:t>
            </a:r>
            <a:r>
              <a:rPr lang="en-US" altLang="en-US">
                <a:solidFill>
                  <a:srgbClr val="70B040"/>
                </a:solidFill>
                <a:ea typeface="ＭＳ Ｐゴシック" panose="020B0600070205080204" pitchFamily="34" charset="-128"/>
                <a:hlinkClick r:id="rId7"/>
              </a:rPr>
              <a:t>photons</a:t>
            </a:r>
            <a:r>
              <a:rPr lang="en-US" altLang="en-US">
                <a:ea typeface="ＭＳ Ｐゴシック" panose="020B0600070205080204" pitchFamily="34" charset="-128"/>
              </a:rPr>
              <a:t> in the presence of strong magnetic fields, and this property is used for creating experiments to detect axions)</a:t>
            </a:r>
          </a:p>
        </p:txBody>
      </p:sp>
    </p:spTree>
    <p:extLst>
      <p:ext uri="{BB962C8B-B14F-4D97-AF65-F5344CB8AC3E}">
        <p14:creationId xmlns:p14="http://schemas.microsoft.com/office/powerpoint/2010/main" val="974137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5">
            <a:extLst>
              <a:ext uri="{FF2B5EF4-FFF2-40B4-BE49-F238E27FC236}">
                <a16:creationId xmlns:a16="http://schemas.microsoft.com/office/drawing/2014/main" id="{EBB795BB-F2AC-A740-943C-C642F6B437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0" y="0"/>
            <a:ext cx="4876800" cy="16002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History of the Milky Way</a:t>
            </a:r>
          </a:p>
        </p:txBody>
      </p:sp>
      <p:sp>
        <p:nvSpPr>
          <p:cNvPr id="96263" name="Text Box 7">
            <a:extLst>
              <a:ext uri="{FF2B5EF4-FFF2-40B4-BE49-F238E27FC236}">
                <a16:creationId xmlns:a16="http://schemas.microsoft.com/office/drawing/2014/main" id="{6188D4A9-5772-2740-A409-EDCFF8966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6002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The traditional theory:</a:t>
            </a:r>
          </a:p>
        </p:txBody>
      </p:sp>
      <p:sp>
        <p:nvSpPr>
          <p:cNvPr id="96264" name="Text Box 8">
            <a:extLst>
              <a:ext uri="{FF2B5EF4-FFF2-40B4-BE49-F238E27FC236}">
                <a16:creationId xmlns:a16="http://schemas.microsoft.com/office/drawing/2014/main" id="{9EEED2FF-117A-A646-AAED-5CA86EAD7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181225"/>
            <a:ext cx="4114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Quasi-spherical gas cloud fragments into smaller pieces, forming the first, metal-poor stars (pop. II);</a:t>
            </a:r>
          </a:p>
        </p:txBody>
      </p:sp>
      <p:sp>
        <p:nvSpPr>
          <p:cNvPr id="96265" name="Text Box 9">
            <a:extLst>
              <a:ext uri="{FF2B5EF4-FFF2-40B4-BE49-F238E27FC236}">
                <a16:creationId xmlns:a16="http://schemas.microsoft.com/office/drawing/2014/main" id="{1B459EBB-F003-2844-80CC-22A527265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978276"/>
            <a:ext cx="3733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Rotating cloud collapses into a disk-like structure</a:t>
            </a:r>
          </a:p>
        </p:txBody>
      </p:sp>
      <p:sp>
        <p:nvSpPr>
          <p:cNvPr id="96266" name="Text Box 10">
            <a:extLst>
              <a:ext uri="{FF2B5EF4-FFF2-40B4-BE49-F238E27FC236}">
                <a16:creationId xmlns:a16="http://schemas.microsoft.com/office/drawing/2014/main" id="{375F9701-582C-204A-BC7F-4E17311C7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5105401"/>
            <a:ext cx="3733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Later populations of stars (pop. I) are restricted to the disk of the galaxy</a:t>
            </a:r>
          </a:p>
        </p:txBody>
      </p:sp>
      <p:sp>
        <p:nvSpPr>
          <p:cNvPr id="58374" name="FlagCount" hidden="1">
            <a:extLst>
              <a:ext uri="{FF2B5EF4-FFF2-40B4-BE49-F238E27FC236}">
                <a16:creationId xmlns:a16="http://schemas.microsoft.com/office/drawing/2014/main" id="{F41FDB2B-186B-8343-A6FF-D689BD3A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58375" name="Picture 12" descr="1215">
            <a:extLst>
              <a:ext uri="{FF2B5EF4-FFF2-40B4-BE49-F238E27FC236}">
                <a16:creationId xmlns:a16="http://schemas.microsoft.com/office/drawing/2014/main" id="{6D0634E7-1A0A-B842-AF29-D4506242F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6" y="25401"/>
            <a:ext cx="2905125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98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6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3" grpId="0"/>
      <p:bldP spid="96264" grpId="0"/>
      <p:bldP spid="96265" grpId="0"/>
      <p:bldP spid="9626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F5773-6833-B240-ADF4-07C2EDC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365661"/>
          </a:xfrm>
        </p:spPr>
        <p:txBody>
          <a:bodyPr/>
          <a:lstStyle/>
          <a:p>
            <a:pPr algn="ctr"/>
            <a:r>
              <a:rPr lang="en-US" dirty="0"/>
              <a:t>Multiwavelength Views of the Milky Way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89D1D7-F1CB-DA40-B263-BCC23A14C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7152" y="1069809"/>
            <a:ext cx="7077693" cy="516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77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5312F317-D95D-774D-9D2A-D252647CC0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152400"/>
            <a:ext cx="6934200" cy="762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Radio Observations</a:t>
            </a:r>
          </a:p>
        </p:txBody>
      </p:sp>
      <p:pic>
        <p:nvPicPr>
          <p:cNvPr id="9220" name="Picture 4" descr="17">
            <a:extLst>
              <a:ext uri="{FF2B5EF4-FFF2-40B4-BE49-F238E27FC236}">
                <a16:creationId xmlns:a16="http://schemas.microsoft.com/office/drawing/2014/main" id="{01DC0EF1-BD06-B645-A015-ECD2B32901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2185988"/>
            <a:ext cx="4724400" cy="4062412"/>
          </a:xfrm>
          <a:noFill/>
        </p:spPr>
      </p:pic>
      <p:sp>
        <p:nvSpPr>
          <p:cNvPr id="9222" name="Text Box 6">
            <a:extLst>
              <a:ext uri="{FF2B5EF4-FFF2-40B4-BE49-F238E27FC236}">
                <a16:creationId xmlns:a16="http://schemas.microsoft.com/office/drawing/2014/main" id="{7A916669-0BCC-E94F-9D00-F1E37927B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082676"/>
            <a:ext cx="6781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21-cm radio observations reveal the distribution of neutral hydrogen throughout the galaxy.</a:t>
            </a: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FF5278B2-C057-934E-B9E3-B3D8D2703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2270126"/>
            <a:ext cx="401386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Distances to hydrogen clouds determined through radial-velocity measurements (Doppler effect!) and modeling</a:t>
            </a:r>
          </a:p>
        </p:txBody>
      </p:sp>
      <p:sp>
        <p:nvSpPr>
          <p:cNvPr id="9224" name="Text Box 8">
            <a:extLst>
              <a:ext uri="{FF2B5EF4-FFF2-40B4-BE49-F238E27FC236}">
                <a16:creationId xmlns:a16="http://schemas.microsoft.com/office/drawing/2014/main" id="{97061DCE-CE0F-4D4C-A3AC-07B24B529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081589"/>
            <a:ext cx="1447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Galactic center</a:t>
            </a:r>
          </a:p>
        </p:txBody>
      </p:sp>
      <p:sp>
        <p:nvSpPr>
          <p:cNvPr id="9225" name="Text Box 9">
            <a:extLst>
              <a:ext uri="{FF2B5EF4-FFF2-40B4-BE49-F238E27FC236}">
                <a16:creationId xmlns:a16="http://schemas.microsoft.com/office/drawing/2014/main" id="{79A148C0-6D6A-7D49-ABA9-73DA088D8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651126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Sun</a:t>
            </a:r>
          </a:p>
        </p:txBody>
      </p:sp>
      <p:sp>
        <p:nvSpPr>
          <p:cNvPr id="9226" name="Line 10">
            <a:extLst>
              <a:ext uri="{FF2B5EF4-FFF2-40B4-BE49-F238E27FC236}">
                <a16:creationId xmlns:a16="http://schemas.microsoft.com/office/drawing/2014/main" id="{77247E8E-B370-B54F-9D77-8E896D9D2A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4548188"/>
            <a:ext cx="76200" cy="533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Line 11">
            <a:extLst>
              <a:ext uri="{FF2B5EF4-FFF2-40B4-BE49-F238E27FC236}">
                <a16:creationId xmlns:a16="http://schemas.microsoft.com/office/drawing/2014/main" id="{CB603A65-CFBD-AC48-9719-600CE800EF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2895600"/>
            <a:ext cx="129540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8" name="Text Box 12">
            <a:extLst>
              <a:ext uri="{FF2B5EF4-FFF2-40B4-BE49-F238E27FC236}">
                <a16:creationId xmlns:a16="http://schemas.microsoft.com/office/drawing/2014/main" id="{0967AF18-8383-7244-8A82-13DE6B6C5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330" y="3914775"/>
            <a:ext cx="2895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2"/>
                </a:solidFill>
              </a:rPr>
              <a:t>Neutral hydrogen concentrated in spiral arms</a:t>
            </a:r>
          </a:p>
        </p:txBody>
      </p:sp>
      <p:sp>
        <p:nvSpPr>
          <p:cNvPr id="62474" name="FlagCount" hidden="1">
            <a:extLst>
              <a:ext uri="{FF2B5EF4-FFF2-40B4-BE49-F238E27FC236}">
                <a16:creationId xmlns:a16="http://schemas.microsoft.com/office/drawing/2014/main" id="{5AAFF269-1A64-A04B-8EAD-AE3528EC5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9839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3" grpId="0"/>
      <p:bldP spid="9224" grpId="0"/>
      <p:bldP spid="9225" grpId="0"/>
      <p:bldP spid="92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8">
            <a:extLst>
              <a:ext uri="{FF2B5EF4-FFF2-40B4-BE49-F238E27FC236}">
                <a16:creationId xmlns:a16="http://schemas.microsoft.com/office/drawing/2014/main" id="{E3451BFF-6D16-374D-955D-508E706A67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0400" y="274638"/>
            <a:ext cx="5791200" cy="1401762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Structure of the Milky Way Revealed</a:t>
            </a:r>
          </a:p>
        </p:txBody>
      </p:sp>
      <p:pic>
        <p:nvPicPr>
          <p:cNvPr id="23556" name="Picture 4" descr="19b">
            <a:extLst>
              <a:ext uri="{FF2B5EF4-FFF2-40B4-BE49-F238E27FC236}">
                <a16:creationId xmlns:a16="http://schemas.microsoft.com/office/drawing/2014/main" id="{2A30817F-8053-314A-A238-695CDCA4FFC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2944814"/>
            <a:ext cx="4495800" cy="3608387"/>
          </a:xfrm>
          <a:noFill/>
        </p:spPr>
      </p:pic>
      <p:pic>
        <p:nvPicPr>
          <p:cNvPr id="23559" name="Picture 7" descr="19a">
            <a:extLst>
              <a:ext uri="{FF2B5EF4-FFF2-40B4-BE49-F238E27FC236}">
                <a16:creationId xmlns:a16="http://schemas.microsoft.com/office/drawing/2014/main" id="{F91B3658-0617-2A47-9A02-EDC4EECE13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2938464"/>
            <a:ext cx="4038600" cy="3843337"/>
          </a:xfrm>
          <a:noFill/>
        </p:spPr>
      </p:pic>
      <p:sp>
        <p:nvSpPr>
          <p:cNvPr id="64516" name="Text Box 11">
            <a:extLst>
              <a:ext uri="{FF2B5EF4-FFF2-40B4-BE49-F238E27FC236}">
                <a16:creationId xmlns:a16="http://schemas.microsoft.com/office/drawing/2014/main" id="{F751C137-DD2C-D443-BFEB-CDB1C9629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676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23564" name="Text Box 12">
            <a:extLst>
              <a:ext uri="{FF2B5EF4-FFF2-40B4-BE49-F238E27FC236}">
                <a16:creationId xmlns:a16="http://schemas.microsoft.com/office/drawing/2014/main" id="{6569E886-9C13-CC44-8D36-1A6A08519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286001"/>
            <a:ext cx="320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chemeClr val="accent2"/>
                </a:solidFill>
              </a:rPr>
              <a:t>Distribution of dust</a:t>
            </a:r>
          </a:p>
        </p:txBody>
      </p:sp>
      <p:sp>
        <p:nvSpPr>
          <p:cNvPr id="23565" name="Text Box 13">
            <a:extLst>
              <a:ext uri="{FF2B5EF4-FFF2-40B4-BE49-F238E27FC236}">
                <a16:creationId xmlns:a16="http://schemas.microsoft.com/office/drawing/2014/main" id="{B86272E4-F26A-B240-8261-B1C485132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2971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Sun</a:t>
            </a:r>
          </a:p>
        </p:txBody>
      </p:sp>
      <p:sp>
        <p:nvSpPr>
          <p:cNvPr id="23566" name="Text Box 14">
            <a:extLst>
              <a:ext uri="{FF2B5EF4-FFF2-40B4-BE49-F238E27FC236}">
                <a16:creationId xmlns:a16="http://schemas.microsoft.com/office/drawing/2014/main" id="{3E878605-BA54-BB47-AE89-79F27AFE1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60198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Ring</a:t>
            </a:r>
          </a:p>
        </p:txBody>
      </p:sp>
      <p:sp>
        <p:nvSpPr>
          <p:cNvPr id="23567" name="Text Box 15">
            <a:extLst>
              <a:ext uri="{FF2B5EF4-FFF2-40B4-BE49-F238E27FC236}">
                <a16:creationId xmlns:a16="http://schemas.microsoft.com/office/drawing/2014/main" id="{EC0A5110-C456-3E44-9A54-8787E9162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9436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Bar</a:t>
            </a:r>
          </a:p>
        </p:txBody>
      </p:sp>
      <p:sp>
        <p:nvSpPr>
          <p:cNvPr id="23568" name="Line 16">
            <a:extLst>
              <a:ext uri="{FF2B5EF4-FFF2-40B4-BE49-F238E27FC236}">
                <a16:creationId xmlns:a16="http://schemas.microsoft.com/office/drawing/2014/main" id="{AC01E22C-91D5-CF40-B84A-7889471652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10400" y="4953000"/>
            <a:ext cx="1524000" cy="1066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9" name="Line 17">
            <a:extLst>
              <a:ext uri="{FF2B5EF4-FFF2-40B4-BE49-F238E27FC236}">
                <a16:creationId xmlns:a16="http://schemas.microsoft.com/office/drawing/2014/main" id="{625E958A-67EE-4F4A-8FB2-7C6427560C7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991600" y="4953000"/>
            <a:ext cx="762000" cy="1066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0" name="Line 18">
            <a:extLst>
              <a:ext uri="{FF2B5EF4-FFF2-40B4-BE49-F238E27FC236}">
                <a16:creationId xmlns:a16="http://schemas.microsoft.com/office/drawing/2014/main" id="{C68F2AB7-77C9-7549-B004-2542858919B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4400" y="5334000"/>
            <a:ext cx="1219200" cy="685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1" name="Line 19">
            <a:extLst>
              <a:ext uri="{FF2B5EF4-FFF2-40B4-BE49-F238E27FC236}">
                <a16:creationId xmlns:a16="http://schemas.microsoft.com/office/drawing/2014/main" id="{8C9E7765-24E6-7141-8FED-1D3A1BD822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86800" y="3352800"/>
            <a:ext cx="6096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2" name="Text Box 20">
            <a:extLst>
              <a:ext uri="{FF2B5EF4-FFF2-40B4-BE49-F238E27FC236}">
                <a16:creationId xmlns:a16="http://schemas.microsoft.com/office/drawing/2014/main" id="{B957D30B-7C51-EC4D-875F-85508BF27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905000"/>
            <a:ext cx="3657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chemeClr val="accent2"/>
                </a:solidFill>
              </a:rPr>
              <a:t>Distribution of stars and neutral hydrogen</a:t>
            </a:r>
          </a:p>
        </p:txBody>
      </p:sp>
      <p:sp>
        <p:nvSpPr>
          <p:cNvPr id="64526" name="FlagCount" hidden="1">
            <a:extLst>
              <a:ext uri="{FF2B5EF4-FFF2-40B4-BE49-F238E27FC236}">
                <a16:creationId xmlns:a16="http://schemas.microsoft.com/office/drawing/2014/main" id="{9401E858-9547-6F46-B91B-4096F322E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8266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0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8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4" grpId="0"/>
      <p:bldP spid="23565" grpId="0"/>
      <p:bldP spid="23566" grpId="0"/>
      <p:bldP spid="23567" grpId="0"/>
      <p:bldP spid="2357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4B413-1DF3-814E-A043-7A691FF12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distance modulus and dust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775790-A6DB-3B47-BEB1-F43F717014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85417" y="1940069"/>
            <a:ext cx="8621165" cy="3463203"/>
          </a:xfrm>
        </p:spPr>
      </p:pic>
    </p:spTree>
    <p:extLst>
      <p:ext uri="{BB962C8B-B14F-4D97-AF65-F5344CB8AC3E}">
        <p14:creationId xmlns:p14="http://schemas.microsoft.com/office/powerpoint/2010/main" val="9818211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4B413-1DF3-814E-A043-7A691FF12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details on dust reddening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8F7316-BB9F-134D-A6E3-7CBE6A2545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5656" y="1460665"/>
            <a:ext cx="5285134" cy="49854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0D9EC6-2B44-9C43-ADF3-C5610A1003E4}"/>
              </a:ext>
            </a:extLst>
          </p:cNvPr>
          <p:cNvSpPr txBox="1"/>
          <p:nvPr/>
        </p:nvSpPr>
        <p:spPr>
          <a:xfrm>
            <a:off x="6282048" y="1690687"/>
            <a:ext cx="543889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Description:  The 0.2 </a:t>
            </a:r>
            <a:r>
              <a:rPr lang="el-GR" sz="2400" dirty="0"/>
              <a:t>μ</a:t>
            </a:r>
            <a:r>
              <a:rPr lang="en-US" sz="2400" dirty="0"/>
              <a:t>m bump seems to be due to carbon grains. Farther out in the infrared we find spectral features due to absorption by water ice (at ~3 </a:t>
            </a:r>
            <a:r>
              <a:rPr lang="el-GR" sz="2400" dirty="0"/>
              <a:t>μ</a:t>
            </a:r>
            <a:r>
              <a:rPr lang="en-US" sz="2400" dirty="0"/>
              <a:t>m) and silicates (at ~9-10 </a:t>
            </a:r>
            <a:r>
              <a:rPr lang="el-GR" sz="2400" dirty="0"/>
              <a:t>μ</a:t>
            </a:r>
            <a:r>
              <a:rPr lang="en-US" sz="2400" dirty="0"/>
              <a:t>m). Some distinct emission features in the IR can be identified with PAHs, large hydrocarbon molecules containing several 10s of carbon atoms.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5936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997B2-A2B3-5340-82EE-AE06EE1B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Another top view reconstruction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B26F1F-6631-9A4E-8820-9F882DDC0E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409988"/>
            <a:ext cx="5334000" cy="5334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D01DC-9FC9-9041-9882-9C2192A69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4715" y="1409988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Top view of Milky Way.</a:t>
            </a:r>
          </a:p>
          <a:p>
            <a:r>
              <a:rPr lang="en-US" dirty="0"/>
              <a:t>Credit: R. Hurt (SSC), </a:t>
            </a:r>
            <a:r>
              <a:rPr lang="en-US" dirty="0" err="1"/>
              <a:t>JPLCaltech</a:t>
            </a:r>
            <a:r>
              <a:rPr lang="en-US" dirty="0"/>
              <a:t>,</a:t>
            </a:r>
          </a:p>
          <a:p>
            <a:r>
              <a:rPr lang="en-US" dirty="0"/>
              <a:t>NASA.</a:t>
            </a:r>
          </a:p>
          <a:p>
            <a:r>
              <a:rPr lang="en-US" dirty="0"/>
              <a:t>https://</a:t>
            </a:r>
            <a:r>
              <a:rPr lang="en-US" dirty="0" err="1"/>
              <a:t>www.nasa.gov</a:t>
            </a:r>
            <a:r>
              <a:rPr lang="en-US" dirty="0"/>
              <a:t>/</a:t>
            </a:r>
            <a:r>
              <a:rPr lang="en-US" dirty="0" err="1"/>
              <a:t>mission_pages</a:t>
            </a:r>
            <a:r>
              <a:rPr lang="en-US" dirty="0"/>
              <a:t>/spitzer/multimedia/20080603a.html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6429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2BF8516F-AF02-CA45-9D5F-378B252BF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-30163"/>
            <a:ext cx="8001000" cy="1249363"/>
          </a:xfrm>
        </p:spPr>
        <p:txBody>
          <a:bodyPr/>
          <a:lstStyle/>
          <a:p>
            <a:pPr algn="ctr" eaLnBrk="1" hangingPunct="1"/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Exploring the structure of the Milky Way with O/B Associations</a:t>
            </a:r>
          </a:p>
        </p:txBody>
      </p:sp>
      <p:pic>
        <p:nvPicPr>
          <p:cNvPr id="60418" name="Picture 5" descr="16a">
            <a:extLst>
              <a:ext uri="{FF2B5EF4-FFF2-40B4-BE49-F238E27FC236}">
                <a16:creationId xmlns:a16="http://schemas.microsoft.com/office/drawing/2014/main" id="{5AF8D203-23DE-CF48-8BA5-A290B2DBA3F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844675"/>
            <a:ext cx="4191000" cy="4095750"/>
          </a:xfrm>
          <a:noFill/>
        </p:spPr>
      </p:pic>
      <p:sp>
        <p:nvSpPr>
          <p:cNvPr id="60419" name="Text Box 4">
            <a:extLst>
              <a:ext uri="{FF2B5EF4-FFF2-40B4-BE49-F238E27FC236}">
                <a16:creationId xmlns:a16="http://schemas.microsoft.com/office/drawing/2014/main" id="{C1D90CF7-9BC5-E14B-AE0C-083A543F4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1430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O/B Associations</a:t>
            </a:r>
          </a:p>
        </p:txBody>
      </p:sp>
      <p:pic>
        <p:nvPicPr>
          <p:cNvPr id="60420" name="Picture 7" descr="16b">
            <a:extLst>
              <a:ext uri="{FF2B5EF4-FFF2-40B4-BE49-F238E27FC236}">
                <a16:creationId xmlns:a16="http://schemas.microsoft.com/office/drawing/2014/main" id="{859728E6-DA56-C345-BD89-37AB08B9DF0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1828801"/>
            <a:ext cx="4038600" cy="3313113"/>
          </a:xfrm>
          <a:noFill/>
        </p:spPr>
      </p:pic>
      <p:sp>
        <p:nvSpPr>
          <p:cNvPr id="5129" name="Line 9">
            <a:extLst>
              <a:ext uri="{FF2B5EF4-FFF2-40B4-BE49-F238E27FC236}">
                <a16:creationId xmlns:a16="http://schemas.microsoft.com/office/drawing/2014/main" id="{62B89C88-655B-E94E-8784-926C4FB7C1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0" y="1600200"/>
            <a:ext cx="304800" cy="1600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Line 10">
            <a:extLst>
              <a:ext uri="{FF2B5EF4-FFF2-40B4-BE49-F238E27FC236}">
                <a16:creationId xmlns:a16="http://schemas.microsoft.com/office/drawing/2014/main" id="{2013F49D-CA7F-C649-A275-F3420B0AE2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1600200"/>
            <a:ext cx="0" cy="1752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Line 11">
            <a:extLst>
              <a:ext uri="{FF2B5EF4-FFF2-40B4-BE49-F238E27FC236}">
                <a16:creationId xmlns:a16="http://schemas.microsoft.com/office/drawing/2014/main" id="{96341048-C23B-E940-B9CC-D45349042C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1600200"/>
            <a:ext cx="1219200" cy="1676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Line 12">
            <a:extLst>
              <a:ext uri="{FF2B5EF4-FFF2-40B4-BE49-F238E27FC236}">
                <a16:creationId xmlns:a16="http://schemas.microsoft.com/office/drawing/2014/main" id="{7A1F8D3B-6AD9-4347-94EA-9987E439E7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1600200"/>
            <a:ext cx="152400" cy="2438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Line 13">
            <a:extLst>
              <a:ext uri="{FF2B5EF4-FFF2-40B4-BE49-F238E27FC236}">
                <a16:creationId xmlns:a16="http://schemas.microsoft.com/office/drawing/2014/main" id="{D85D1FAC-8C8B-A94D-8D65-502B75D1420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600200"/>
            <a:ext cx="1295400" cy="1600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Line 14">
            <a:extLst>
              <a:ext uri="{FF2B5EF4-FFF2-40B4-BE49-F238E27FC236}">
                <a16:creationId xmlns:a16="http://schemas.microsoft.com/office/drawing/2014/main" id="{3D8F86B9-4A62-BE4A-99BE-74CBA3930D7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600200"/>
            <a:ext cx="1371600" cy="1524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Text Box 15">
            <a:extLst>
              <a:ext uri="{FF2B5EF4-FFF2-40B4-BE49-F238E27FC236}">
                <a16:creationId xmlns:a16="http://schemas.microsoft.com/office/drawing/2014/main" id="{03A2175F-4D95-DB4F-8DFA-384AAA18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17" y="6035676"/>
            <a:ext cx="11364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Distances to O/B Associations determined using Cepheid variables</a:t>
            </a:r>
          </a:p>
        </p:txBody>
      </p:sp>
      <p:sp>
        <p:nvSpPr>
          <p:cNvPr id="5136" name="Text Box 16">
            <a:extLst>
              <a:ext uri="{FF2B5EF4-FFF2-40B4-BE49-F238E27FC236}">
                <a16:creationId xmlns:a16="http://schemas.microsoft.com/office/drawing/2014/main" id="{295A858D-2804-4245-B421-C66F99ED3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181601"/>
            <a:ext cx="388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O/B Associations trace out 3 spiral arms near the sun.</a:t>
            </a:r>
          </a:p>
        </p:txBody>
      </p:sp>
      <p:sp>
        <p:nvSpPr>
          <p:cNvPr id="5137" name="Text Box 17">
            <a:extLst>
              <a:ext uri="{FF2B5EF4-FFF2-40B4-BE49-F238E27FC236}">
                <a16:creationId xmlns:a16="http://schemas.microsoft.com/office/drawing/2014/main" id="{5E9822B4-F8B8-934A-9BB8-1023A2D6F586}"/>
              </a:ext>
            </a:extLst>
          </p:cNvPr>
          <p:cNvSpPr txBox="1">
            <a:spLocks noChangeArrowheads="1"/>
          </p:cNvSpPr>
          <p:nvPr/>
        </p:nvSpPr>
        <p:spPr bwMode="auto">
          <a:xfrm rot="1460891">
            <a:off x="6410325" y="4279901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Sagittarius arm</a:t>
            </a:r>
          </a:p>
        </p:txBody>
      </p:sp>
      <p:sp>
        <p:nvSpPr>
          <p:cNvPr id="5138" name="Text Box 18">
            <a:extLst>
              <a:ext uri="{FF2B5EF4-FFF2-40B4-BE49-F238E27FC236}">
                <a16:creationId xmlns:a16="http://schemas.microsoft.com/office/drawing/2014/main" id="{948B406D-007B-2A49-AC90-B7D8D976B932}"/>
              </a:ext>
            </a:extLst>
          </p:cNvPr>
          <p:cNvSpPr txBox="1">
            <a:spLocks noChangeArrowheads="1"/>
          </p:cNvSpPr>
          <p:nvPr/>
        </p:nvSpPr>
        <p:spPr bwMode="auto">
          <a:xfrm rot="1625777">
            <a:off x="7023100" y="2955926"/>
            <a:ext cx="2501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Orion-Cygnus arm</a:t>
            </a:r>
          </a:p>
        </p:txBody>
      </p:sp>
      <p:sp>
        <p:nvSpPr>
          <p:cNvPr id="5139" name="Text Box 19">
            <a:extLst>
              <a:ext uri="{FF2B5EF4-FFF2-40B4-BE49-F238E27FC236}">
                <a16:creationId xmlns:a16="http://schemas.microsoft.com/office/drawing/2014/main" id="{50232C48-3EB9-9846-AC50-D4B5BDE84EB3}"/>
              </a:ext>
            </a:extLst>
          </p:cNvPr>
          <p:cNvSpPr txBox="1">
            <a:spLocks noChangeArrowheads="1"/>
          </p:cNvSpPr>
          <p:nvPr/>
        </p:nvSpPr>
        <p:spPr bwMode="auto">
          <a:xfrm rot="1983960">
            <a:off x="8077200" y="2422526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Perseus arm</a:t>
            </a:r>
          </a:p>
        </p:txBody>
      </p:sp>
      <p:sp>
        <p:nvSpPr>
          <p:cNvPr id="5140" name="Text Box 20">
            <a:extLst>
              <a:ext uri="{FF2B5EF4-FFF2-40B4-BE49-F238E27FC236}">
                <a16:creationId xmlns:a16="http://schemas.microsoft.com/office/drawing/2014/main" id="{54BEB8FB-A558-6043-810A-73EFC91A6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3794126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Sun</a:t>
            </a:r>
          </a:p>
        </p:txBody>
      </p:sp>
      <p:sp>
        <p:nvSpPr>
          <p:cNvPr id="5141" name="Line 21">
            <a:extLst>
              <a:ext uri="{FF2B5EF4-FFF2-40B4-BE49-F238E27FC236}">
                <a16:creationId xmlns:a16="http://schemas.microsoft.com/office/drawing/2014/main" id="{E041D0F9-2C34-7F41-A72D-EAE5042B74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01000" y="3581400"/>
            <a:ext cx="228600" cy="304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4" name="FlagCount" hidden="1">
            <a:extLst>
              <a:ext uri="{FF2B5EF4-FFF2-40B4-BE49-F238E27FC236}">
                <a16:creationId xmlns:a16="http://schemas.microsoft.com/office/drawing/2014/main" id="{3CA3725F-C4F8-2344-B425-584BD0C8C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5054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5" grpId="0"/>
      <p:bldP spid="5136" grpId="0"/>
      <p:bldP spid="5137" grpId="0"/>
      <p:bldP spid="5138" grpId="0"/>
      <p:bldP spid="5139" grpId="0"/>
      <p:bldP spid="514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43609F93-2AE9-EF48-8695-736F7FE5B2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792163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Star Formation in Spiral Arms (I)</a:t>
            </a:r>
          </a:p>
        </p:txBody>
      </p:sp>
      <p:sp>
        <p:nvSpPr>
          <p:cNvPr id="55303" name="Text Box 7">
            <a:extLst>
              <a:ext uri="{FF2B5EF4-FFF2-40B4-BE49-F238E27FC236}">
                <a16:creationId xmlns:a16="http://schemas.microsoft.com/office/drawing/2014/main" id="{91338F3A-8513-684D-A527-61ED6DF86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914401"/>
            <a:ext cx="6858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Shock waves from supernovae, ionization fronts initiated by O and B stars, and the shock fronts forming spiral arms trigger star formation.</a:t>
            </a:r>
          </a:p>
        </p:txBody>
      </p:sp>
      <p:sp>
        <p:nvSpPr>
          <p:cNvPr id="55304" name="Text Box 8">
            <a:extLst>
              <a:ext uri="{FF2B5EF4-FFF2-40B4-BE49-F238E27FC236}">
                <a16:creationId xmlns:a16="http://schemas.microsoft.com/office/drawing/2014/main" id="{5B6D29A0-85E1-6F42-92D1-A7FCE902F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124201"/>
            <a:ext cx="24384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chemeClr val="accent2"/>
                </a:solidFill>
              </a:rPr>
              <a:t>Spiral arms are stationary shock waves, initiating star formation.</a:t>
            </a:r>
          </a:p>
        </p:txBody>
      </p:sp>
      <p:pic>
        <p:nvPicPr>
          <p:cNvPr id="18436" name="Picture 10" descr="20">
            <a:extLst>
              <a:ext uri="{FF2B5EF4-FFF2-40B4-BE49-F238E27FC236}">
                <a16:creationId xmlns:a16="http://schemas.microsoft.com/office/drawing/2014/main" id="{DFE287A3-9037-7143-8500-F4371D7D97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1" y="2179638"/>
            <a:ext cx="4767263" cy="4525962"/>
          </a:xfrm>
          <a:noFill/>
        </p:spPr>
      </p:pic>
      <p:sp>
        <p:nvSpPr>
          <p:cNvPr id="18437" name="FlagCount" hidden="1">
            <a:extLst>
              <a:ext uri="{FF2B5EF4-FFF2-40B4-BE49-F238E27FC236}">
                <a16:creationId xmlns:a16="http://schemas.microsoft.com/office/drawing/2014/main" id="{5401DE9A-70B3-7C4E-8470-87A52C4DD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2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2325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  <p:bldP spid="5530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85" y="0"/>
            <a:ext cx="10515600" cy="1325563"/>
          </a:xfrm>
        </p:spPr>
        <p:txBody>
          <a:bodyPr/>
          <a:lstStyle/>
          <a:p>
            <a:r>
              <a:rPr lang="en-US" dirty="0"/>
              <a:t>Early Attempts at Mapping the Milky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6" y="1027893"/>
            <a:ext cx="10997397" cy="4884516"/>
          </a:xfrm>
        </p:spPr>
        <p:txBody>
          <a:bodyPr>
            <a:normAutofit/>
          </a:bodyPr>
          <a:lstStyle/>
          <a:p>
            <a:r>
              <a:rPr lang="en-US" dirty="0"/>
              <a:t>In 1700s, no parallax measured yet!  What to do?</a:t>
            </a:r>
          </a:p>
          <a:p>
            <a:r>
              <a:rPr lang="en-US" dirty="0"/>
              <a:t>Assume stars have similar absolute magnitude to sun, no dust, then…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09034E-80B3-1E49-A74B-05ED57768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71" y="1922648"/>
            <a:ext cx="7880845" cy="456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451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6BC75D84-2876-AE49-917D-E0BF2D1249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62600" y="152400"/>
            <a:ext cx="4648200" cy="14478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Star Formation in Spiral Arms (II)</a:t>
            </a:r>
          </a:p>
        </p:txBody>
      </p:sp>
      <p:sp>
        <p:nvSpPr>
          <p:cNvPr id="58374" name="Text Box 6">
            <a:extLst>
              <a:ext uri="{FF2B5EF4-FFF2-40B4-BE49-F238E27FC236}">
                <a16:creationId xmlns:a16="http://schemas.microsoft.com/office/drawing/2014/main" id="{79026A39-8852-7241-A580-8844AA192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828801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Spiral arms are basically stationary shock waves.</a:t>
            </a:r>
          </a:p>
        </p:txBody>
      </p:sp>
      <p:sp>
        <p:nvSpPr>
          <p:cNvPr id="58375" name="Text Box 7">
            <a:extLst>
              <a:ext uri="{FF2B5EF4-FFF2-40B4-BE49-F238E27FC236}">
                <a16:creationId xmlns:a16="http://schemas.microsoft.com/office/drawing/2014/main" id="{1138F1A0-7ACD-3749-897E-9CECC79B1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819401"/>
            <a:ext cx="3810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Stars and gas clouds orbit around the galactic center and cross spiral arms.</a:t>
            </a:r>
          </a:p>
        </p:txBody>
      </p:sp>
      <p:sp>
        <p:nvSpPr>
          <p:cNvPr id="58376" name="Text Box 8">
            <a:extLst>
              <a:ext uri="{FF2B5EF4-FFF2-40B4-BE49-F238E27FC236}">
                <a16:creationId xmlns:a16="http://schemas.microsoft.com/office/drawing/2014/main" id="{EA16076A-324F-C443-9219-45AB24428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1910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Shocks initiate star formation.</a:t>
            </a:r>
          </a:p>
        </p:txBody>
      </p:sp>
      <p:sp>
        <p:nvSpPr>
          <p:cNvPr id="58377" name="Text Box 9">
            <a:extLst>
              <a:ext uri="{FF2B5EF4-FFF2-40B4-BE49-F238E27FC236}">
                <a16:creationId xmlns:a16="http://schemas.microsoft.com/office/drawing/2014/main" id="{270B29E7-474F-A041-B3D8-2EC412A0F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876800"/>
            <a:ext cx="4114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Star formation self-sustaining through O/B ionization fronts and supernova shock waves.</a:t>
            </a:r>
          </a:p>
        </p:txBody>
      </p:sp>
      <p:sp>
        <p:nvSpPr>
          <p:cNvPr id="20486" name="FlagCount" hidden="1">
            <a:extLst>
              <a:ext uri="{FF2B5EF4-FFF2-40B4-BE49-F238E27FC236}">
                <a16:creationId xmlns:a16="http://schemas.microsoft.com/office/drawing/2014/main" id="{2081BDE6-7D5F-BF47-A5DD-336CF1568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20487" name="Picture 11" descr="1219">
            <a:extLst>
              <a:ext uri="{FF2B5EF4-FFF2-40B4-BE49-F238E27FC236}">
                <a16:creationId xmlns:a16="http://schemas.microsoft.com/office/drawing/2014/main" id="{585B3296-C269-D446-AC32-C6D0321F1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25401"/>
            <a:ext cx="3084513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16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4" grpId="0"/>
      <p:bldP spid="58375" grpId="0"/>
      <p:bldP spid="58376" grpId="0"/>
      <p:bldP spid="5837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5">
            <a:extLst>
              <a:ext uri="{FF2B5EF4-FFF2-40B4-BE49-F238E27FC236}">
                <a16:creationId xmlns:a16="http://schemas.microsoft.com/office/drawing/2014/main" id="{CAAC6305-888D-1144-91A1-4FCA6C5E36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7467600" cy="92132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Self-Sustained Star Formation in Spiral Arms</a:t>
            </a:r>
          </a:p>
        </p:txBody>
      </p:sp>
      <p:pic>
        <p:nvPicPr>
          <p:cNvPr id="108548" name="Picture 4" descr="24">
            <a:extLst>
              <a:ext uri="{FF2B5EF4-FFF2-40B4-BE49-F238E27FC236}">
                <a16:creationId xmlns:a16="http://schemas.microsoft.com/office/drawing/2014/main" id="{251A80B0-57A6-124E-A87B-3D53CD688B4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562100"/>
            <a:ext cx="3810000" cy="3810000"/>
          </a:xfrm>
          <a:noFill/>
        </p:spPr>
      </p:pic>
      <p:pic>
        <p:nvPicPr>
          <p:cNvPr id="108551" name="Picture 7" descr="25">
            <a:extLst>
              <a:ext uri="{FF2B5EF4-FFF2-40B4-BE49-F238E27FC236}">
                <a16:creationId xmlns:a16="http://schemas.microsoft.com/office/drawing/2014/main" id="{8F156D5C-A562-5747-B1B1-5AF467EE37A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8388" y="76200"/>
            <a:ext cx="3021012" cy="6781800"/>
          </a:xfrm>
          <a:noFill/>
        </p:spPr>
      </p:pic>
      <p:sp>
        <p:nvSpPr>
          <p:cNvPr id="108553" name="Text Box 9">
            <a:extLst>
              <a:ext uri="{FF2B5EF4-FFF2-40B4-BE49-F238E27FC236}">
                <a16:creationId xmlns:a16="http://schemas.microsoft.com/office/drawing/2014/main" id="{6422F94D-B432-EB48-AE7A-3292D79DD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734566"/>
            <a:ext cx="502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Star forming regions get elongated due to differential rotation.</a:t>
            </a:r>
          </a:p>
        </p:txBody>
      </p:sp>
      <p:sp>
        <p:nvSpPr>
          <p:cNvPr id="108556" name="Text Box 12">
            <a:extLst>
              <a:ext uri="{FF2B5EF4-FFF2-40B4-BE49-F238E27FC236}">
                <a16:creationId xmlns:a16="http://schemas.microsoft.com/office/drawing/2014/main" id="{2340F579-1892-E14D-9CD1-1BB5B6509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5521174"/>
            <a:ext cx="556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Star formation is self-sustaining due to ionization fronts and supernova shocks.</a:t>
            </a:r>
          </a:p>
        </p:txBody>
      </p:sp>
      <p:sp>
        <p:nvSpPr>
          <p:cNvPr id="22534" name="FlagCount" hidden="1">
            <a:extLst>
              <a:ext uri="{FF2B5EF4-FFF2-40B4-BE49-F238E27FC236}">
                <a16:creationId xmlns:a16="http://schemas.microsoft.com/office/drawing/2014/main" id="{196B44A8-B6DE-D741-8EC3-9246A4471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6098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0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0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3" grpId="0"/>
      <p:bldP spid="10855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B2736-AD0D-5F49-B734-07567585C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 II Regions and </a:t>
            </a:r>
            <a:r>
              <a:rPr lang="en-US" dirty="0">
                <a:hlinkClick r:id="rId2"/>
              </a:rPr>
              <a:t>Stromgren Spheres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78DBC5-78AC-DE42-917B-C5645909EF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872080" y="1690688"/>
            <a:ext cx="8447840" cy="137314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46623A-926F-D141-95D9-9CB9CA978E0A}"/>
              </a:ext>
            </a:extLst>
          </p:cNvPr>
          <p:cNvSpPr txBox="1"/>
          <p:nvPr/>
        </p:nvSpPr>
        <p:spPr>
          <a:xfrm>
            <a:off x="570016" y="3206338"/>
            <a:ext cx="1112717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Simplified</a:t>
            </a:r>
          </a:p>
          <a:p>
            <a:r>
              <a:rPr lang="en-US" sz="2400" dirty="0"/>
              <a:t>N is the number of H ionizing photons (energy &gt; 13.6 eV) = Number of </a:t>
            </a:r>
            <a:r>
              <a:rPr lang="en-US" sz="2400" dirty="0" err="1"/>
              <a:t>recombinations</a:t>
            </a:r>
            <a:endParaRPr lang="en-US" sz="2400" dirty="0"/>
          </a:p>
          <a:p>
            <a:r>
              <a:rPr lang="en-US" sz="2400" dirty="0"/>
              <a:t>Lower case n are number densities</a:t>
            </a:r>
          </a:p>
          <a:p>
            <a:r>
              <a:rPr lang="en-US" sz="2400" dirty="0"/>
              <a:t>Alpha (2) is probability of </a:t>
            </a:r>
            <a:r>
              <a:rPr lang="en-US" sz="2400" dirty="0" err="1"/>
              <a:t>recombinations</a:t>
            </a:r>
            <a:r>
              <a:rPr lang="en-US" sz="2400" dirty="0"/>
              <a:t> that don’t go back to ground state in cm</a:t>
            </a:r>
            <a:r>
              <a:rPr lang="en-US" sz="2400" baseline="30000" dirty="0"/>
              <a:t>3</a:t>
            </a:r>
            <a:r>
              <a:rPr lang="en-US" sz="2400" dirty="0"/>
              <a:t>/s</a:t>
            </a:r>
          </a:p>
          <a:p>
            <a:r>
              <a:rPr lang="en-US" sz="2400" dirty="0"/>
              <a:t>Can use to calculate sizes of H II regions and/or ionizing photons from OB stars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9395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B2736-AD0D-5F49-B734-07567585C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 II Regions and </a:t>
            </a:r>
            <a:r>
              <a:rPr lang="en-US" dirty="0">
                <a:hlinkClick r:id="rId2"/>
              </a:rPr>
              <a:t>Stromgren Spheres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ACA6539-CA05-B745-B48C-EA9C589D9C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67690" y="1412212"/>
            <a:ext cx="9467603" cy="5165102"/>
          </a:xfrm>
        </p:spPr>
      </p:pic>
    </p:spTree>
    <p:extLst>
      <p:ext uri="{BB962C8B-B14F-4D97-AF65-F5344CB8AC3E}">
        <p14:creationId xmlns:p14="http://schemas.microsoft.com/office/powerpoint/2010/main" val="27409343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8">
            <a:extLst>
              <a:ext uri="{FF2B5EF4-FFF2-40B4-BE49-F238E27FC236}">
                <a16:creationId xmlns:a16="http://schemas.microsoft.com/office/drawing/2014/main" id="{010D69AC-7588-6042-A0CC-9906ABC1F6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1"/>
            <a:ext cx="8229600" cy="944563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Grand-Design Spiral Galaxies</a:t>
            </a:r>
          </a:p>
        </p:txBody>
      </p:sp>
      <p:pic>
        <p:nvPicPr>
          <p:cNvPr id="105476" name="Picture 4" descr="23a">
            <a:extLst>
              <a:ext uri="{FF2B5EF4-FFF2-40B4-BE49-F238E27FC236}">
                <a16:creationId xmlns:a16="http://schemas.microsoft.com/office/drawing/2014/main" id="{DB0CF599-769D-0842-BD6A-8FC4193E849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652714"/>
            <a:ext cx="4038600" cy="3976687"/>
          </a:xfrm>
          <a:noFill/>
        </p:spPr>
      </p:pic>
      <p:pic>
        <p:nvPicPr>
          <p:cNvPr id="105479" name="Picture 7" descr="23b">
            <a:extLst>
              <a:ext uri="{FF2B5EF4-FFF2-40B4-BE49-F238E27FC236}">
                <a16:creationId xmlns:a16="http://schemas.microsoft.com/office/drawing/2014/main" id="{B4957850-6267-8741-8386-52FEE77E49C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3286126"/>
            <a:ext cx="4038600" cy="3190875"/>
          </a:xfrm>
          <a:noFill/>
        </p:spPr>
      </p:pic>
      <p:sp>
        <p:nvSpPr>
          <p:cNvPr id="105482" name="Text Box 10">
            <a:extLst>
              <a:ext uri="{FF2B5EF4-FFF2-40B4-BE49-F238E27FC236}">
                <a16:creationId xmlns:a16="http://schemas.microsoft.com/office/drawing/2014/main" id="{BFE53E31-9734-3B44-BC2E-D3C9BCBF4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463676"/>
            <a:ext cx="388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Grand-design spirals have two dominant spiral arms.</a:t>
            </a:r>
          </a:p>
        </p:txBody>
      </p:sp>
      <p:sp>
        <p:nvSpPr>
          <p:cNvPr id="105483" name="Text Box 11">
            <a:extLst>
              <a:ext uri="{FF2B5EF4-FFF2-40B4-BE49-F238E27FC236}">
                <a16:creationId xmlns:a16="http://schemas.microsoft.com/office/drawing/2014/main" id="{B9D7D8D0-AF4D-4F46-842A-BE07DD5DB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172201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M 100</a:t>
            </a:r>
          </a:p>
        </p:txBody>
      </p:sp>
      <p:sp>
        <p:nvSpPr>
          <p:cNvPr id="105484" name="Text Box 12">
            <a:extLst>
              <a:ext uri="{FF2B5EF4-FFF2-40B4-BE49-F238E27FC236}">
                <a16:creationId xmlns:a16="http://schemas.microsoft.com/office/drawing/2014/main" id="{7386E267-BC71-1443-A148-C64AFE710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447800"/>
            <a:ext cx="3886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Flocculent (woolly) galaxies also have spiral patterns, but no dominant pair of spiral arms.</a:t>
            </a:r>
          </a:p>
        </p:txBody>
      </p:sp>
      <p:sp>
        <p:nvSpPr>
          <p:cNvPr id="105485" name="Text Box 13">
            <a:extLst>
              <a:ext uri="{FF2B5EF4-FFF2-40B4-BE49-F238E27FC236}">
                <a16:creationId xmlns:a16="http://schemas.microsoft.com/office/drawing/2014/main" id="{8CFE6FD4-A137-B54A-8D6E-5E8804F1B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080126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NGC 300</a:t>
            </a:r>
          </a:p>
        </p:txBody>
      </p:sp>
      <p:sp>
        <p:nvSpPr>
          <p:cNvPr id="24584" name="FlagCount" hidden="1">
            <a:extLst>
              <a:ext uri="{FF2B5EF4-FFF2-40B4-BE49-F238E27FC236}">
                <a16:creationId xmlns:a16="http://schemas.microsoft.com/office/drawing/2014/main" id="{03D440DE-EB94-1C4B-8BFB-55E30B8B6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441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5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5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5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5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2" grpId="0"/>
      <p:bldP spid="10548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5">
            <a:extLst>
              <a:ext uri="{FF2B5EF4-FFF2-40B4-BE49-F238E27FC236}">
                <a16:creationId xmlns:a16="http://schemas.microsoft.com/office/drawing/2014/main" id="{47EC147C-5DA5-D44F-BB77-1D48D46153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The Whirlpool Galaxy</a:t>
            </a:r>
          </a:p>
        </p:txBody>
      </p:sp>
      <p:pic>
        <p:nvPicPr>
          <p:cNvPr id="111620" name="Picture 4" descr="26">
            <a:extLst>
              <a:ext uri="{FF2B5EF4-FFF2-40B4-BE49-F238E27FC236}">
                <a16:creationId xmlns:a16="http://schemas.microsoft.com/office/drawing/2014/main" id="{4B4B50FD-6390-C640-A318-66470D52CD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1" y="1265238"/>
            <a:ext cx="4303713" cy="5364162"/>
          </a:xfrm>
          <a:noFill/>
        </p:spPr>
      </p:pic>
      <p:sp>
        <p:nvSpPr>
          <p:cNvPr id="111623" name="Text Box 7">
            <a:extLst>
              <a:ext uri="{FF2B5EF4-FFF2-40B4-BE49-F238E27FC236}">
                <a16:creationId xmlns:a16="http://schemas.microsoft.com/office/drawing/2014/main" id="{3B113146-BFF5-B841-B3EB-27135A1C1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752601"/>
            <a:ext cx="2971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Grand-design galaxy M 51 (Whirlpool Galaxy):</a:t>
            </a:r>
          </a:p>
        </p:txBody>
      </p:sp>
      <p:sp>
        <p:nvSpPr>
          <p:cNvPr id="111624" name="Text Box 8">
            <a:extLst>
              <a:ext uri="{FF2B5EF4-FFF2-40B4-BE49-F238E27FC236}">
                <a16:creationId xmlns:a16="http://schemas.microsoft.com/office/drawing/2014/main" id="{98FB80BD-A0AA-B545-AFC6-175BA779C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3660775"/>
            <a:ext cx="2667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Self-sustaining star forming regions along spiral arm patterns are clearly visible.</a:t>
            </a:r>
          </a:p>
        </p:txBody>
      </p:sp>
      <p:sp>
        <p:nvSpPr>
          <p:cNvPr id="111625" name="Line 9">
            <a:extLst>
              <a:ext uri="{FF2B5EF4-FFF2-40B4-BE49-F238E27FC236}">
                <a16:creationId xmlns:a16="http://schemas.microsoft.com/office/drawing/2014/main" id="{B9B934C0-9A04-3F49-9011-5BE3A9F722C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29400" y="3657600"/>
            <a:ext cx="1295400" cy="685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6" name="Line 10">
            <a:extLst>
              <a:ext uri="{FF2B5EF4-FFF2-40B4-BE49-F238E27FC236}">
                <a16:creationId xmlns:a16="http://schemas.microsoft.com/office/drawing/2014/main" id="{14879B9D-4A96-B444-8188-1500DF2F308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05600" y="3962400"/>
            <a:ext cx="12192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7" name="Line 11">
            <a:extLst>
              <a:ext uri="{FF2B5EF4-FFF2-40B4-BE49-F238E27FC236}">
                <a16:creationId xmlns:a16="http://schemas.microsoft.com/office/drawing/2014/main" id="{3F81EBC0-A4F7-BF44-8582-6EC07B311B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3200" y="4495800"/>
            <a:ext cx="1371600" cy="304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8" name="Line 12">
            <a:extLst>
              <a:ext uri="{FF2B5EF4-FFF2-40B4-BE49-F238E27FC236}">
                <a16:creationId xmlns:a16="http://schemas.microsoft.com/office/drawing/2014/main" id="{87A85F8F-AABC-474D-8DB9-6F2237E3D1F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77000" y="3276600"/>
            <a:ext cx="1371600" cy="914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3" name="FlagCount" hidden="1">
            <a:extLst>
              <a:ext uri="{FF2B5EF4-FFF2-40B4-BE49-F238E27FC236}">
                <a16:creationId xmlns:a16="http://schemas.microsoft.com/office/drawing/2014/main" id="{55AF0605-1BDE-4740-8025-2934F5395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6396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1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11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11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11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3" grpId="0"/>
      <p:bldP spid="1116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770194F6-9EA6-6043-A0B9-BB1BD563E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94038" y="76200"/>
            <a:ext cx="6553200" cy="9144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accent2"/>
                </a:solidFill>
                <a:ea typeface="ＭＳ Ｐゴシック" panose="020B0600070205080204" pitchFamily="34" charset="-128"/>
              </a:rPr>
              <a:t>The Galactic Center (I)</a:t>
            </a:r>
          </a:p>
        </p:txBody>
      </p:sp>
      <p:pic>
        <p:nvPicPr>
          <p:cNvPr id="28674" name="Picture 4" descr="gc_wideangle">
            <a:extLst>
              <a:ext uri="{FF2B5EF4-FFF2-40B4-BE49-F238E27FC236}">
                <a16:creationId xmlns:a16="http://schemas.microsoft.com/office/drawing/2014/main" id="{70F13DF1-329D-F948-819D-865F941517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1793876"/>
            <a:ext cx="6751638" cy="5064125"/>
          </a:xfrm>
          <a:noFill/>
        </p:spPr>
      </p:pic>
      <p:sp>
        <p:nvSpPr>
          <p:cNvPr id="28675" name="Oval 6">
            <a:extLst>
              <a:ext uri="{FF2B5EF4-FFF2-40B4-BE49-F238E27FC236}">
                <a16:creationId xmlns:a16="http://schemas.microsoft.com/office/drawing/2014/main" id="{4B6C7A48-8196-D440-9F13-D83DCE7E2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0038" y="3886200"/>
            <a:ext cx="609600" cy="6096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8676" name="Text Box 7">
            <a:extLst>
              <a:ext uri="{FF2B5EF4-FFF2-40B4-BE49-F238E27FC236}">
                <a16:creationId xmlns:a16="http://schemas.microsoft.com/office/drawing/2014/main" id="{8390289A-768E-144E-BE94-E10BE343A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6461126"/>
            <a:ext cx="495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Wide-angle optical view of the GC region</a:t>
            </a:r>
          </a:p>
        </p:txBody>
      </p:sp>
      <p:sp>
        <p:nvSpPr>
          <p:cNvPr id="28677" name="Text Box 8">
            <a:extLst>
              <a:ext uri="{FF2B5EF4-FFF2-40B4-BE49-F238E27FC236}">
                <a16:creationId xmlns:a16="http://schemas.microsoft.com/office/drawing/2014/main" id="{19DD9071-732A-E745-BC38-4AFFD140F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238" y="3641726"/>
            <a:ext cx="198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galactic center</a:t>
            </a:r>
          </a:p>
        </p:txBody>
      </p:sp>
      <p:sp>
        <p:nvSpPr>
          <p:cNvPr id="28678" name="Line 9">
            <a:extLst>
              <a:ext uri="{FF2B5EF4-FFF2-40B4-BE49-F238E27FC236}">
                <a16:creationId xmlns:a16="http://schemas.microsoft.com/office/drawing/2014/main" id="{D5EBC422-44E5-724B-A45A-4778BB5932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89638" y="3886200"/>
            <a:ext cx="30480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6" name="Text Box 10">
            <a:extLst>
              <a:ext uri="{FF2B5EF4-FFF2-40B4-BE49-F238E27FC236}">
                <a16:creationId xmlns:a16="http://schemas.microsoft.com/office/drawing/2014/main" id="{1973A40E-0973-8C46-9482-F058FA84A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7838" y="990601"/>
            <a:ext cx="6858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Our view (in visible light) towards the Galactic center (GC) is heavily obscured by gas and dust:</a:t>
            </a:r>
          </a:p>
        </p:txBody>
      </p:sp>
      <p:sp>
        <p:nvSpPr>
          <p:cNvPr id="29707" name="Text Box 11">
            <a:extLst>
              <a:ext uri="{FF2B5EF4-FFF2-40B4-BE49-F238E27FC236}">
                <a16:creationId xmlns:a16="http://schemas.microsoft.com/office/drawing/2014/main" id="{DBA0340F-2548-E04B-8190-4AC0423C2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838" y="1752601"/>
            <a:ext cx="57150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Extinction by 30 magnitudes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  <a:sym typeface="Wingdings" pitchFamily="2" charset="2"/>
              </a:rPr>
              <a:t></a:t>
            </a:r>
            <a:r>
              <a:rPr lang="en-US" altLang="en-US" sz="2000">
                <a:solidFill>
                  <a:schemeClr val="bg1"/>
                </a:solidFill>
              </a:rPr>
              <a:t> Only 1 out of 10</a:t>
            </a:r>
            <a:r>
              <a:rPr lang="en-US" altLang="en-US" sz="2000" baseline="30000">
                <a:solidFill>
                  <a:schemeClr val="bg1"/>
                </a:solidFill>
              </a:rPr>
              <a:t>12</a:t>
            </a:r>
            <a:r>
              <a:rPr lang="en-US" altLang="en-US" sz="2000">
                <a:solidFill>
                  <a:schemeClr val="bg1"/>
                </a:solidFill>
              </a:rPr>
              <a:t> optical photons makes its way from the GC towards Earth!</a:t>
            </a:r>
          </a:p>
        </p:txBody>
      </p:sp>
      <p:sp>
        <p:nvSpPr>
          <p:cNvPr id="28681" name="FlagCount" hidden="1">
            <a:extLst>
              <a:ext uri="{FF2B5EF4-FFF2-40B4-BE49-F238E27FC236}">
                <a16:creationId xmlns:a16="http://schemas.microsoft.com/office/drawing/2014/main" id="{CBDC48C9-978C-B848-B68E-B28C04524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0942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6" grpId="0"/>
      <p:bldP spid="2970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chandra_gc_long">
            <a:extLst>
              <a:ext uri="{FF2B5EF4-FFF2-40B4-BE49-F238E27FC236}">
                <a16:creationId xmlns:a16="http://schemas.microsoft.com/office/drawing/2014/main" id="{D2168B5B-836D-2648-8EE0-279C43810E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0"/>
            <a:ext cx="6858000" cy="6858000"/>
          </a:xfrm>
          <a:noFill/>
        </p:spPr>
      </p:pic>
      <p:sp>
        <p:nvSpPr>
          <p:cNvPr id="34818" name="Text Box 6">
            <a:extLst>
              <a:ext uri="{FF2B5EF4-FFF2-40B4-BE49-F238E27FC236}">
                <a16:creationId xmlns:a16="http://schemas.microsoft.com/office/drawing/2014/main" id="{2B11DD95-1021-8D47-AD7A-382395B1A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324601"/>
            <a:ext cx="3886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Chandra X ray image of Sgr A*</a:t>
            </a:r>
          </a:p>
        </p:txBody>
      </p:sp>
      <p:sp>
        <p:nvSpPr>
          <p:cNvPr id="33799" name="Text Box 7">
            <a:extLst>
              <a:ext uri="{FF2B5EF4-FFF2-40B4-BE49-F238E27FC236}">
                <a16:creationId xmlns:a16="http://schemas.microsoft.com/office/drawing/2014/main" id="{568AFDB0-6FB0-EF4C-82DF-AA4C153DC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648201"/>
            <a:ext cx="5943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Supermassive black hole in the galactic center is unusually faint in X rays, compared to those in other galaxies.</a:t>
            </a:r>
          </a:p>
        </p:txBody>
      </p:sp>
      <p:sp>
        <p:nvSpPr>
          <p:cNvPr id="33800" name="Text Box 8">
            <a:extLst>
              <a:ext uri="{FF2B5EF4-FFF2-40B4-BE49-F238E27FC236}">
                <a16:creationId xmlns:a16="http://schemas.microsoft.com/office/drawing/2014/main" id="{2027803C-0355-564C-B477-C480F92F2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066801"/>
            <a:ext cx="6934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Galactic center region contains many black-hole and neutron-star X-ray binaries.</a:t>
            </a:r>
          </a:p>
        </p:txBody>
      </p:sp>
      <p:sp>
        <p:nvSpPr>
          <p:cNvPr id="34821" name="FlagCount" hidden="1">
            <a:extLst>
              <a:ext uri="{FF2B5EF4-FFF2-40B4-BE49-F238E27FC236}">
                <a16:creationId xmlns:a16="http://schemas.microsoft.com/office/drawing/2014/main" id="{7E5A4303-7679-D447-84A6-7419BF48C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bg1"/>
                </a:solidFill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34822" name="Rectangle 13">
            <a:extLst>
              <a:ext uri="{FF2B5EF4-FFF2-40B4-BE49-F238E27FC236}">
                <a16:creationId xmlns:a16="http://schemas.microsoft.com/office/drawing/2014/main" id="{73D5E2A6-62FE-8B48-BE50-9B10665642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  <a:noFill/>
        </p:spPr>
        <p:txBody>
          <a:bodyPr/>
          <a:lstStyle/>
          <a:p>
            <a:pPr algn="ctr" eaLnBrk="1" hangingPunct="1"/>
            <a:r>
              <a:rPr lang="en-US" altLang="en-US" sz="3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X-Ray View of the Galactic Center</a:t>
            </a:r>
          </a:p>
        </p:txBody>
      </p:sp>
    </p:spTree>
    <p:extLst>
      <p:ext uri="{BB962C8B-B14F-4D97-AF65-F5344CB8AC3E}">
        <p14:creationId xmlns:p14="http://schemas.microsoft.com/office/powerpoint/2010/main" val="275157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/>
      <p:bldP spid="3380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019DC4D6-D901-F043-9C9B-3E4C3F03A5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868363"/>
          </a:xfrm>
        </p:spPr>
        <p:txBody>
          <a:bodyPr/>
          <a:lstStyle/>
          <a:p>
            <a:pPr algn="ctr" eaLnBrk="1" hangingPunct="1"/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Radio View of the Galactic Center</a:t>
            </a:r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26628" name="Picture 4" descr="gc_1meter_big">
            <a:extLst>
              <a:ext uri="{FF2B5EF4-FFF2-40B4-BE49-F238E27FC236}">
                <a16:creationId xmlns:a16="http://schemas.microsoft.com/office/drawing/2014/main" id="{389FC659-03CC-E44D-95A7-05C25169E07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5250" y="1189038"/>
            <a:ext cx="3613150" cy="4525962"/>
          </a:xfrm>
          <a:noFill/>
        </p:spPr>
      </p:pic>
      <p:pic>
        <p:nvPicPr>
          <p:cNvPr id="26630" name="Picture 6" descr="sgrA_radio">
            <a:extLst>
              <a:ext uri="{FF2B5EF4-FFF2-40B4-BE49-F238E27FC236}">
                <a16:creationId xmlns:a16="http://schemas.microsoft.com/office/drawing/2014/main" id="{CF9CF532-0899-A24F-A1B7-B1335AE6EF8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0" y="1938338"/>
            <a:ext cx="3886200" cy="2914650"/>
          </a:xfrm>
          <a:noFill/>
        </p:spPr>
      </p:pic>
      <p:sp>
        <p:nvSpPr>
          <p:cNvPr id="26632" name="Rectangle 8">
            <a:extLst>
              <a:ext uri="{FF2B5EF4-FFF2-40B4-BE49-F238E27FC236}">
                <a16:creationId xmlns:a16="http://schemas.microsoft.com/office/drawing/2014/main" id="{063B0A56-AE20-AC45-A9D6-DC66295EA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667000"/>
            <a:ext cx="685800" cy="609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6633" name="Line 9">
            <a:extLst>
              <a:ext uri="{FF2B5EF4-FFF2-40B4-BE49-F238E27FC236}">
                <a16:creationId xmlns:a16="http://schemas.microsoft.com/office/drawing/2014/main" id="{9B540D9D-08F3-9C4B-8CD8-927CAE855F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38600" y="1905000"/>
            <a:ext cx="2362200" cy="762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Line 10">
            <a:extLst>
              <a:ext uri="{FF2B5EF4-FFF2-40B4-BE49-F238E27FC236}">
                <a16:creationId xmlns:a16="http://schemas.microsoft.com/office/drawing/2014/main" id="{EDCDF0BE-CE16-EC4A-AC67-D1429CCAE1AD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3276600"/>
            <a:ext cx="2362200" cy="1600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5" name="Rectangle 11">
            <a:extLst>
              <a:ext uri="{FF2B5EF4-FFF2-40B4-BE49-F238E27FC236}">
                <a16:creationId xmlns:a16="http://schemas.microsoft.com/office/drawing/2014/main" id="{5B61C578-1971-6C4E-A74C-76CF1411E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905000"/>
            <a:ext cx="3886200" cy="29718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6636" name="Text Box 12">
            <a:extLst>
              <a:ext uri="{FF2B5EF4-FFF2-40B4-BE49-F238E27FC236}">
                <a16:creationId xmlns:a16="http://schemas.microsoft.com/office/drawing/2014/main" id="{EC3791CF-7AF4-6446-81A3-C3204833D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050926"/>
            <a:ext cx="3505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Many supernova remnants; shells and filaments</a:t>
            </a:r>
          </a:p>
        </p:txBody>
      </p:sp>
      <p:sp>
        <p:nvSpPr>
          <p:cNvPr id="26637" name="Text Box 13">
            <a:extLst>
              <a:ext uri="{FF2B5EF4-FFF2-40B4-BE49-F238E27FC236}">
                <a16:creationId xmlns:a16="http://schemas.microsoft.com/office/drawing/2014/main" id="{AFD62646-A9A2-474C-87F6-2E3B601C7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114801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Sgr A</a:t>
            </a:r>
          </a:p>
        </p:txBody>
      </p:sp>
      <p:sp>
        <p:nvSpPr>
          <p:cNvPr id="26638" name="Text Box 14">
            <a:extLst>
              <a:ext uri="{FF2B5EF4-FFF2-40B4-BE49-F238E27FC236}">
                <a16:creationId xmlns:a16="http://schemas.microsoft.com/office/drawing/2014/main" id="{04FBF379-853B-214B-A593-26B03AF4F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2133601"/>
            <a:ext cx="114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Arc</a:t>
            </a:r>
          </a:p>
        </p:txBody>
      </p:sp>
      <p:sp>
        <p:nvSpPr>
          <p:cNvPr id="26639" name="Line 15">
            <a:extLst>
              <a:ext uri="{FF2B5EF4-FFF2-40B4-BE49-F238E27FC236}">
                <a16:creationId xmlns:a16="http://schemas.microsoft.com/office/drawing/2014/main" id="{9A3447BF-A1CF-5B42-A704-9F4F6479AC14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2514600"/>
            <a:ext cx="304800" cy="457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0" name="Line 16">
            <a:extLst>
              <a:ext uri="{FF2B5EF4-FFF2-40B4-BE49-F238E27FC236}">
                <a16:creationId xmlns:a16="http://schemas.microsoft.com/office/drawing/2014/main" id="{2366ED7D-B0CB-664A-94E5-BB8D1EAD573C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2514600"/>
            <a:ext cx="60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1" name="Line 17">
            <a:extLst>
              <a:ext uri="{FF2B5EF4-FFF2-40B4-BE49-F238E27FC236}">
                <a16:creationId xmlns:a16="http://schemas.microsoft.com/office/drawing/2014/main" id="{88AE58E8-FAB8-7F4A-BAD5-4F9C66B194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2400" y="3810000"/>
            <a:ext cx="838200" cy="457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2" name="Line 18">
            <a:extLst>
              <a:ext uri="{FF2B5EF4-FFF2-40B4-BE49-F238E27FC236}">
                <a16:creationId xmlns:a16="http://schemas.microsoft.com/office/drawing/2014/main" id="{667BD24F-D2D3-B249-ADB5-40428A1E75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2400" y="4038600"/>
            <a:ext cx="1066800" cy="228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3" name="Text Box 19">
            <a:extLst>
              <a:ext uri="{FF2B5EF4-FFF2-40B4-BE49-F238E27FC236}">
                <a16:creationId xmlns:a16="http://schemas.microsoft.com/office/drawing/2014/main" id="{458E50B4-D756-B44A-AA10-BE5E6205D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318126"/>
            <a:ext cx="403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Sgr A*: The center of our galaxy</a:t>
            </a:r>
          </a:p>
        </p:txBody>
      </p:sp>
      <p:sp>
        <p:nvSpPr>
          <p:cNvPr id="26644" name="Line 20">
            <a:extLst>
              <a:ext uri="{FF2B5EF4-FFF2-40B4-BE49-F238E27FC236}">
                <a16:creationId xmlns:a16="http://schemas.microsoft.com/office/drawing/2014/main" id="{85E781C0-4DA2-A44A-834D-C91A5E9C14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9000" y="3962400"/>
            <a:ext cx="1447800" cy="1295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5" name="Text Box 21">
            <a:extLst>
              <a:ext uri="{FF2B5EF4-FFF2-40B4-BE49-F238E27FC236}">
                <a16:creationId xmlns:a16="http://schemas.microsoft.com/office/drawing/2014/main" id="{CB0A6CEE-D235-2047-947E-4AAAA2DE4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883276"/>
            <a:ext cx="647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The galactic center contains a supermassive black hole of approx. 4.3 million solar masses. </a:t>
            </a:r>
          </a:p>
        </p:txBody>
      </p:sp>
      <p:sp>
        <p:nvSpPr>
          <p:cNvPr id="26646" name="Text Box 22">
            <a:extLst>
              <a:ext uri="{FF2B5EF4-FFF2-40B4-BE49-F238E27FC236}">
                <a16:creationId xmlns:a16="http://schemas.microsoft.com/office/drawing/2014/main" id="{B6181CB2-7308-E14D-827E-6E9091A3C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657601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Sgr A</a:t>
            </a:r>
          </a:p>
        </p:txBody>
      </p:sp>
      <p:sp>
        <p:nvSpPr>
          <p:cNvPr id="26647" name="Line 23">
            <a:extLst>
              <a:ext uri="{FF2B5EF4-FFF2-40B4-BE49-F238E27FC236}">
                <a16:creationId xmlns:a16="http://schemas.microsoft.com/office/drawing/2014/main" id="{478C0F0E-E96E-5746-91BD-C7F9472198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3800" y="3124200"/>
            <a:ext cx="609600" cy="685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8" name="Rectangle 24">
            <a:extLst>
              <a:ext uri="{FF2B5EF4-FFF2-40B4-BE49-F238E27FC236}">
                <a16:creationId xmlns:a16="http://schemas.microsoft.com/office/drawing/2014/main" id="{C170D48F-09BB-CB46-9D7B-FDB3762FC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3657600"/>
            <a:ext cx="381000" cy="381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26649" name="Picture 25" descr="seedsgc5">
            <a:extLst>
              <a:ext uri="{FF2B5EF4-FFF2-40B4-BE49-F238E27FC236}">
                <a16:creationId xmlns:a16="http://schemas.microsoft.com/office/drawing/2014/main" id="{78166AF4-71D9-DB4C-9869-15393245A13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1" y="1295400"/>
            <a:ext cx="4240213" cy="4267200"/>
          </a:xfrm>
          <a:noFill/>
        </p:spPr>
      </p:pic>
      <p:sp>
        <p:nvSpPr>
          <p:cNvPr id="26651" name="Line 27">
            <a:extLst>
              <a:ext uri="{FF2B5EF4-FFF2-40B4-BE49-F238E27FC236}">
                <a16:creationId xmlns:a16="http://schemas.microsoft.com/office/drawing/2014/main" id="{231864D2-D622-974E-B4CF-A4ABCB1D9B7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48400" y="1219200"/>
            <a:ext cx="2667000" cy="2438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2" name="Line 28">
            <a:extLst>
              <a:ext uri="{FF2B5EF4-FFF2-40B4-BE49-F238E27FC236}">
                <a16:creationId xmlns:a16="http://schemas.microsoft.com/office/drawing/2014/main" id="{E1289262-825A-A04E-96F1-4A6D07D5EB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4038600"/>
            <a:ext cx="2667000" cy="1447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3" name="Rectangle 29">
            <a:extLst>
              <a:ext uri="{FF2B5EF4-FFF2-40B4-BE49-F238E27FC236}">
                <a16:creationId xmlns:a16="http://schemas.microsoft.com/office/drawing/2014/main" id="{F9156182-FF33-5B4B-9705-F844932B5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219200"/>
            <a:ext cx="4267200" cy="4267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6654" name="Line 30">
            <a:extLst>
              <a:ext uri="{FF2B5EF4-FFF2-40B4-BE49-F238E27FC236}">
                <a16:creationId xmlns:a16="http://schemas.microsoft.com/office/drawing/2014/main" id="{4D99C40E-07A1-C24B-AC0D-A4A1053A0E7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91000" y="3657600"/>
            <a:ext cx="2971800" cy="1676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6" name="FlagCount" hidden="1">
            <a:extLst>
              <a:ext uri="{FF2B5EF4-FFF2-40B4-BE49-F238E27FC236}">
                <a16:creationId xmlns:a16="http://schemas.microsoft.com/office/drawing/2014/main" id="{366283B8-4866-504E-9D6B-4EAEE3B76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28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6891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0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6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9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6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9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2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5" dur="5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8" dur="5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96" dur="500"/>
                                        <p:tgtEl>
                                          <p:spTgt spid="26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99" dur="500"/>
                                        <p:tgtEl>
                                          <p:spTgt spid="26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3" dur="500"/>
                                        <p:tgtEl>
                                          <p:spTgt spid="26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7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2" dur="5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7" dur="5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2" grpId="0" animBg="1"/>
      <p:bldP spid="26632" grpId="1" animBg="1"/>
      <p:bldP spid="26635" grpId="0" animBg="1"/>
      <p:bldP spid="26636" grpId="0"/>
      <p:bldP spid="26637" grpId="0"/>
      <p:bldP spid="26638" grpId="0"/>
      <p:bldP spid="26643" grpId="0"/>
      <p:bldP spid="26645" grpId="0"/>
      <p:bldP spid="26646" grpId="0"/>
      <p:bldP spid="26646" grpId="1"/>
      <p:bldP spid="26648" grpId="0" animBg="1"/>
      <p:bldP spid="2665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84" name="Picture 20" descr="12p275c copy">
            <a:extLst>
              <a:ext uri="{FF2B5EF4-FFF2-40B4-BE49-F238E27FC236}">
                <a16:creationId xmlns:a16="http://schemas.microsoft.com/office/drawing/2014/main" id="{41DA223E-E699-FF41-8B6F-FF7000CDD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0"/>
            <a:ext cx="39814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82" name="Picture 18" descr="12p275c copy 1">
            <a:extLst>
              <a:ext uri="{FF2B5EF4-FFF2-40B4-BE49-F238E27FC236}">
                <a16:creationId xmlns:a16="http://schemas.microsoft.com/office/drawing/2014/main" id="{60B08C2A-64A8-704B-80AD-D0E7D271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39" y="4010025"/>
            <a:ext cx="256698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5">
            <a:extLst>
              <a:ext uri="{FF2B5EF4-FFF2-40B4-BE49-F238E27FC236}">
                <a16:creationId xmlns:a16="http://schemas.microsoft.com/office/drawing/2014/main" id="{B2E7337A-0760-284B-9A90-EA0C93BD0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Measuring the Mass of the Black Hole in the Center of the Milky Way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3671" name="Text Box 7">
            <a:extLst>
              <a:ext uri="{FF2B5EF4-FFF2-40B4-BE49-F238E27FC236}">
                <a16:creationId xmlns:a16="http://schemas.microsoft.com/office/drawing/2014/main" id="{6E589F4D-5C4A-5F4C-A129-F78195C35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603375"/>
            <a:ext cx="4343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By following the orbits of individual stars near the center of the Milky Way, the mass of the central black hole could be determined to be ~ 4.3 million solar masses.</a:t>
            </a:r>
          </a:p>
        </p:txBody>
      </p:sp>
      <p:sp>
        <p:nvSpPr>
          <p:cNvPr id="113675" name="Line 11">
            <a:extLst>
              <a:ext uri="{FF2B5EF4-FFF2-40B4-BE49-F238E27FC236}">
                <a16:creationId xmlns:a16="http://schemas.microsoft.com/office/drawing/2014/main" id="{C272151E-F32A-B240-B715-423ADCDE434A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3352800"/>
            <a:ext cx="2971800" cy="609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6" name="Line 12">
            <a:extLst>
              <a:ext uri="{FF2B5EF4-FFF2-40B4-BE49-F238E27FC236}">
                <a16:creationId xmlns:a16="http://schemas.microsoft.com/office/drawing/2014/main" id="{5F63A8C2-CD2B-DF44-9C65-4E4AA6160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3429000"/>
            <a:ext cx="2971800" cy="3429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9" name="Rectangle 15">
            <a:extLst>
              <a:ext uri="{FF2B5EF4-FFF2-40B4-BE49-F238E27FC236}">
                <a16:creationId xmlns:a16="http://schemas.microsoft.com/office/drawing/2014/main" id="{894CE01B-E16A-3043-9275-84687C9A3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3962400"/>
            <a:ext cx="2971800" cy="28956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776" name="FlagCount" hidden="1">
            <a:extLst>
              <a:ext uri="{FF2B5EF4-FFF2-40B4-BE49-F238E27FC236}">
                <a16:creationId xmlns:a16="http://schemas.microsoft.com/office/drawing/2014/main" id="{3C8BE926-56DC-5249-83A4-17B44AFF5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32777" name="Text Box 22">
            <a:extLst>
              <a:ext uri="{FF2B5EF4-FFF2-40B4-BE49-F238E27FC236}">
                <a16:creationId xmlns:a16="http://schemas.microsoft.com/office/drawing/2014/main" id="{89BCB884-48D6-3942-B561-C06F8F155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324601"/>
            <a:ext cx="449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>
                <a:hlinkClick r:id="rId5"/>
              </a:rPr>
              <a:t>Animated movie</a:t>
            </a:r>
            <a:r>
              <a:rPr lang="en-US" altLang="en-US" sz="1800" b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344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3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113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113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113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1" grpId="0"/>
      <p:bldP spid="1136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25" name="Picture 25" descr="1202a">
            <a:extLst>
              <a:ext uri="{FF2B5EF4-FFF2-40B4-BE49-F238E27FC236}">
                <a16:creationId xmlns:a16="http://schemas.microsoft.com/office/drawing/2014/main" id="{6DBBF144-C878-8E40-ACDB-5A33AE58A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914400"/>
            <a:ext cx="89662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2">
            <a:extLst>
              <a:ext uri="{FF2B5EF4-FFF2-40B4-BE49-F238E27FC236}">
                <a16:creationId xmlns:a16="http://schemas.microsoft.com/office/drawing/2014/main" id="{D6FA6846-BF17-E044-A2E9-E74223C68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76201"/>
            <a:ext cx="8229600" cy="868363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First Studies of the Galaxy</a:t>
            </a:r>
          </a:p>
        </p:txBody>
      </p:sp>
      <p:sp>
        <p:nvSpPr>
          <p:cNvPr id="76808" name="Text Box 8">
            <a:extLst>
              <a:ext uri="{FF2B5EF4-FFF2-40B4-BE49-F238E27FC236}">
                <a16:creationId xmlns:a16="http://schemas.microsoft.com/office/drawing/2014/main" id="{F463E7E0-3BCC-E940-BE44-999A36A68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040188"/>
            <a:ext cx="3886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First attempt to unveil the structure of the galaxy by William Herschel (1785), based on optical observations.</a:t>
            </a:r>
          </a:p>
        </p:txBody>
      </p:sp>
      <p:sp>
        <p:nvSpPr>
          <p:cNvPr id="76809" name="Text Box 9">
            <a:extLst>
              <a:ext uri="{FF2B5EF4-FFF2-40B4-BE49-F238E27FC236}">
                <a16:creationId xmlns:a16="http://schemas.microsoft.com/office/drawing/2014/main" id="{28D22690-7EF7-F347-B218-E66BC3241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351463"/>
            <a:ext cx="4267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The shape of the Milky Way was believed to resemble a grindstone, with the sun close to the center</a:t>
            </a:r>
          </a:p>
        </p:txBody>
      </p:sp>
      <p:sp>
        <p:nvSpPr>
          <p:cNvPr id="76814" name="Line 14">
            <a:extLst>
              <a:ext uri="{FF2B5EF4-FFF2-40B4-BE49-F238E27FC236}">
                <a16:creationId xmlns:a16="http://schemas.microsoft.com/office/drawing/2014/main" id="{287E6D98-4EB3-2441-8ABB-C77D5307DF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07100" y="2501106"/>
            <a:ext cx="685800" cy="3505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FlagCount" hidden="1">
            <a:extLst>
              <a:ext uri="{FF2B5EF4-FFF2-40B4-BE49-F238E27FC236}">
                <a16:creationId xmlns:a16="http://schemas.microsoft.com/office/drawing/2014/main" id="{E87D6741-5574-964B-99B9-2BD4E5DA9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76826" name="Picture 26" descr="1202b">
            <a:extLst>
              <a:ext uri="{FF2B5EF4-FFF2-40B4-BE49-F238E27FC236}">
                <a16:creationId xmlns:a16="http://schemas.microsoft.com/office/drawing/2014/main" id="{95409406-7262-884E-B840-FF3663FD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648200"/>
            <a:ext cx="4089400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10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8" grpId="0"/>
      <p:bldP spid="768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67208CE4-4919-8149-A063-42A7AD0CAE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76200"/>
            <a:ext cx="7086600" cy="14478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Strategies to explore the structure of our Milky Way</a:t>
            </a:r>
          </a:p>
        </p:txBody>
      </p:sp>
      <p:sp>
        <p:nvSpPr>
          <p:cNvPr id="35846" name="Text Box 6">
            <a:extLst>
              <a:ext uri="{FF2B5EF4-FFF2-40B4-BE49-F238E27FC236}">
                <a16:creationId xmlns:a16="http://schemas.microsoft.com/office/drawing/2014/main" id="{87CD9417-A239-1048-8AAE-6EFD0E1B6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828801"/>
            <a:ext cx="5562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I. Select bright objects that you can see throughout the Milky Way and trace their directions and distances.</a:t>
            </a:r>
          </a:p>
        </p:txBody>
      </p:sp>
      <p:sp>
        <p:nvSpPr>
          <p:cNvPr id="35847" name="Text Box 7">
            <a:extLst>
              <a:ext uri="{FF2B5EF4-FFF2-40B4-BE49-F238E27FC236}">
                <a16:creationId xmlns:a16="http://schemas.microsoft.com/office/drawing/2014/main" id="{533E33F5-A870-1B45-A9D9-498E420A4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333931"/>
            <a:ext cx="7391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II. Observe objects at wavelengths other than visible (to circumvent the problem of optical obscuration), and catalog their directions and distances</a:t>
            </a:r>
            <a:r>
              <a:rPr lang="en-US" altLang="en-US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35848" name="Text Box 8">
            <a:extLst>
              <a:ext uri="{FF2B5EF4-FFF2-40B4-BE49-F238E27FC236}">
                <a16:creationId xmlns:a16="http://schemas.microsoft.com/office/drawing/2014/main" id="{126C1A81-6B69-DC4B-ACD7-725D08DED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045076"/>
            <a:ext cx="7391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III. Trace the orbital velocities of objects in different directions relative to our position.</a:t>
            </a:r>
          </a:p>
        </p:txBody>
      </p:sp>
      <p:sp>
        <p:nvSpPr>
          <p:cNvPr id="23557" name="FlagCount" hidden="1">
            <a:extLst>
              <a:ext uri="{FF2B5EF4-FFF2-40B4-BE49-F238E27FC236}">
                <a16:creationId xmlns:a16="http://schemas.microsoft.com/office/drawing/2014/main" id="{5AE56FE4-630E-884A-AB86-F90F5E1B9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64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  <p:bldP spid="35847" grpId="0"/>
      <p:bldP spid="358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visible_allsky">
            <a:extLst>
              <a:ext uri="{FF2B5EF4-FFF2-40B4-BE49-F238E27FC236}">
                <a16:creationId xmlns:a16="http://schemas.microsoft.com/office/drawing/2014/main" id="{63714F6F-865C-FD4D-B8ED-B919FE2C87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25602" name="Rectangle 2">
            <a:extLst>
              <a:ext uri="{FF2B5EF4-FFF2-40B4-BE49-F238E27FC236}">
                <a16:creationId xmlns:a16="http://schemas.microsoft.com/office/drawing/2014/main" id="{732CC14F-619A-2642-B050-7314F3F971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7600" y="-76200"/>
            <a:ext cx="5867400" cy="1295400"/>
          </a:xfrm>
        </p:spPr>
        <p:txBody>
          <a:bodyPr/>
          <a:lstStyle/>
          <a:p>
            <a:pPr algn="ctr" eaLnBrk="1" hangingPunct="1"/>
            <a:r>
              <a:rPr lang="en-US" altLang="en-US" sz="3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Determining the Structure of the Milky Way</a:t>
            </a:r>
          </a:p>
        </p:txBody>
      </p:sp>
      <p:sp>
        <p:nvSpPr>
          <p:cNvPr id="3078" name="Text Box 6">
            <a:extLst>
              <a:ext uri="{FF2B5EF4-FFF2-40B4-BE49-F238E27FC236}">
                <a16:creationId xmlns:a16="http://schemas.microsoft.com/office/drawing/2014/main" id="{61FB787E-067A-904A-8B1F-4FDEB9901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4384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Galactic Plane</a:t>
            </a:r>
          </a:p>
        </p:txBody>
      </p:sp>
      <p:sp>
        <p:nvSpPr>
          <p:cNvPr id="3079" name="Line 7">
            <a:extLst>
              <a:ext uri="{FF2B5EF4-FFF2-40B4-BE49-F238E27FC236}">
                <a16:creationId xmlns:a16="http://schemas.microsoft.com/office/drawing/2014/main" id="{9E61B414-0B09-024A-9C03-05FF60B371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3048000"/>
            <a:ext cx="5486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Text Box 8">
            <a:extLst>
              <a:ext uri="{FF2B5EF4-FFF2-40B4-BE49-F238E27FC236}">
                <a16:creationId xmlns:a16="http://schemas.microsoft.com/office/drawing/2014/main" id="{4ADB328E-0DFA-8845-B836-2BBE69E18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733800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Galactic Center</a:t>
            </a:r>
          </a:p>
        </p:txBody>
      </p:sp>
      <p:sp>
        <p:nvSpPr>
          <p:cNvPr id="3081" name="Line 9">
            <a:extLst>
              <a:ext uri="{FF2B5EF4-FFF2-40B4-BE49-F238E27FC236}">
                <a16:creationId xmlns:a16="http://schemas.microsoft.com/office/drawing/2014/main" id="{0346F21E-9097-D74A-9A52-E1E429AED8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91200" y="3048000"/>
            <a:ext cx="609600" cy="685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Text Box 10">
            <a:extLst>
              <a:ext uri="{FF2B5EF4-FFF2-40B4-BE49-F238E27FC236}">
                <a16:creationId xmlns:a16="http://schemas.microsoft.com/office/drawing/2014/main" id="{3A40E78B-D06F-6546-9AED-2958FB85D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648200"/>
            <a:ext cx="853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The structure of our Milky Way is hard to determine because:</a:t>
            </a:r>
          </a:p>
        </p:txBody>
      </p:sp>
      <p:sp>
        <p:nvSpPr>
          <p:cNvPr id="3083" name="Text Box 11">
            <a:extLst>
              <a:ext uri="{FF2B5EF4-FFF2-40B4-BE49-F238E27FC236}">
                <a16:creationId xmlns:a16="http://schemas.microsoft.com/office/drawing/2014/main" id="{5272C404-B6A4-E247-A35C-C9F4A503B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1054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1) We are inside.</a:t>
            </a:r>
          </a:p>
        </p:txBody>
      </p:sp>
      <p:sp>
        <p:nvSpPr>
          <p:cNvPr id="3084" name="Text Box 12">
            <a:extLst>
              <a:ext uri="{FF2B5EF4-FFF2-40B4-BE49-F238E27FC236}">
                <a16:creationId xmlns:a16="http://schemas.microsoft.com/office/drawing/2014/main" id="{F57B5168-A3BC-0741-83BF-31CD1944E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56260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2) Distance measurements are difficult.</a:t>
            </a:r>
          </a:p>
        </p:txBody>
      </p:sp>
      <p:sp>
        <p:nvSpPr>
          <p:cNvPr id="3085" name="Text Box 13">
            <a:extLst>
              <a:ext uri="{FF2B5EF4-FFF2-40B4-BE49-F238E27FC236}">
                <a16:creationId xmlns:a16="http://schemas.microsoft.com/office/drawing/2014/main" id="{8BDC43B5-A9C8-5A4E-95A5-0E75771EB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6019801"/>
            <a:ext cx="5638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3) Our view towards the center is obscured by gas and dust.</a:t>
            </a:r>
          </a:p>
        </p:txBody>
      </p:sp>
      <p:sp>
        <p:nvSpPr>
          <p:cNvPr id="25611" name="FlagCount" hidden="1">
            <a:extLst>
              <a:ext uri="{FF2B5EF4-FFF2-40B4-BE49-F238E27FC236}">
                <a16:creationId xmlns:a16="http://schemas.microsoft.com/office/drawing/2014/main" id="{0CCD73E4-D538-5743-B18E-07CAB7959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7362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3080" grpId="0"/>
      <p:bldP spid="3082" grpId="0"/>
      <p:bldP spid="3083" grpId="0"/>
      <p:bldP spid="3084" grpId="0"/>
      <p:bldP spid="308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74F6F1CC-3CB5-644E-BC4C-3198AD371D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417638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Measuring Distances:</a:t>
            </a:r>
            <a:br>
              <a:rPr lang="en-US" altLang="en-US" sz="40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4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Cepheid Method</a:t>
            </a:r>
          </a:p>
        </p:txBody>
      </p:sp>
      <p:sp>
        <p:nvSpPr>
          <p:cNvPr id="117766" name="Text Box 6">
            <a:extLst>
              <a:ext uri="{FF2B5EF4-FFF2-40B4-BE49-F238E27FC236}">
                <a16:creationId xmlns:a16="http://schemas.microsoft.com/office/drawing/2014/main" id="{D1E35FD0-C089-4F4B-B771-4BBA26B02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981201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Instability Strip</a:t>
            </a:r>
          </a:p>
        </p:txBody>
      </p:sp>
      <p:sp>
        <p:nvSpPr>
          <p:cNvPr id="117767" name="Line 7">
            <a:extLst>
              <a:ext uri="{FF2B5EF4-FFF2-40B4-BE49-F238E27FC236}">
                <a16:creationId xmlns:a16="http://schemas.microsoft.com/office/drawing/2014/main" id="{31439998-05BF-EC49-BCF2-6D9F7E3E994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2362200"/>
            <a:ext cx="152400" cy="990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8" name="Text Box 8">
            <a:extLst>
              <a:ext uri="{FF2B5EF4-FFF2-40B4-BE49-F238E27FC236}">
                <a16:creationId xmlns:a16="http://schemas.microsoft.com/office/drawing/2014/main" id="{E4FB9ADF-856D-6F49-B6D2-F49B8742F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1524000"/>
            <a:ext cx="2057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The more luminous a Cepheid variable, the longer its pulsation period.</a:t>
            </a:r>
          </a:p>
        </p:txBody>
      </p:sp>
      <p:sp>
        <p:nvSpPr>
          <p:cNvPr id="117769" name="Text Box 9">
            <a:extLst>
              <a:ext uri="{FF2B5EF4-FFF2-40B4-BE49-F238E27FC236}">
                <a16:creationId xmlns:a16="http://schemas.microsoft.com/office/drawing/2014/main" id="{A902ABC4-CD8B-7942-BC28-BDA5B18AE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4346575"/>
            <a:ext cx="2133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Observing the period yields a measure of its luminosity and thus its distance!</a:t>
            </a:r>
          </a:p>
        </p:txBody>
      </p:sp>
      <p:sp>
        <p:nvSpPr>
          <p:cNvPr id="27654" name="FlagCount" hidden="1">
            <a:extLst>
              <a:ext uri="{FF2B5EF4-FFF2-40B4-BE49-F238E27FC236}">
                <a16:creationId xmlns:a16="http://schemas.microsoft.com/office/drawing/2014/main" id="{82B57D49-3CC6-C141-9080-EE1698380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27655" name="Picture 12">
            <a:extLst>
              <a:ext uri="{FF2B5EF4-FFF2-40B4-BE49-F238E27FC236}">
                <a16:creationId xmlns:a16="http://schemas.microsoft.com/office/drawing/2014/main" id="{77ABF94D-FD80-D141-9813-C7F9FAA154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371600"/>
            <a:ext cx="6781800" cy="5334000"/>
          </a:xfrm>
        </p:spPr>
      </p:pic>
    </p:spTree>
    <p:extLst>
      <p:ext uri="{BB962C8B-B14F-4D97-AF65-F5344CB8AC3E}">
        <p14:creationId xmlns:p14="http://schemas.microsoft.com/office/powerpoint/2010/main" val="39939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7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11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500"/>
                                        <p:tgtEl>
                                          <p:spTgt spid="11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1" dur="500"/>
                                        <p:tgtEl>
                                          <p:spTgt spid="11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6" grpId="0"/>
      <p:bldP spid="117768" grpId="0"/>
      <p:bldP spid="1177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D11317E3-1031-2E45-9FA4-8F0F5F91B9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29400" y="228600"/>
            <a:ext cx="3886200" cy="19812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Cepheid Method</a:t>
            </a:r>
          </a:p>
        </p:txBody>
      </p:sp>
      <p:sp>
        <p:nvSpPr>
          <p:cNvPr id="119818" name="Text Box 10">
            <a:extLst>
              <a:ext uri="{FF2B5EF4-FFF2-40B4-BE49-F238E27FC236}">
                <a16:creationId xmlns:a16="http://schemas.microsoft.com/office/drawing/2014/main" id="{B0CF1F93-26C4-1E4A-BDA0-2CD8D80AB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898775"/>
            <a:ext cx="2667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Allows us to measure the distances to star clusters throughout the Milky Way</a:t>
            </a:r>
          </a:p>
        </p:txBody>
      </p:sp>
      <p:sp>
        <p:nvSpPr>
          <p:cNvPr id="29699" name="FlagCount" hidden="1">
            <a:extLst>
              <a:ext uri="{FF2B5EF4-FFF2-40B4-BE49-F238E27FC236}">
                <a16:creationId xmlns:a16="http://schemas.microsoft.com/office/drawing/2014/main" id="{A6D1E1AB-A485-094D-9874-8FF0FE0CA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29700" name="Picture 16">
            <a:extLst>
              <a:ext uri="{FF2B5EF4-FFF2-40B4-BE49-F238E27FC236}">
                <a16:creationId xmlns:a16="http://schemas.microsoft.com/office/drawing/2014/main" id="{75DC9915-4057-9049-AEB4-15739C1C300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7026" y="381000"/>
            <a:ext cx="5337175" cy="6400800"/>
          </a:xfrm>
        </p:spPr>
      </p:pic>
    </p:spTree>
    <p:extLst>
      <p:ext uri="{BB962C8B-B14F-4D97-AF65-F5344CB8AC3E}">
        <p14:creationId xmlns:p14="http://schemas.microsoft.com/office/powerpoint/2010/main" val="286282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81073</TotalTime>
  <Words>1928</Words>
  <Application>Microsoft Macintosh PowerPoint</Application>
  <PresentationFormat>Widescreen</PresentationFormat>
  <Paragraphs>281</Paragraphs>
  <Slides>49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ＭＳ Ｐゴシック</vt:lpstr>
      <vt:lpstr>Arial</vt:lpstr>
      <vt:lpstr>Calibri</vt:lpstr>
      <vt:lpstr>Calibri Light</vt:lpstr>
      <vt:lpstr>Symbol</vt:lpstr>
      <vt:lpstr>Tahoma</vt:lpstr>
      <vt:lpstr>Wingdings</vt:lpstr>
      <vt:lpstr>Office Theme</vt:lpstr>
      <vt:lpstr>ASTR 2320  General Astronomy II</vt:lpstr>
      <vt:lpstr>The Milky Way</vt:lpstr>
      <vt:lpstr>The Milky Way</vt:lpstr>
      <vt:lpstr>Early Attempts at Mapping the Milky Way</vt:lpstr>
      <vt:lpstr>First Studies of the Galaxy</vt:lpstr>
      <vt:lpstr>Strategies to explore the structure of our Milky Way</vt:lpstr>
      <vt:lpstr>Determining the Structure of the Milky Way</vt:lpstr>
      <vt:lpstr>Measuring Distances: The Cepheid Method</vt:lpstr>
      <vt:lpstr>The Cepheid Method</vt:lpstr>
      <vt:lpstr>Exploring the Galaxy Using Clusters of Stars</vt:lpstr>
      <vt:lpstr>Globular Clusters</vt:lpstr>
      <vt:lpstr>Locating the Center of the Milky Way</vt:lpstr>
      <vt:lpstr>The Structure of the Milky Way</vt:lpstr>
      <vt:lpstr>Infrared View of the Milky Way</vt:lpstr>
      <vt:lpstr>Galactic Coordinates</vt:lpstr>
      <vt:lpstr>Orbital Motions in the Milky Way (I)</vt:lpstr>
      <vt:lpstr>Local Stellar Motions</vt:lpstr>
      <vt:lpstr>Local Stellar Motions</vt:lpstr>
      <vt:lpstr>Local Standard of Rest</vt:lpstr>
      <vt:lpstr>Local Standard of Rest</vt:lpstr>
      <vt:lpstr>Stellar Motions and Differential Rotation</vt:lpstr>
      <vt:lpstr>Orbital Speeds from Stellar Observations</vt:lpstr>
      <vt:lpstr>The Mass of the Milky Way</vt:lpstr>
      <vt:lpstr>Flat Rotation Curves – so what?</vt:lpstr>
      <vt:lpstr>Interior mass estimation</vt:lpstr>
      <vt:lpstr>The Mass of the Milky Way (II)</vt:lpstr>
      <vt:lpstr>Rotation Curves of Galaxies</vt:lpstr>
      <vt:lpstr>The Mother of Dark Matter</vt:lpstr>
      <vt:lpstr>Dark Matter</vt:lpstr>
      <vt:lpstr>WIMPs???</vt:lpstr>
      <vt:lpstr>The History of the Milky Way</vt:lpstr>
      <vt:lpstr>Multiwavelength Views of the Milky Way</vt:lpstr>
      <vt:lpstr>Radio Observations</vt:lpstr>
      <vt:lpstr>The Structure of the Milky Way Revealed</vt:lpstr>
      <vt:lpstr>Review of distance modulus and dust</vt:lpstr>
      <vt:lpstr>More details on dust reddening</vt:lpstr>
      <vt:lpstr>Another top view reconstruction</vt:lpstr>
      <vt:lpstr>Exploring the structure of the Milky Way with O/B Associations</vt:lpstr>
      <vt:lpstr>Star Formation in Spiral Arms (I)</vt:lpstr>
      <vt:lpstr>Star Formation in Spiral Arms (II)</vt:lpstr>
      <vt:lpstr>Self-Sustained Star Formation in Spiral Arms</vt:lpstr>
      <vt:lpstr>H II Regions and Stromgren Spheres</vt:lpstr>
      <vt:lpstr>H II Regions and Stromgren Spheres</vt:lpstr>
      <vt:lpstr>Grand-Design Spiral Galaxies</vt:lpstr>
      <vt:lpstr>The Whirlpool Galaxy</vt:lpstr>
      <vt:lpstr>The Galactic Center (I)</vt:lpstr>
      <vt:lpstr>X-Ray View of the Galactic Center</vt:lpstr>
      <vt:lpstr>Radio View of the Galactic Center </vt:lpstr>
      <vt:lpstr>Measuring the Mass of the Black Hole in the Center of the Milky Way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2320  General Astronomy II</dc:title>
  <dc:creator>Microsoft Office User</dc:creator>
  <cp:lastModifiedBy>Michael S. Brotherton</cp:lastModifiedBy>
  <cp:revision>492</cp:revision>
  <dcterms:created xsi:type="dcterms:W3CDTF">2019-01-24T05:30:55Z</dcterms:created>
  <dcterms:modified xsi:type="dcterms:W3CDTF">2021-03-21T04:38:04Z</dcterms:modified>
</cp:coreProperties>
</file>