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309" r:id="rId3"/>
    <p:sldId id="293" r:id="rId4"/>
    <p:sldId id="261" r:id="rId5"/>
    <p:sldId id="310" r:id="rId6"/>
    <p:sldId id="263" r:id="rId7"/>
    <p:sldId id="296" r:id="rId8"/>
    <p:sldId id="272" r:id="rId9"/>
    <p:sldId id="297" r:id="rId10"/>
    <p:sldId id="271" r:id="rId11"/>
    <p:sldId id="273" r:id="rId12"/>
    <p:sldId id="275" r:id="rId13"/>
    <p:sldId id="276" r:id="rId14"/>
    <p:sldId id="277" r:id="rId15"/>
    <p:sldId id="278" r:id="rId16"/>
    <p:sldId id="298" r:id="rId17"/>
    <p:sldId id="265" r:id="rId18"/>
    <p:sldId id="268" r:id="rId19"/>
    <p:sldId id="270" r:id="rId20"/>
    <p:sldId id="288" r:id="rId21"/>
    <p:sldId id="285" r:id="rId22"/>
    <p:sldId id="299" r:id="rId23"/>
    <p:sldId id="300" r:id="rId24"/>
    <p:sldId id="301" r:id="rId25"/>
    <p:sldId id="289" r:id="rId26"/>
    <p:sldId id="302" r:id="rId27"/>
    <p:sldId id="303" r:id="rId28"/>
    <p:sldId id="286" r:id="rId29"/>
    <p:sldId id="290" r:id="rId30"/>
    <p:sldId id="308" r:id="rId31"/>
    <p:sldId id="283" r:id="rId32"/>
    <p:sldId id="284" r:id="rId33"/>
    <p:sldId id="307" r:id="rId34"/>
    <p:sldId id="312" r:id="rId35"/>
    <p:sldId id="313" r:id="rId36"/>
    <p:sldId id="314" r:id="rId37"/>
    <p:sldId id="315" r:id="rId38"/>
    <p:sldId id="319" r:id="rId39"/>
    <p:sldId id="322" r:id="rId40"/>
    <p:sldId id="320" r:id="rId41"/>
    <p:sldId id="321" r:id="rId42"/>
    <p:sldId id="317" r:id="rId43"/>
    <p:sldId id="318" r:id="rId44"/>
    <p:sldId id="316" r:id="rId45"/>
    <p:sldId id="311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18"/>
    <p:restoredTop sz="94643"/>
  </p:normalViewPr>
  <p:slideViewPr>
    <p:cSldViewPr snapToGrid="0" snapToObjects="1">
      <p:cViewPr varScale="1">
        <p:scale>
          <a:sx n="91" d="100"/>
          <a:sy n="91" d="100"/>
        </p:scale>
        <p:origin x="192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2E0CF-981D-D94E-AC76-20DA332E29C8}" type="datetimeFigureOut">
              <a:rPr lang="en-US" smtClean="0"/>
              <a:t>4/24/23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9F0F6-C826-584F-B656-BAE1C0A06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31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3B361C0-AA29-6B46-B408-084F4D18BB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0B802A0-F4FC-7A4C-A8AE-C87547BEBCA9}" type="slidenum">
              <a:rPr lang="en-US" altLang="en-US" sz="1200"/>
              <a:pPr eaLnBrk="1" hangingPunct="1"/>
              <a:t>2</a:t>
            </a:fld>
            <a:endParaRPr lang="en-US" altLang="en-US" sz="1200"/>
          </a:p>
        </p:txBody>
      </p:sp>
      <p:sp>
        <p:nvSpPr>
          <p:cNvPr id="133122" name="Rectangle 2">
            <a:extLst>
              <a:ext uri="{FF2B5EF4-FFF2-40B4-BE49-F238E27FC236}">
                <a16:creationId xmlns:a16="http://schemas.microsoft.com/office/drawing/2014/main" id="{B92E5017-D78E-0441-ACE9-0150D92635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B7DC6308-6318-CE4C-8FB0-48E661879A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90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23C3F90-E9B9-5946-9577-F798CBF2AE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D8834C9-BC6B-2B48-8017-4CA09B777826}" type="slidenum">
              <a:rPr lang="en-US" altLang="en-US" sz="1200"/>
              <a:pPr eaLnBrk="1" hangingPunct="1"/>
              <a:t>11</a:t>
            </a:fld>
            <a:endParaRPr lang="en-US" altLang="en-US" sz="1200"/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937ADE52-DD30-0445-AD76-224B610012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1AA11701-824F-6945-B435-7A995020F9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832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811CE0D-289B-5341-B849-753BC80BE5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B124A7A-6B66-9A40-8D27-66057A689F9D}" type="slidenum">
              <a:rPr lang="en-US" altLang="en-US" sz="1200"/>
              <a:pPr eaLnBrk="1" hangingPunct="1"/>
              <a:t>12</a:t>
            </a:fld>
            <a:endParaRPr lang="en-US" altLang="en-US" sz="1200"/>
          </a:p>
        </p:txBody>
      </p:sp>
      <p:sp>
        <p:nvSpPr>
          <p:cNvPr id="144386" name="Rectangle 2">
            <a:extLst>
              <a:ext uri="{FF2B5EF4-FFF2-40B4-BE49-F238E27FC236}">
                <a16:creationId xmlns:a16="http://schemas.microsoft.com/office/drawing/2014/main" id="{5C031780-6B41-A84F-B003-53FF7C5FA0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73C7190D-84FB-6448-9859-A22D752808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876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701F291-8E2E-D045-A6E4-8FDECA9897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636876D-B391-5048-A297-90D77BD077CC}" type="slidenum">
              <a:rPr lang="en-US" altLang="en-US" sz="1200"/>
              <a:pPr eaLnBrk="1" hangingPunct="1"/>
              <a:t>13</a:t>
            </a:fld>
            <a:endParaRPr lang="en-US" altLang="en-US" sz="1200"/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6FA6E979-94F7-0C4E-B06B-409E3F577B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50D44C0B-FBC7-8641-80C3-3FB5C1A98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784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4C2A8A5-044E-1540-8845-1C533370EE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C8323A6-71D8-7C4F-80E5-7AB4C7BA8DB7}" type="slidenum">
              <a:rPr lang="en-US" altLang="en-US" sz="1200"/>
              <a:pPr eaLnBrk="1" hangingPunct="1"/>
              <a:t>14</a:t>
            </a:fld>
            <a:endParaRPr lang="en-US" altLang="en-US" sz="1200"/>
          </a:p>
        </p:txBody>
      </p:sp>
      <p:sp>
        <p:nvSpPr>
          <p:cNvPr id="146434" name="Rectangle 2">
            <a:extLst>
              <a:ext uri="{FF2B5EF4-FFF2-40B4-BE49-F238E27FC236}">
                <a16:creationId xmlns:a16="http://schemas.microsoft.com/office/drawing/2014/main" id="{53F30F16-AD07-564E-B62C-1120FEDC90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32619600-1E1A-2447-B700-03F8CE5097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394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73D191B-56AA-5A4A-B264-669FF9CDD8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CD30502-E90E-294F-8617-8F9A36CD724D}" type="slidenum">
              <a:rPr lang="en-US" altLang="en-US" sz="1200"/>
              <a:pPr eaLnBrk="1" hangingPunct="1"/>
              <a:t>15</a:t>
            </a:fld>
            <a:endParaRPr lang="en-US" altLang="en-US" sz="1200"/>
          </a:p>
        </p:txBody>
      </p:sp>
      <p:sp>
        <p:nvSpPr>
          <p:cNvPr id="147458" name="Rectangle 2">
            <a:extLst>
              <a:ext uri="{FF2B5EF4-FFF2-40B4-BE49-F238E27FC236}">
                <a16:creationId xmlns:a16="http://schemas.microsoft.com/office/drawing/2014/main" id="{C1CDEB0D-454A-684C-A30B-D57F546D94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51817F16-0B52-2B41-8733-3E311D99FB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6478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897F511-BC6E-924D-94F6-6449CCF6D7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702E6B5-4924-AC43-9BB3-0467E5DF722F}" type="slidenum">
              <a:rPr lang="en-US" altLang="en-US" sz="1200"/>
              <a:pPr eaLnBrk="1" hangingPunct="1"/>
              <a:t>16</a:t>
            </a:fld>
            <a:endParaRPr lang="en-US" altLang="en-US" sz="1200"/>
          </a:p>
        </p:txBody>
      </p:sp>
      <p:sp>
        <p:nvSpPr>
          <p:cNvPr id="148482" name="Rectangle 2">
            <a:extLst>
              <a:ext uri="{FF2B5EF4-FFF2-40B4-BE49-F238E27FC236}">
                <a16:creationId xmlns:a16="http://schemas.microsoft.com/office/drawing/2014/main" id="{3B0A08FF-F861-4344-8749-F06810DF11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55C58269-6661-DC4C-BBA1-2775E311AD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0339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A4D6D12-C453-CB4C-9D83-8030BD12FC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E598212-414D-B74D-8124-834125C24AD0}" type="slidenum">
              <a:rPr lang="en-US" altLang="en-US" sz="1200"/>
              <a:pPr eaLnBrk="1" hangingPunct="1"/>
              <a:t>17</a:t>
            </a:fld>
            <a:endParaRPr lang="en-US" altLang="en-US" sz="1200"/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DC79B2C5-1FC2-3949-B26B-0FD7730814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2FDD527B-8166-D14E-813D-2690705900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0389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BF103EA-132C-3148-970C-809ABD319E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E091C3C-A336-3D44-B0D5-0B3B2EDF14B5}" type="slidenum">
              <a:rPr lang="en-US" altLang="en-US" sz="1200"/>
              <a:pPr eaLnBrk="1" hangingPunct="1"/>
              <a:t>18</a:t>
            </a:fld>
            <a:endParaRPr lang="en-US" altLang="en-US" sz="1200"/>
          </a:p>
        </p:txBody>
      </p:sp>
      <p:sp>
        <p:nvSpPr>
          <p:cNvPr id="150530" name="Rectangle 2">
            <a:extLst>
              <a:ext uri="{FF2B5EF4-FFF2-40B4-BE49-F238E27FC236}">
                <a16:creationId xmlns:a16="http://schemas.microsoft.com/office/drawing/2014/main" id="{82C040E8-2DC0-D048-BDF3-E68478FE79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7CD4D031-3FA2-9A4C-8B50-A2133E1D8F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3697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120B120-5B92-844B-90FA-0F190077DD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0B346CA-CBD7-2C4E-BA36-064966BD3B95}" type="slidenum">
              <a:rPr lang="en-US" altLang="en-US" sz="1200"/>
              <a:pPr eaLnBrk="1" hangingPunct="1"/>
              <a:t>19</a:t>
            </a:fld>
            <a:endParaRPr lang="en-US" altLang="en-US" sz="1200"/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B2152690-AC64-CB45-8C95-E1E9BE97DD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77640C85-BEE1-C048-8AF4-5AB9597301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2776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B74FD08-67DD-2541-AA79-7DAD93F102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5D6989B-A9C0-514C-B1F6-AE42FA44FE0C}" type="slidenum">
              <a:rPr lang="en-US" altLang="en-US" sz="1200"/>
              <a:pPr eaLnBrk="1" hangingPunct="1"/>
              <a:t>20</a:t>
            </a:fld>
            <a:endParaRPr lang="en-US" altLang="en-US" sz="1200"/>
          </a:p>
        </p:txBody>
      </p:sp>
      <p:sp>
        <p:nvSpPr>
          <p:cNvPr id="152578" name="Rectangle 2">
            <a:extLst>
              <a:ext uri="{FF2B5EF4-FFF2-40B4-BE49-F238E27FC236}">
                <a16:creationId xmlns:a16="http://schemas.microsoft.com/office/drawing/2014/main" id="{36BE1314-7210-B54D-9660-5A455C98F8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1D8FBCE5-9D71-9A4C-9C52-074329F91C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130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8C8E511-7831-CB4B-9E61-529AE99A6F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316FB60-2334-0745-9594-6D90F017AFC9}" type="slidenum">
              <a:rPr lang="en-US" altLang="en-US" sz="1200"/>
              <a:pPr eaLnBrk="1" hangingPunct="1"/>
              <a:t>3</a:t>
            </a:fld>
            <a:endParaRPr lang="en-US" altLang="en-US" sz="1200"/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88850D0C-CCA4-DA46-BFA4-9C0B6A51F2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A9986F32-53CB-E340-89A2-73EB7A755D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4837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6B7079E-B8CC-264C-A03F-8FE47D8774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0838DD0-B912-D645-9DCD-8FA12D276C4D}" type="slidenum">
              <a:rPr lang="en-US" altLang="en-US" sz="1200"/>
              <a:pPr eaLnBrk="1" hangingPunct="1"/>
              <a:t>21</a:t>
            </a:fld>
            <a:endParaRPr lang="en-US" altLang="en-US" sz="1200"/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56E908A6-5EE8-164B-9E3B-097E857C93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C78A8177-6B83-854D-BE9C-7BB76923CB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8065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D205E57-F4E8-4F4C-AC54-646346B04D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B3E5171-AA3C-9A4C-B532-89D99EC82D51}" type="slidenum">
              <a:rPr lang="en-US" altLang="en-US" sz="1200"/>
              <a:pPr eaLnBrk="1" hangingPunct="1"/>
              <a:t>22</a:t>
            </a:fld>
            <a:endParaRPr lang="en-US" altLang="en-US" sz="1200"/>
          </a:p>
        </p:txBody>
      </p:sp>
      <p:sp>
        <p:nvSpPr>
          <p:cNvPr id="154626" name="Rectangle 2">
            <a:extLst>
              <a:ext uri="{FF2B5EF4-FFF2-40B4-BE49-F238E27FC236}">
                <a16:creationId xmlns:a16="http://schemas.microsoft.com/office/drawing/2014/main" id="{ED6260A3-EE66-584F-AC1E-D25C9276A3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31F7AF77-B977-C441-8E13-DD475D8BE2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671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0D49018-AE8C-0748-8DB0-77952AF430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15A65BC-95EE-FB47-A0C4-1F12F4A2DCD6}" type="slidenum">
              <a:rPr lang="en-US" altLang="en-US" sz="1200"/>
              <a:pPr eaLnBrk="1" hangingPunct="1"/>
              <a:t>23</a:t>
            </a:fld>
            <a:endParaRPr lang="en-US" altLang="en-US" sz="1200"/>
          </a:p>
        </p:txBody>
      </p:sp>
      <p:sp>
        <p:nvSpPr>
          <p:cNvPr id="155650" name="Rectangle 2">
            <a:extLst>
              <a:ext uri="{FF2B5EF4-FFF2-40B4-BE49-F238E27FC236}">
                <a16:creationId xmlns:a16="http://schemas.microsoft.com/office/drawing/2014/main" id="{31373045-47C4-2044-9FCB-F9D8A3AC79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36D7950F-EFEC-7D40-8421-51F2335635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2746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9FE9BFB-A7A6-804B-A787-1445906447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F3AF623-86A1-9341-9285-562EDD9E8E73}" type="slidenum">
              <a:rPr lang="en-US" altLang="en-US" sz="1200"/>
              <a:pPr eaLnBrk="1" hangingPunct="1"/>
              <a:t>24</a:t>
            </a:fld>
            <a:endParaRPr lang="en-US" altLang="en-US" sz="1200"/>
          </a:p>
        </p:txBody>
      </p:sp>
      <p:sp>
        <p:nvSpPr>
          <p:cNvPr id="156674" name="Rectangle 2">
            <a:extLst>
              <a:ext uri="{FF2B5EF4-FFF2-40B4-BE49-F238E27FC236}">
                <a16:creationId xmlns:a16="http://schemas.microsoft.com/office/drawing/2014/main" id="{EDFCC836-E923-B948-A539-14BDB0AB0F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6675" name="Rectangle 3">
            <a:extLst>
              <a:ext uri="{FF2B5EF4-FFF2-40B4-BE49-F238E27FC236}">
                <a16:creationId xmlns:a16="http://schemas.microsoft.com/office/drawing/2014/main" id="{191623F9-1ABD-B44B-8A4E-2CAF803271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1941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CB915BB-7D4E-6F4A-AB9A-A75035657E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98598D0-8E36-B14F-B20F-F3C520849804}" type="slidenum">
              <a:rPr lang="en-US" altLang="en-US" sz="1200"/>
              <a:pPr eaLnBrk="1" hangingPunct="1"/>
              <a:t>25</a:t>
            </a:fld>
            <a:endParaRPr lang="en-US" altLang="en-US" sz="1200"/>
          </a:p>
        </p:txBody>
      </p:sp>
      <p:sp>
        <p:nvSpPr>
          <p:cNvPr id="157698" name="Rectangle 2">
            <a:extLst>
              <a:ext uri="{FF2B5EF4-FFF2-40B4-BE49-F238E27FC236}">
                <a16:creationId xmlns:a16="http://schemas.microsoft.com/office/drawing/2014/main" id="{1A7470BE-ECE7-6041-81E6-D7E3C22C81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ACED6E70-BD2E-1C41-9615-C023DA3F77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1635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3508376-85B9-0546-9A4E-9D976C44BE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4A6D5D6-E35B-AE44-B591-FDEA109991AE}" type="slidenum">
              <a:rPr lang="en-US" altLang="en-US" sz="1200"/>
              <a:pPr eaLnBrk="1" hangingPunct="1"/>
              <a:t>26</a:t>
            </a:fld>
            <a:endParaRPr lang="en-US" altLang="en-US" sz="1200"/>
          </a:p>
        </p:txBody>
      </p:sp>
      <p:sp>
        <p:nvSpPr>
          <p:cNvPr id="158722" name="Rectangle 2">
            <a:extLst>
              <a:ext uri="{FF2B5EF4-FFF2-40B4-BE49-F238E27FC236}">
                <a16:creationId xmlns:a16="http://schemas.microsoft.com/office/drawing/2014/main" id="{C99C322F-C046-E84E-9ECA-31D061C3A5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A04F1975-B373-2641-8849-251E438C6E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3697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457004B-DE31-024F-83C9-724B8B2488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AD3869-ABDB-4045-B99B-10D87AACDA75}" type="slidenum">
              <a:rPr lang="en-US" altLang="en-US" sz="1200"/>
              <a:pPr eaLnBrk="1" hangingPunct="1"/>
              <a:t>27</a:t>
            </a:fld>
            <a:endParaRPr lang="en-US" altLang="en-US" sz="1200"/>
          </a:p>
        </p:txBody>
      </p:sp>
      <p:sp>
        <p:nvSpPr>
          <p:cNvPr id="159746" name="Rectangle 2">
            <a:extLst>
              <a:ext uri="{FF2B5EF4-FFF2-40B4-BE49-F238E27FC236}">
                <a16:creationId xmlns:a16="http://schemas.microsoft.com/office/drawing/2014/main" id="{62A1E0D2-5897-8E4F-BF14-BA0C220C62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08168109-676A-154A-A9AB-D7D2C73F6D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8631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285ABCD-0259-554A-B394-77E0FC6877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29E1842-EA2A-9341-9F7A-A10700ACC383}" type="slidenum">
              <a:rPr lang="en-US" altLang="en-US" sz="1200"/>
              <a:pPr eaLnBrk="1" hangingPunct="1"/>
              <a:t>28</a:t>
            </a:fld>
            <a:endParaRPr lang="en-US" altLang="en-US" sz="1200"/>
          </a:p>
        </p:txBody>
      </p:sp>
      <p:sp>
        <p:nvSpPr>
          <p:cNvPr id="160770" name="Rectangle 2">
            <a:extLst>
              <a:ext uri="{FF2B5EF4-FFF2-40B4-BE49-F238E27FC236}">
                <a16:creationId xmlns:a16="http://schemas.microsoft.com/office/drawing/2014/main" id="{088035EF-E24E-C84A-9998-3DD9733B6D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1773E4E9-6E31-FF4D-9A27-F8B07A247A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0616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6AE1A11-EAD3-4144-90CD-41DC3C8CCF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4C78E07-50C7-4340-BB95-CE1E590DCE5B}" type="slidenum">
              <a:rPr lang="en-US" altLang="en-US" sz="1200"/>
              <a:pPr eaLnBrk="1" hangingPunct="1"/>
              <a:t>29</a:t>
            </a:fld>
            <a:endParaRPr lang="en-US" altLang="en-US" sz="1200"/>
          </a:p>
        </p:txBody>
      </p:sp>
      <p:sp>
        <p:nvSpPr>
          <p:cNvPr id="161794" name="Rectangle 2">
            <a:extLst>
              <a:ext uri="{FF2B5EF4-FFF2-40B4-BE49-F238E27FC236}">
                <a16:creationId xmlns:a16="http://schemas.microsoft.com/office/drawing/2014/main" id="{8FC36C55-687C-1645-A8AB-6A64280F8D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7F6C8B60-2AE7-1D47-BFA1-50033965B5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9715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7AC3682-71C1-1C49-B853-4ACAFAA8AF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AAFFC49-8B67-9243-A620-CE8E992C576F}" type="slidenum">
              <a:rPr lang="en-US" altLang="en-US" sz="1200"/>
              <a:pPr eaLnBrk="1" hangingPunct="1"/>
              <a:t>30</a:t>
            </a:fld>
            <a:endParaRPr lang="en-US" altLang="en-US" sz="1200"/>
          </a:p>
        </p:txBody>
      </p:sp>
      <p:sp>
        <p:nvSpPr>
          <p:cNvPr id="162818" name="Rectangle 2">
            <a:extLst>
              <a:ext uri="{FF2B5EF4-FFF2-40B4-BE49-F238E27FC236}">
                <a16:creationId xmlns:a16="http://schemas.microsoft.com/office/drawing/2014/main" id="{540EB071-0311-2F4B-BEB6-20430B4BAB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D6D45C3A-41EF-BC44-9065-04609B490C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12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73B489D-83BD-0B42-B5C4-F49748D797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5ECCBB4-0C72-AB48-B18F-88A7EC73840F}" type="slidenum">
              <a:rPr lang="en-US" altLang="en-US" sz="1200"/>
              <a:pPr eaLnBrk="1" hangingPunct="1"/>
              <a:t>4</a:t>
            </a:fld>
            <a:endParaRPr lang="en-US" altLang="en-US" sz="1200"/>
          </a:p>
        </p:txBody>
      </p:sp>
      <p:sp>
        <p:nvSpPr>
          <p:cNvPr id="136194" name="Rectangle 2">
            <a:extLst>
              <a:ext uri="{FF2B5EF4-FFF2-40B4-BE49-F238E27FC236}">
                <a16:creationId xmlns:a16="http://schemas.microsoft.com/office/drawing/2014/main" id="{B36400EA-3412-E64C-B1CE-54E906BB55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C75557C6-F41B-4A42-9DF2-3924F769BE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8443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FF6C9B3-5962-0F41-A404-663DA6BC2A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6DA5BBE-5090-594F-9EB3-6110E031618B}" type="slidenum">
              <a:rPr lang="en-US" altLang="en-US" sz="1200"/>
              <a:pPr eaLnBrk="1" hangingPunct="1"/>
              <a:t>31</a:t>
            </a:fld>
            <a:endParaRPr lang="en-US" altLang="en-US" sz="1200"/>
          </a:p>
        </p:txBody>
      </p:sp>
      <p:sp>
        <p:nvSpPr>
          <p:cNvPr id="165890" name="Rectangle 2">
            <a:extLst>
              <a:ext uri="{FF2B5EF4-FFF2-40B4-BE49-F238E27FC236}">
                <a16:creationId xmlns:a16="http://schemas.microsoft.com/office/drawing/2014/main" id="{3CC3CEA7-2D82-2C4F-9E3F-18AFDB7187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5891" name="Rectangle 3">
            <a:extLst>
              <a:ext uri="{FF2B5EF4-FFF2-40B4-BE49-F238E27FC236}">
                <a16:creationId xmlns:a16="http://schemas.microsoft.com/office/drawing/2014/main" id="{00C67BED-2386-0C4A-ACEC-4C853AC5C4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6821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B74C998-D071-A74A-A8D1-A5F59EA9C2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A234106-0777-F74A-89D3-3886509A3F01}" type="slidenum">
              <a:rPr lang="en-US" altLang="en-US" sz="1200"/>
              <a:pPr eaLnBrk="1" hangingPunct="1"/>
              <a:t>32</a:t>
            </a:fld>
            <a:endParaRPr lang="en-US" altLang="en-US" sz="1200"/>
          </a:p>
        </p:txBody>
      </p:sp>
      <p:sp>
        <p:nvSpPr>
          <p:cNvPr id="166914" name="Rectangle 2">
            <a:extLst>
              <a:ext uri="{FF2B5EF4-FFF2-40B4-BE49-F238E27FC236}">
                <a16:creationId xmlns:a16="http://schemas.microsoft.com/office/drawing/2014/main" id="{4D92AE6A-6DD6-0549-A9D7-5EA9A790F6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6915" name="Rectangle 3">
            <a:extLst>
              <a:ext uri="{FF2B5EF4-FFF2-40B4-BE49-F238E27FC236}">
                <a16:creationId xmlns:a16="http://schemas.microsoft.com/office/drawing/2014/main" id="{901D01D2-8F56-BE4E-990B-B8273BF191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7070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73D7144-6A31-B446-8DBA-C99B36A331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831F2DD-5F1B-3646-977F-6B1C2E0C4A66}" type="slidenum">
              <a:rPr lang="en-US" altLang="en-US" sz="1200"/>
              <a:pPr eaLnBrk="1" hangingPunct="1"/>
              <a:t>33</a:t>
            </a:fld>
            <a:endParaRPr lang="en-US" altLang="en-US" sz="1200"/>
          </a:p>
        </p:txBody>
      </p:sp>
      <p:sp>
        <p:nvSpPr>
          <p:cNvPr id="167938" name="Rectangle 2">
            <a:extLst>
              <a:ext uri="{FF2B5EF4-FFF2-40B4-BE49-F238E27FC236}">
                <a16:creationId xmlns:a16="http://schemas.microsoft.com/office/drawing/2014/main" id="{067EECC5-A137-2841-A4A8-935F09B953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4C98DAB4-73B8-C046-8B88-E5CB76F7E0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5976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81C0893-47DF-2649-854D-F35966F029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D0FE4AF-C9FC-2747-BCBB-2D1815EA362D}" type="slidenum">
              <a:rPr lang="en-US" altLang="en-US" sz="1200"/>
              <a:pPr eaLnBrk="1" hangingPunct="1"/>
              <a:t>45</a:t>
            </a:fld>
            <a:endParaRPr lang="en-US" altLang="en-US" sz="1200"/>
          </a:p>
        </p:txBody>
      </p:sp>
      <p:sp>
        <p:nvSpPr>
          <p:cNvPr id="167938" name="Rectangle 2">
            <a:extLst>
              <a:ext uri="{FF2B5EF4-FFF2-40B4-BE49-F238E27FC236}">
                <a16:creationId xmlns:a16="http://schemas.microsoft.com/office/drawing/2014/main" id="{B822EF02-380D-F649-ACB9-8CD90CF7C8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3705A396-71B1-6440-8613-C9E8DD182F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192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9A83DC9-E7C4-C84F-9BFA-27E05FD5D8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3D9AD40-FBAE-0C4A-B8AA-FBFE3275017F}" type="slidenum">
              <a:rPr lang="en-US" altLang="en-US" sz="1200"/>
              <a:pPr eaLnBrk="1" hangingPunct="1"/>
              <a:t>5</a:t>
            </a:fld>
            <a:endParaRPr lang="en-US" altLang="en-US" sz="1200"/>
          </a:p>
        </p:txBody>
      </p:sp>
      <p:sp>
        <p:nvSpPr>
          <p:cNvPr id="136194" name="Rectangle 2">
            <a:extLst>
              <a:ext uri="{FF2B5EF4-FFF2-40B4-BE49-F238E27FC236}">
                <a16:creationId xmlns:a16="http://schemas.microsoft.com/office/drawing/2014/main" id="{CF8CE22C-5699-9846-8BBD-8A6E9ED314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96E00648-EE2C-7D42-9670-A0697C0436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906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9DCB2E3-ED87-8F4F-BF9D-F29457BDB8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36A9320-F862-D04D-AEE9-99848A774527}" type="slidenum">
              <a:rPr lang="en-US" altLang="en-US" sz="1200"/>
              <a:pPr eaLnBrk="1" hangingPunct="1"/>
              <a:t>6</a:t>
            </a:fld>
            <a:endParaRPr lang="en-US" altLang="en-US" sz="1200"/>
          </a:p>
        </p:txBody>
      </p:sp>
      <p:sp>
        <p:nvSpPr>
          <p:cNvPr id="138242" name="Rectangle 2">
            <a:extLst>
              <a:ext uri="{FF2B5EF4-FFF2-40B4-BE49-F238E27FC236}">
                <a16:creationId xmlns:a16="http://schemas.microsoft.com/office/drawing/2014/main" id="{BBCED13A-8D84-A746-B3B9-487BD292B1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56410F03-E129-1B4D-9DA7-A6EDAAEEB1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171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6D3E09C-C702-F347-A5DE-A60B0C1F32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74A1012-6BAD-B042-B39C-9C3FB2728FAE}" type="slidenum">
              <a:rPr lang="en-US" altLang="en-US" sz="1200"/>
              <a:pPr eaLnBrk="1" hangingPunct="1"/>
              <a:t>7</a:t>
            </a:fld>
            <a:endParaRPr lang="en-US" altLang="en-US" sz="1200"/>
          </a:p>
        </p:txBody>
      </p:sp>
      <p:sp>
        <p:nvSpPr>
          <p:cNvPr id="139266" name="Rectangle 2">
            <a:extLst>
              <a:ext uri="{FF2B5EF4-FFF2-40B4-BE49-F238E27FC236}">
                <a16:creationId xmlns:a16="http://schemas.microsoft.com/office/drawing/2014/main" id="{816B50CA-3F6B-4440-82CB-60636ADB5F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33D991B6-402C-4A4F-A456-838C61AD5E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218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E5C3094-0F7E-6948-8755-32FF153573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9D0558F-0430-9644-99B2-A89BD5BC6576}" type="slidenum">
              <a:rPr lang="en-US" altLang="en-US" sz="1200"/>
              <a:pPr eaLnBrk="1" hangingPunct="1"/>
              <a:t>8</a:t>
            </a:fld>
            <a:endParaRPr lang="en-US" altLang="en-US" sz="1200"/>
          </a:p>
        </p:txBody>
      </p:sp>
      <p:sp>
        <p:nvSpPr>
          <p:cNvPr id="140290" name="Rectangle 2">
            <a:extLst>
              <a:ext uri="{FF2B5EF4-FFF2-40B4-BE49-F238E27FC236}">
                <a16:creationId xmlns:a16="http://schemas.microsoft.com/office/drawing/2014/main" id="{EFFE4ABE-935C-324E-A15A-03024A2AEA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02707002-DA96-464E-A647-26CF3CD77A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53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F8F2E77-3F88-9547-BE53-97AF5D8E00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493A9C7-96A4-6C49-8C6B-F9C173B1D1B8}" type="slidenum">
              <a:rPr lang="en-US" altLang="en-US" sz="1200"/>
              <a:pPr eaLnBrk="1" hangingPunct="1"/>
              <a:t>9</a:t>
            </a:fld>
            <a:endParaRPr lang="en-US" altLang="en-US" sz="1200"/>
          </a:p>
        </p:txBody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50A734FA-EE87-B44B-9DB3-F5A48B7A78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0ABC2975-B9A0-8D49-9D9F-44E448DB80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225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E6FEFBD-E5D0-3641-A3DE-49169BA0F6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092080F-3470-C440-85B0-C443291EE097}" type="slidenum">
              <a:rPr lang="en-US" altLang="en-US" sz="1200"/>
              <a:pPr eaLnBrk="1" hangingPunct="1"/>
              <a:t>10</a:t>
            </a:fld>
            <a:endParaRPr lang="en-US" altLang="en-US" sz="1200"/>
          </a:p>
        </p:txBody>
      </p:sp>
      <p:sp>
        <p:nvSpPr>
          <p:cNvPr id="142338" name="Rectangle 2">
            <a:extLst>
              <a:ext uri="{FF2B5EF4-FFF2-40B4-BE49-F238E27FC236}">
                <a16:creationId xmlns:a16="http://schemas.microsoft.com/office/drawing/2014/main" id="{FD2A9643-65D1-D244-A9CF-960BFE1067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D32518C6-0BEB-0741-9941-561641C15E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081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B0C38-1A25-724A-A53E-80629D2220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817B7B-2815-7A4C-BE17-D686F5B04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90231-733C-044A-BF6C-D3EB9B05D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D78B6-972D-A147-84C9-574653131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3E6B2-F7C3-7E46-8AE7-BDAD36F5F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908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E1908-426C-6446-8100-0BA337A2E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709888-B9D5-774F-B599-E9B0E4807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4F4E7-78E2-9349-8EC4-D6E4C6512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2D3FF-75F1-D84F-9586-5BD0AA811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29B4A-3FA0-B04F-9BA9-6836F1985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26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5472A4-6DF6-0840-8740-3ECF010BE7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F41A63-5490-A841-8B21-D3AE983E2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A0E7B-16A9-F94F-85C2-4412DA40C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16A3D-3A30-4148-BE31-32CBAE679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89C6E-FCFA-EA43-83D8-030CA604A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09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030BB91-8838-934E-AE0D-38F202687A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5E8C471-77D4-454A-AE45-696764DC7F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116C36F-DE41-5D48-BD62-678DA07FA6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FC64C2-9CB7-6046-B043-9359E165DE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944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821CE08-3279-2049-BF41-872F38DFA3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5B0F3B9-9D7A-0948-98B6-3B594FFE15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A640A85-7993-3C4A-9331-2039274232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6DAC96-A040-4344-9A5D-8A2215300F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119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D62F0-7355-AC4B-9B53-D598D16B3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89ED4-DE70-C24C-9172-73277DCAD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64B79-0E62-A14F-83C2-9DE228930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EBDBE-4BF5-0543-91B2-EB6A6287A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F8860-E25F-D347-A9F1-4DF75A682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28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7AC99-4881-3E41-BD42-D46EA7A87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29C3D-B3D3-5241-8219-3A57960DE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2DB3A-9650-2F47-B093-83DC8D994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88F60-21C3-A542-B3E6-7FFA74D68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624F-FB92-AD4E-AD62-664CE5EF9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76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45DFC-0681-5D45-A45B-1FD6980B9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E2ABD-6ED5-5246-A6FC-ABA024B927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E4542B-E058-D044-BF64-F343F3E477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5A3CA-2A99-804F-89CA-7B52A32CD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F5F816-5631-8B40-A1E7-CC00BAAE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55544-B3DC-794E-9A8C-C7F617A37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57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3CB2C-C632-4C4A-89CA-80DFE07AE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D7A13-AABA-D243-94B5-260B87F861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E9984-104C-8944-8F10-01F276D02F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802B5F-DFCB-6C47-996C-18FC9962B0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FCBB05-DC86-D04D-8B16-6B31EA38C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BA5D41-F27F-0146-89A8-078CFE237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4/24/23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F650A8-F929-7943-AA7E-D9A50BA94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E58B67-D719-CE44-8DFE-08D331412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63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C131B-2B5A-7A47-A3C4-614CB8C95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322C5C-431F-994F-A258-1B6F984BD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4/24/23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5D0DB4-5A1C-904D-9527-B4D034458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FF4D77-541D-EC4C-98E0-47C2C324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35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A4EE43-9E3A-D743-852E-EA074C0A2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4/24/23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C98922-DCAA-D447-8DD7-05639AF14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194263-D04C-6749-A666-9B1C004D5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16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A398B-A67D-D740-ABB1-450290BBE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C652C-933D-074C-BAC5-F13B5321E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7234CD-1A3B-8248-8DB1-147DC67C4A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CA7939-4BA1-654D-B3AC-F79DBD70E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C5493F-9478-2F48-BF11-238AB428A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63E500-5DEF-AF4A-A9B1-E99A88CF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39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644FC-E835-684A-A907-EFB0B4369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4394B-921A-7045-9761-3DBB746714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26B95F-F2A6-2541-8C77-41A51B2F54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C765E7-8089-8745-BB75-8C4D0BA9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19C68-BC06-B446-94CB-2AD4BE50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42EF2C-3060-944E-B34D-E1EE00D52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4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9FD8C9-3532-1047-A444-D25C86360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E1DE2-8A57-8E45-8FD2-7774DDA88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5A01D-9D98-0F4B-844E-595A1FF438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FE95E-A2B1-3D46-9D6B-4D7F2E3229F8}" type="datetimeFigureOut">
              <a:rPr lang="en-US" smtClean="0"/>
              <a:t>4/24/23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AB5C9-D8FB-E345-8E90-6D3D722B57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74B95-218E-564B-9B26-0EB27C5A5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19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tro.ucla.edu/~wright/cosmolog.ht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17jymDn0W6U" TargetMode="External"/><Relationship Id="rId4" Type="http://schemas.openxmlformats.org/officeDocument/2006/relationships/hyperlink" Target="http://background.uchicago.edu/~whu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osmos.esa.int/web/planck" TargetMode="External"/><Relationship Id="rId4" Type="http://schemas.openxmlformats.org/officeDocument/2006/relationships/hyperlink" Target="http://background.uchicago.edu/~whu/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://adsabs.harvard.edu/abs/2001ApJ...558..359G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adsabs.harvard.edu/abs/1999astro.ph..5116H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7jymDn0W6U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35BA5-0802-2D4F-9032-84011D1518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692151"/>
            <a:ext cx="9144000" cy="2387600"/>
          </a:xfrm>
        </p:spPr>
        <p:txBody>
          <a:bodyPr/>
          <a:lstStyle/>
          <a:p>
            <a:r>
              <a:rPr lang="en-US" dirty="0"/>
              <a:t>ASTR 2320 </a:t>
            </a:r>
            <a:br>
              <a:rPr lang="en-US" dirty="0"/>
            </a:br>
            <a:r>
              <a:rPr lang="en-US" dirty="0"/>
              <a:t>General Astronomy II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58EFC3-643F-214A-BA99-9B8DCE37DA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81956"/>
            <a:ext cx="9144000" cy="165576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Professor Mike Brotherton</a:t>
            </a:r>
          </a:p>
          <a:p>
            <a:r>
              <a:rPr lang="en-US" dirty="0"/>
              <a:t>Dobson Chapter 19, </a:t>
            </a:r>
            <a:r>
              <a:rPr lang="en-US" dirty="0" err="1"/>
              <a:t>Ryden</a:t>
            </a:r>
            <a:r>
              <a:rPr lang="en-US" dirty="0"/>
              <a:t> &amp; Peterson Chapters 23, 24</a:t>
            </a:r>
          </a:p>
          <a:p>
            <a:r>
              <a:rPr lang="en-US" dirty="0"/>
              <a:t>Cosmology</a:t>
            </a:r>
          </a:p>
          <a:p>
            <a:pPr algn="l"/>
            <a:r>
              <a:rPr lang="en-US" altLang="en-US" i="1" dirty="0"/>
              <a:t>We shall not cease from exploration, and the end of all our exploring will be to arrive where we started and know the place for the first time. --</a:t>
            </a:r>
            <a:r>
              <a:rPr lang="en-US" altLang="en-US" dirty="0"/>
              <a:t>T. S. Eliot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5B025B-CCE7-7F4B-8D14-710DEC4B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813" y="3526155"/>
            <a:ext cx="8329613" cy="333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98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3AC27C2A-D734-7A4C-8C7A-7AF70CDBD3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6201"/>
            <a:ext cx="8229600" cy="7921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600" dirty="0">
                <a:solidFill>
                  <a:schemeClr val="accent2"/>
                </a:solidFill>
              </a:rPr>
              <a:t>The History of the Universe</a:t>
            </a:r>
          </a:p>
        </p:txBody>
      </p:sp>
      <p:sp>
        <p:nvSpPr>
          <p:cNvPr id="35856" name="Line 16">
            <a:extLst>
              <a:ext uri="{FF2B5EF4-FFF2-40B4-BE49-F238E27FC236}">
                <a16:creationId xmlns:a16="http://schemas.microsoft.com/office/drawing/2014/main" id="{1C4E4604-9F7C-5844-9ADF-EAE31AA2CA1D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6248400"/>
            <a:ext cx="5105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35857" name="Text Box 17">
            <a:extLst>
              <a:ext uri="{FF2B5EF4-FFF2-40B4-BE49-F238E27FC236}">
                <a16:creationId xmlns:a16="http://schemas.microsoft.com/office/drawing/2014/main" id="{DB6237E6-9A7D-0747-9DCA-52CD1B379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6248401"/>
            <a:ext cx="426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Universe expands as time passes</a:t>
            </a:r>
          </a:p>
        </p:txBody>
      </p:sp>
      <p:sp>
        <p:nvSpPr>
          <p:cNvPr id="35858" name="Line 18">
            <a:extLst>
              <a:ext uri="{FF2B5EF4-FFF2-40B4-BE49-F238E27FC236}">
                <a16:creationId xmlns:a16="http://schemas.microsoft.com/office/drawing/2014/main" id="{05AF6334-055B-FB45-82F1-ABAC4DAC5A2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14600" y="1676400"/>
            <a:ext cx="0" cy="4114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35859" name="Text Box 19">
            <a:extLst>
              <a:ext uri="{FF2B5EF4-FFF2-40B4-BE49-F238E27FC236}">
                <a16:creationId xmlns:a16="http://schemas.microsoft.com/office/drawing/2014/main" id="{793E91E9-0E49-D540-8459-F232E1D0EC3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65087" y="3473451"/>
            <a:ext cx="4610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Universe cools down as time passes</a:t>
            </a:r>
          </a:p>
        </p:txBody>
      </p:sp>
      <p:sp>
        <p:nvSpPr>
          <p:cNvPr id="35867" name="FlagCount" hidden="1">
            <a:extLst>
              <a:ext uri="{FF2B5EF4-FFF2-40B4-BE49-F238E27FC236}">
                <a16:creationId xmlns:a16="http://schemas.microsoft.com/office/drawing/2014/main" id="{F075D38B-621B-2B42-9924-4B018F091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  <p:pic>
        <p:nvPicPr>
          <p:cNvPr id="32775" name="Picture 31" descr="1511">
            <a:extLst>
              <a:ext uri="{FF2B5EF4-FFF2-40B4-BE49-F238E27FC236}">
                <a16:creationId xmlns:a16="http://schemas.microsoft.com/office/drawing/2014/main" id="{5A8FA067-1B73-0540-9687-BAF8719A8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1066801"/>
            <a:ext cx="67691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654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35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35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35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8" dur="500"/>
                                        <p:tgtEl>
                                          <p:spTgt spid="35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41" name="Picture 57" descr="08">
            <a:extLst>
              <a:ext uri="{FF2B5EF4-FFF2-40B4-BE49-F238E27FC236}">
                <a16:creationId xmlns:a16="http://schemas.microsoft.com/office/drawing/2014/main" id="{095307B7-CABB-0F41-89B0-3436385768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2819401"/>
            <a:ext cx="5791200" cy="3857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41986" name="Rectangle 2">
            <a:extLst>
              <a:ext uri="{FF2B5EF4-FFF2-40B4-BE49-F238E27FC236}">
                <a16:creationId xmlns:a16="http://schemas.microsoft.com/office/drawing/2014/main" id="{0D8461CA-CA77-B84B-AE8E-9DF64B6907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4600" y="1"/>
            <a:ext cx="7772400" cy="7921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The Early History of the Universe</a:t>
            </a:r>
          </a:p>
        </p:txBody>
      </p:sp>
      <p:sp>
        <p:nvSpPr>
          <p:cNvPr id="41992" name="Rectangle 8">
            <a:extLst>
              <a:ext uri="{FF2B5EF4-FFF2-40B4-BE49-F238E27FC236}">
                <a16:creationId xmlns:a16="http://schemas.microsoft.com/office/drawing/2014/main" id="{D90CD5B8-3A6D-9F46-9B2B-EB20D0079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838200"/>
            <a:ext cx="3276600" cy="19050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1993" name="AutoShape 9">
            <a:extLst>
              <a:ext uri="{FF2B5EF4-FFF2-40B4-BE49-F238E27FC236}">
                <a16:creationId xmlns:a16="http://schemas.microsoft.com/office/drawing/2014/main" id="{68D302CE-E66C-0A40-98F6-B94F04BEA7A1}"/>
              </a:ext>
            </a:extLst>
          </p:cNvPr>
          <p:cNvSpPr>
            <a:spLocks/>
          </p:cNvSpPr>
          <p:nvPr/>
        </p:nvSpPr>
        <p:spPr bwMode="auto">
          <a:xfrm rot="5400000">
            <a:off x="4381500" y="1257300"/>
            <a:ext cx="304800" cy="3276600"/>
          </a:xfrm>
          <a:prstGeom prst="rightBrace">
            <a:avLst>
              <a:gd name="adj1" fmla="val 89583"/>
              <a:gd name="adj2" fmla="val 75819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1994" name="Oval 10">
            <a:extLst>
              <a:ext uri="{FF2B5EF4-FFF2-40B4-BE49-F238E27FC236}">
                <a16:creationId xmlns:a16="http://schemas.microsoft.com/office/drawing/2014/main" id="{B3C7200B-B359-6A43-9DE7-D72A57D4B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2438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1995" name="Oval 11">
            <a:extLst>
              <a:ext uri="{FF2B5EF4-FFF2-40B4-BE49-F238E27FC236}">
                <a16:creationId xmlns:a16="http://schemas.microsoft.com/office/drawing/2014/main" id="{505EF024-48A1-914B-BDC5-06F6C2128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1430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1996" name="Oval 12">
            <a:extLst>
              <a:ext uri="{FF2B5EF4-FFF2-40B4-BE49-F238E27FC236}">
                <a16:creationId xmlns:a16="http://schemas.microsoft.com/office/drawing/2014/main" id="{B3B9F8C9-80FF-0947-818D-D76229168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13716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1997" name="Oval 13">
            <a:extLst>
              <a:ext uri="{FF2B5EF4-FFF2-40B4-BE49-F238E27FC236}">
                <a16:creationId xmlns:a16="http://schemas.microsoft.com/office/drawing/2014/main" id="{A9B148E6-3B54-1F49-AA65-950453AB2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9906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1998" name="Text Box 14">
            <a:extLst>
              <a:ext uri="{FF2B5EF4-FFF2-40B4-BE49-F238E27FC236}">
                <a16:creationId xmlns:a16="http://schemas.microsoft.com/office/drawing/2014/main" id="{4F0EFF1C-C090-9F47-88B4-A4319E53A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838201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Electron</a:t>
            </a:r>
          </a:p>
        </p:txBody>
      </p:sp>
      <p:sp>
        <p:nvSpPr>
          <p:cNvPr id="41999" name="Text Box 15">
            <a:extLst>
              <a:ext uri="{FF2B5EF4-FFF2-40B4-BE49-F238E27FC236}">
                <a16:creationId xmlns:a16="http://schemas.microsoft.com/office/drawing/2014/main" id="{2D50C2B7-F4EA-D84D-89E2-0B935E955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1219201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>
                <a:solidFill>
                  <a:srgbClr val="FF3300"/>
                </a:solidFill>
                <a:latin typeface="Arial" charset="0"/>
                <a:ea typeface="ＭＳ Ｐゴシック" charset="0"/>
              </a:rPr>
              <a:t>Positron</a:t>
            </a:r>
          </a:p>
        </p:txBody>
      </p:sp>
      <p:sp>
        <p:nvSpPr>
          <p:cNvPr id="42000" name="Freeform 16">
            <a:extLst>
              <a:ext uri="{FF2B5EF4-FFF2-40B4-BE49-F238E27FC236}">
                <a16:creationId xmlns:a16="http://schemas.microsoft.com/office/drawing/2014/main" id="{5FE42F9E-3868-1E4E-B80C-76B506BB5374}"/>
              </a:ext>
            </a:extLst>
          </p:cNvPr>
          <p:cNvSpPr>
            <a:spLocks/>
          </p:cNvSpPr>
          <p:nvPr/>
        </p:nvSpPr>
        <p:spPr bwMode="auto">
          <a:xfrm rot="20449260">
            <a:off x="3962400" y="16002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1" name="Freeform 17">
            <a:extLst>
              <a:ext uri="{FF2B5EF4-FFF2-40B4-BE49-F238E27FC236}">
                <a16:creationId xmlns:a16="http://schemas.microsoft.com/office/drawing/2014/main" id="{CA0B1A39-D401-744C-871E-9850B9081C79}"/>
              </a:ext>
            </a:extLst>
          </p:cNvPr>
          <p:cNvSpPr>
            <a:spLocks/>
          </p:cNvSpPr>
          <p:nvPr/>
        </p:nvSpPr>
        <p:spPr bwMode="auto">
          <a:xfrm>
            <a:off x="6477000" y="17526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2" name="Freeform 18">
            <a:extLst>
              <a:ext uri="{FF2B5EF4-FFF2-40B4-BE49-F238E27FC236}">
                <a16:creationId xmlns:a16="http://schemas.microsoft.com/office/drawing/2014/main" id="{EBDC6285-0E99-1647-8943-0F03EB0529B5}"/>
              </a:ext>
            </a:extLst>
          </p:cNvPr>
          <p:cNvSpPr>
            <a:spLocks/>
          </p:cNvSpPr>
          <p:nvPr/>
        </p:nvSpPr>
        <p:spPr bwMode="auto">
          <a:xfrm rot="1565190">
            <a:off x="3962400" y="19050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3" name="Text Box 19">
            <a:extLst>
              <a:ext uri="{FF2B5EF4-FFF2-40B4-BE49-F238E27FC236}">
                <a16:creationId xmlns:a16="http://schemas.microsoft.com/office/drawing/2014/main" id="{C2B70156-2943-184D-990C-F411ED725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1600201"/>
            <a:ext cx="2743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Gamma-ray photon</a:t>
            </a:r>
          </a:p>
        </p:txBody>
      </p:sp>
      <p:sp>
        <p:nvSpPr>
          <p:cNvPr id="42007" name="Freeform 23">
            <a:extLst>
              <a:ext uri="{FF2B5EF4-FFF2-40B4-BE49-F238E27FC236}">
                <a16:creationId xmlns:a16="http://schemas.microsoft.com/office/drawing/2014/main" id="{41895B64-816C-AC47-9B97-83EA44F2582C}"/>
              </a:ext>
            </a:extLst>
          </p:cNvPr>
          <p:cNvSpPr>
            <a:spLocks/>
          </p:cNvSpPr>
          <p:nvPr/>
        </p:nvSpPr>
        <p:spPr bwMode="auto">
          <a:xfrm rot="7275679">
            <a:off x="5410200" y="12954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8" name="Oval 24">
            <a:extLst>
              <a:ext uri="{FF2B5EF4-FFF2-40B4-BE49-F238E27FC236}">
                <a16:creationId xmlns:a16="http://schemas.microsoft.com/office/drawing/2014/main" id="{8B093209-32B8-5E44-8ADF-4FED25690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09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09" name="Oval 25">
            <a:extLst>
              <a:ext uri="{FF2B5EF4-FFF2-40B4-BE49-F238E27FC236}">
                <a16:creationId xmlns:a16="http://schemas.microsoft.com/office/drawing/2014/main" id="{D0D7309F-CF43-4041-BB46-0ACC7E1A9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10" name="Oval 26">
            <a:extLst>
              <a:ext uri="{FF2B5EF4-FFF2-40B4-BE49-F238E27FC236}">
                <a16:creationId xmlns:a16="http://schemas.microsoft.com/office/drawing/2014/main" id="{D44ED285-E4C1-E448-9822-6A6447BEC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1430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11" name="Oval 27">
            <a:extLst>
              <a:ext uri="{FF2B5EF4-FFF2-40B4-BE49-F238E27FC236}">
                <a16:creationId xmlns:a16="http://schemas.microsoft.com/office/drawing/2014/main" id="{CBBF42FE-98AF-8D4E-A3AB-16A6C629C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2438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12" name="Freeform 28">
            <a:extLst>
              <a:ext uri="{FF2B5EF4-FFF2-40B4-BE49-F238E27FC236}">
                <a16:creationId xmlns:a16="http://schemas.microsoft.com/office/drawing/2014/main" id="{1B65D6DA-F395-A247-B3C2-7A58AD8F5560}"/>
              </a:ext>
            </a:extLst>
          </p:cNvPr>
          <p:cNvSpPr>
            <a:spLocks/>
          </p:cNvSpPr>
          <p:nvPr/>
        </p:nvSpPr>
        <p:spPr bwMode="auto">
          <a:xfrm rot="20449260">
            <a:off x="3962400" y="16002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3" name="Freeform 29">
            <a:extLst>
              <a:ext uri="{FF2B5EF4-FFF2-40B4-BE49-F238E27FC236}">
                <a16:creationId xmlns:a16="http://schemas.microsoft.com/office/drawing/2014/main" id="{4C840432-6649-5E46-BC4E-6FB51553CC99}"/>
              </a:ext>
            </a:extLst>
          </p:cNvPr>
          <p:cNvSpPr>
            <a:spLocks/>
          </p:cNvSpPr>
          <p:nvPr/>
        </p:nvSpPr>
        <p:spPr bwMode="auto">
          <a:xfrm rot="1565190">
            <a:off x="3962400" y="19050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4" name="Freeform 30">
            <a:extLst>
              <a:ext uri="{FF2B5EF4-FFF2-40B4-BE49-F238E27FC236}">
                <a16:creationId xmlns:a16="http://schemas.microsoft.com/office/drawing/2014/main" id="{35D64A19-94C0-5C40-A086-44454E834744}"/>
              </a:ext>
            </a:extLst>
          </p:cNvPr>
          <p:cNvSpPr>
            <a:spLocks/>
          </p:cNvSpPr>
          <p:nvPr/>
        </p:nvSpPr>
        <p:spPr bwMode="auto">
          <a:xfrm rot="7275679">
            <a:off x="5410200" y="12954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5" name="Oval 31">
            <a:extLst>
              <a:ext uri="{FF2B5EF4-FFF2-40B4-BE49-F238E27FC236}">
                <a16:creationId xmlns:a16="http://schemas.microsoft.com/office/drawing/2014/main" id="{DCE08163-187E-A24D-AB48-F41B686B7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16" name="Oval 32">
            <a:extLst>
              <a:ext uri="{FF2B5EF4-FFF2-40B4-BE49-F238E27FC236}">
                <a16:creationId xmlns:a16="http://schemas.microsoft.com/office/drawing/2014/main" id="{3F71E4CC-AC5F-AB41-9059-A61B4D01F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09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17" name="Oval 33">
            <a:extLst>
              <a:ext uri="{FF2B5EF4-FFF2-40B4-BE49-F238E27FC236}">
                <a16:creationId xmlns:a16="http://schemas.microsoft.com/office/drawing/2014/main" id="{C6EBA417-F566-4642-BBA2-1B6FBE185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1430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18" name="Oval 34">
            <a:extLst>
              <a:ext uri="{FF2B5EF4-FFF2-40B4-BE49-F238E27FC236}">
                <a16:creationId xmlns:a16="http://schemas.microsoft.com/office/drawing/2014/main" id="{3C8FB48A-6DAC-4645-9935-EEA280BC6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2438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21" name="Freeform 37">
            <a:extLst>
              <a:ext uri="{FF2B5EF4-FFF2-40B4-BE49-F238E27FC236}">
                <a16:creationId xmlns:a16="http://schemas.microsoft.com/office/drawing/2014/main" id="{E100E472-6944-BC45-9280-E24BA8833456}"/>
              </a:ext>
            </a:extLst>
          </p:cNvPr>
          <p:cNvSpPr>
            <a:spLocks/>
          </p:cNvSpPr>
          <p:nvPr/>
        </p:nvSpPr>
        <p:spPr bwMode="auto">
          <a:xfrm rot="20449260">
            <a:off x="3962400" y="16002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3" name="Freeform 39">
            <a:extLst>
              <a:ext uri="{FF2B5EF4-FFF2-40B4-BE49-F238E27FC236}">
                <a16:creationId xmlns:a16="http://schemas.microsoft.com/office/drawing/2014/main" id="{64916006-5F74-B34D-AF12-ADBD04131C5A}"/>
              </a:ext>
            </a:extLst>
          </p:cNvPr>
          <p:cNvSpPr>
            <a:spLocks/>
          </p:cNvSpPr>
          <p:nvPr/>
        </p:nvSpPr>
        <p:spPr bwMode="auto">
          <a:xfrm rot="1565190">
            <a:off x="3962400" y="19050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4" name="Freeform 40">
            <a:extLst>
              <a:ext uri="{FF2B5EF4-FFF2-40B4-BE49-F238E27FC236}">
                <a16:creationId xmlns:a16="http://schemas.microsoft.com/office/drawing/2014/main" id="{F2D642A4-8374-E040-864B-B9DA59C72F62}"/>
              </a:ext>
            </a:extLst>
          </p:cNvPr>
          <p:cNvSpPr>
            <a:spLocks/>
          </p:cNvSpPr>
          <p:nvPr/>
        </p:nvSpPr>
        <p:spPr bwMode="auto">
          <a:xfrm rot="7275679">
            <a:off x="5410200" y="12954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5" name="Oval 41">
            <a:extLst>
              <a:ext uri="{FF2B5EF4-FFF2-40B4-BE49-F238E27FC236}">
                <a16:creationId xmlns:a16="http://schemas.microsoft.com/office/drawing/2014/main" id="{980A6BA5-014D-C842-B74A-2EB327AC3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09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26" name="Oval 42">
            <a:extLst>
              <a:ext uri="{FF2B5EF4-FFF2-40B4-BE49-F238E27FC236}">
                <a16:creationId xmlns:a16="http://schemas.microsoft.com/office/drawing/2014/main" id="{CE6E4756-E05C-A746-9516-2363908E2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27" name="Text Box 43">
            <a:extLst>
              <a:ext uri="{FF2B5EF4-FFF2-40B4-BE49-F238E27FC236}">
                <a16:creationId xmlns:a16="http://schemas.microsoft.com/office/drawing/2014/main" id="{649AE243-569C-D44D-821A-780732C0D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3489326"/>
            <a:ext cx="4267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Electrons, positrons, and gamma-rays in equilibrium between pair production and annihilation</a:t>
            </a:r>
          </a:p>
        </p:txBody>
      </p:sp>
      <p:sp>
        <p:nvSpPr>
          <p:cNvPr id="42028" name="Rectangle 44">
            <a:extLst>
              <a:ext uri="{FF2B5EF4-FFF2-40B4-BE49-F238E27FC236}">
                <a16:creationId xmlns:a16="http://schemas.microsoft.com/office/drawing/2014/main" id="{FDAF7357-0A94-F14D-AA1B-A79EBC381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429000"/>
            <a:ext cx="3962400" cy="10668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29" name="Oval 45">
            <a:extLst>
              <a:ext uri="{FF2B5EF4-FFF2-40B4-BE49-F238E27FC236}">
                <a16:creationId xmlns:a16="http://schemas.microsoft.com/office/drawing/2014/main" id="{C80B9B4C-1D3C-4A47-8C4F-2C9526763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1430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30" name="Oval 46">
            <a:extLst>
              <a:ext uri="{FF2B5EF4-FFF2-40B4-BE49-F238E27FC236}">
                <a16:creationId xmlns:a16="http://schemas.microsoft.com/office/drawing/2014/main" id="{68F1E05D-FAAC-1A43-BA22-B93CA1580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2438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31" name="Freeform 47">
            <a:extLst>
              <a:ext uri="{FF2B5EF4-FFF2-40B4-BE49-F238E27FC236}">
                <a16:creationId xmlns:a16="http://schemas.microsoft.com/office/drawing/2014/main" id="{8C959EDA-AF69-D54D-BEA7-AACD03B7F1C3}"/>
              </a:ext>
            </a:extLst>
          </p:cNvPr>
          <p:cNvSpPr>
            <a:spLocks/>
          </p:cNvSpPr>
          <p:nvPr/>
        </p:nvSpPr>
        <p:spPr bwMode="auto">
          <a:xfrm rot="20449260">
            <a:off x="3962400" y="16002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32" name="Freeform 48">
            <a:extLst>
              <a:ext uri="{FF2B5EF4-FFF2-40B4-BE49-F238E27FC236}">
                <a16:creationId xmlns:a16="http://schemas.microsoft.com/office/drawing/2014/main" id="{7CA03FFF-BE02-8B4A-9146-D54577363005}"/>
              </a:ext>
            </a:extLst>
          </p:cNvPr>
          <p:cNvSpPr>
            <a:spLocks/>
          </p:cNvSpPr>
          <p:nvPr/>
        </p:nvSpPr>
        <p:spPr bwMode="auto">
          <a:xfrm rot="1565190">
            <a:off x="3962400" y="19050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33" name="Freeform 49">
            <a:extLst>
              <a:ext uri="{FF2B5EF4-FFF2-40B4-BE49-F238E27FC236}">
                <a16:creationId xmlns:a16="http://schemas.microsoft.com/office/drawing/2014/main" id="{D2912616-48FA-AF48-A5FF-95EE5B9F1E71}"/>
              </a:ext>
            </a:extLst>
          </p:cNvPr>
          <p:cNvSpPr>
            <a:spLocks/>
          </p:cNvSpPr>
          <p:nvPr/>
        </p:nvSpPr>
        <p:spPr bwMode="auto">
          <a:xfrm rot="7275679">
            <a:off x="5410200" y="12954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34" name="Oval 50">
            <a:extLst>
              <a:ext uri="{FF2B5EF4-FFF2-40B4-BE49-F238E27FC236}">
                <a16:creationId xmlns:a16="http://schemas.microsoft.com/office/drawing/2014/main" id="{1B572878-476A-3B4E-84F2-7F2E68785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35" name="Oval 51">
            <a:extLst>
              <a:ext uri="{FF2B5EF4-FFF2-40B4-BE49-F238E27FC236}">
                <a16:creationId xmlns:a16="http://schemas.microsoft.com/office/drawing/2014/main" id="{53D8977E-BD29-C341-8898-1D0EE8E4C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09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36" name="Oval 52">
            <a:extLst>
              <a:ext uri="{FF2B5EF4-FFF2-40B4-BE49-F238E27FC236}">
                <a16:creationId xmlns:a16="http://schemas.microsoft.com/office/drawing/2014/main" id="{8D2BAE51-09F9-0E41-AAAF-7CC964B4D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2362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37" name="Oval 53">
            <a:extLst>
              <a:ext uri="{FF2B5EF4-FFF2-40B4-BE49-F238E27FC236}">
                <a16:creationId xmlns:a16="http://schemas.microsoft.com/office/drawing/2014/main" id="{414F632A-454C-D44A-B023-5D68526C4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12192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38" name="Freeform 54">
            <a:extLst>
              <a:ext uri="{FF2B5EF4-FFF2-40B4-BE49-F238E27FC236}">
                <a16:creationId xmlns:a16="http://schemas.microsoft.com/office/drawing/2014/main" id="{9F7D50F3-2B9D-2146-A5BA-6BF312DC04CD}"/>
              </a:ext>
            </a:extLst>
          </p:cNvPr>
          <p:cNvSpPr>
            <a:spLocks/>
          </p:cNvSpPr>
          <p:nvPr/>
        </p:nvSpPr>
        <p:spPr bwMode="auto">
          <a:xfrm rot="7275679">
            <a:off x="4724400" y="12954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39" name="Freeform 55">
            <a:extLst>
              <a:ext uri="{FF2B5EF4-FFF2-40B4-BE49-F238E27FC236}">
                <a16:creationId xmlns:a16="http://schemas.microsoft.com/office/drawing/2014/main" id="{FE37FF65-2136-974A-A278-3330F5A2A158}"/>
              </a:ext>
            </a:extLst>
          </p:cNvPr>
          <p:cNvSpPr>
            <a:spLocks/>
          </p:cNvSpPr>
          <p:nvPr/>
        </p:nvSpPr>
        <p:spPr bwMode="auto">
          <a:xfrm rot="1565190">
            <a:off x="3429000" y="17526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42" name="AutoShape 58">
            <a:extLst>
              <a:ext uri="{FF2B5EF4-FFF2-40B4-BE49-F238E27FC236}">
                <a16:creationId xmlns:a16="http://schemas.microsoft.com/office/drawing/2014/main" id="{C17A291A-A4BD-E746-9983-BC2448332611}"/>
              </a:ext>
            </a:extLst>
          </p:cNvPr>
          <p:cNvSpPr>
            <a:spLocks/>
          </p:cNvSpPr>
          <p:nvPr/>
        </p:nvSpPr>
        <p:spPr bwMode="auto">
          <a:xfrm rot="17832241">
            <a:off x="3407570" y="2739232"/>
            <a:ext cx="230187" cy="838200"/>
          </a:xfrm>
          <a:prstGeom prst="rightBrace">
            <a:avLst>
              <a:gd name="adj1" fmla="val 30345"/>
              <a:gd name="adj2" fmla="val 63199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43" name="FlagCount" hidden="1">
            <a:extLst>
              <a:ext uri="{FF2B5EF4-FFF2-40B4-BE49-F238E27FC236}">
                <a16:creationId xmlns:a16="http://schemas.microsoft.com/office/drawing/2014/main" id="{561AE57A-7CFF-6845-A2F9-3E6DA2627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40300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2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4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42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2.77457E-6 L 0.09167 -0.09988 " pathEditMode="relative" ptsTypes="AA">
                                      <p:cBhvr>
                                        <p:cTn id="48" dur="10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2.25434E-6 L 0.09167 0.08879 " pathEditMode="relative" ptsTypes="AA">
                                      <p:cBhvr>
                                        <p:cTn id="50" dur="10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3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4971E-6 L 0.19167 -0.09988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9600" y="-500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91329E-6 L 0.05834 0.0333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900" y="170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21387E-6 L -0.04167 0.09988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100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42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420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420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7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02312E-6 L 0.04167 0.06659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100" y="330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2.02312E-6 L -0.025 0.06659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300" y="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9" dur="500"/>
                                        <p:tgtEl>
                                          <p:spTgt spid="42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2" dur="500"/>
                                        <p:tgtEl>
                                          <p:spTgt spid="42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5434E-6 L 0.08334 0.08879 " pathEditMode="relative" rAng="0" ptsTypes="AA">
                                      <p:cBhvr>
                                        <p:cTn id="110" dur="1000" fill="hold"/>
                                        <p:tgtEl>
                                          <p:spTgt spid="4201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200" y="440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2.77457E-6 L 0.09167 -0.09988 " pathEditMode="relative" rAng="0" ptsTypes="AA">
                                      <p:cBhvr>
                                        <p:cTn id="112" dur="100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60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4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500"/>
                                        <p:tgtEl>
                                          <p:spTgt spid="420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" dur="500"/>
                                        <p:tgtEl>
                                          <p:spTgt spid="420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35838E-7 L 0.19167 -0.09965 " pathEditMode="relative" rAng="0" ptsTypes="AA">
                                      <p:cBhvr>
                                        <p:cTn id="129" dur="1000" fill="hold"/>
                                        <p:tgtEl>
                                          <p:spTgt spid="4201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9600" y="-500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91329E-6 L 0.05834 0.0333 " pathEditMode="relative" rAng="0" ptsTypes="AA">
                                      <p:cBhvr>
                                        <p:cTn id="131" dur="100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900" y="1700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21387E-6 L -0.04167 0.09988 " pathEditMode="relative" rAng="0" ptsTypes="AA">
                                      <p:cBhvr>
                                        <p:cTn id="133" dur="1000" fill="hold"/>
                                        <p:tgtEl>
                                          <p:spTgt spid="4201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100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420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420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2" dur="500"/>
                                        <p:tgtEl>
                                          <p:spTgt spid="420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0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02312E-6 L 0.04167 0.06659 " pathEditMode="relative" rAng="0" ptsTypes="AA">
                                      <p:cBhvr>
                                        <p:cTn id="151" dur="1000" fill="hold"/>
                                        <p:tgtEl>
                                          <p:spTgt spid="4201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100" y="3300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2.02312E-6 L -0.025 0.06659 " pathEditMode="relative" rAng="0" ptsTypes="AA">
                                      <p:cBhvr>
                                        <p:cTn id="153" dur="1000" fill="hold"/>
                                        <p:tgtEl>
                                          <p:spTgt spid="4201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300" y="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5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5434E-6 L 0.08334 0.08879 " pathEditMode="relative" rAng="0" ptsTypes="AA">
                                      <p:cBhvr>
                                        <p:cTn id="166" dur="1000" fill="hold"/>
                                        <p:tgtEl>
                                          <p:spTgt spid="4201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200" y="4400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2.77457E-6 L 0.09167 -0.09988 " pathEditMode="relative" rAng="0" ptsTypes="AA">
                                      <p:cBhvr>
                                        <p:cTn id="168" dur="1000" fill="hold"/>
                                        <p:tgtEl>
                                          <p:spTgt spid="4201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60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0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1" dur="500"/>
                                        <p:tgtEl>
                                          <p:spTgt spid="420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4" dur="500"/>
                                        <p:tgtEl>
                                          <p:spTgt spid="420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4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35838E-7 L 0.19167 -0.09965 " pathEditMode="relative" rAng="0" ptsTypes="AA">
                                      <p:cBhvr>
                                        <p:cTn id="185" dur="100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9600" y="-500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91329E-6 L 0.05834 0.0333 " pathEditMode="relative" rAng="0" ptsTypes="AA">
                                      <p:cBhvr>
                                        <p:cTn id="187" dur="1000" fill="hold"/>
                                        <p:tgtEl>
                                          <p:spTgt spid="4202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900" y="1700"/>
                                    </p:animMotion>
                                  </p:childTnLst>
                                </p:cTn>
                              </p:par>
                              <p:par>
                                <p:cTn id="18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21387E-6 L -0.04167 0.09988 " pathEditMode="relative" rAng="0" ptsTypes="AA">
                                      <p:cBhvr>
                                        <p:cTn id="189" dur="1000" fill="hold"/>
                                        <p:tgtEl>
                                          <p:spTgt spid="4202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100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2" dur="500"/>
                                        <p:tgtEl>
                                          <p:spTgt spid="420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5" dur="500"/>
                                        <p:tgtEl>
                                          <p:spTgt spid="420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8" dur="500"/>
                                        <p:tgtEl>
                                          <p:spTgt spid="420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06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02312E-6 L 0.04167 0.06659 " pathEditMode="relative" rAng="0" ptsTypes="AA">
                                      <p:cBhvr>
                                        <p:cTn id="207" dur="10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100" y="3300"/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2.02312E-6 L -0.025 0.06659 " pathEditMode="relative" rAng="0" ptsTypes="AA">
                                      <p:cBhvr>
                                        <p:cTn id="209" dur="1000" fill="hold"/>
                                        <p:tgtEl>
                                          <p:spTgt spid="4202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300" y="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21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5434E-6 L 0.08334 0.08879 " pathEditMode="relative" rAng="0" ptsTypes="AA">
                                      <p:cBhvr>
                                        <p:cTn id="222" dur="1000" fill="hold"/>
                                        <p:tgtEl>
                                          <p:spTgt spid="4202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200" y="4400"/>
                                    </p:animMotion>
                                  </p:childTnLst>
                                </p:cTn>
                              </p:par>
                              <p:par>
                                <p:cTn id="223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2.77457E-6 L 0.09167 -0.09988 " pathEditMode="relative" rAng="0" ptsTypes="AA">
                                      <p:cBhvr>
                                        <p:cTn id="224" dur="1000" fill="hold"/>
                                        <p:tgtEl>
                                          <p:spTgt spid="4203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60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26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7" dur="500"/>
                                        <p:tgtEl>
                                          <p:spTgt spid="42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0" dur="500"/>
                                        <p:tgtEl>
                                          <p:spTgt spid="42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40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35838E-7 L 0.19167 -0.09965 " pathEditMode="relative" rAng="0" ptsTypes="AA">
                                      <p:cBhvr>
                                        <p:cTn id="241" dur="1000" fill="hold"/>
                                        <p:tgtEl>
                                          <p:spTgt spid="4203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9600" y="-5000"/>
                                    </p:animMotion>
                                  </p:childTnLst>
                                </p:cTn>
                              </p:par>
                              <p:par>
                                <p:cTn id="24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91329E-6 L 0.05834 0.0333 " pathEditMode="relative" rAng="0" ptsTypes="AA">
                                      <p:cBhvr>
                                        <p:cTn id="243" dur="1000" fill="hold"/>
                                        <p:tgtEl>
                                          <p:spTgt spid="4203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900" y="1700"/>
                                    </p:animMotion>
                                  </p:childTnLst>
                                </p:cTn>
                              </p:par>
                              <p:par>
                                <p:cTn id="244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21387E-6 L -0.04167 0.09988 " pathEditMode="relative" rAng="0" ptsTypes="AA">
                                      <p:cBhvr>
                                        <p:cTn id="245" dur="1000" fill="hold"/>
                                        <p:tgtEl>
                                          <p:spTgt spid="4203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100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4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8" dur="500"/>
                                        <p:tgtEl>
                                          <p:spTgt spid="42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1" dur="500"/>
                                        <p:tgtEl>
                                          <p:spTgt spid="42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4" dur="500"/>
                                        <p:tgtEl>
                                          <p:spTgt spid="42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62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02312E-6 L 0.04167 0.06659 " pathEditMode="relative" rAng="0" ptsTypes="AA">
                                      <p:cBhvr>
                                        <p:cTn id="263" dur="1000" fill="hold"/>
                                        <p:tgtEl>
                                          <p:spTgt spid="4203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100" y="3300"/>
                                    </p:animMotion>
                                  </p:childTnLst>
                                </p:cTn>
                              </p:par>
                              <p:par>
                                <p:cTn id="264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2.02312E-6 L -0.025 0.06659 " pathEditMode="relative" rAng="0" ptsTypes="AA">
                                      <p:cBhvr>
                                        <p:cTn id="265" dur="1000" fill="hold"/>
                                        <p:tgtEl>
                                          <p:spTgt spid="4203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300" y="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6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2" grpId="0" animBg="1"/>
      <p:bldP spid="41993" grpId="0" animBg="1"/>
      <p:bldP spid="41994" grpId="0" animBg="1"/>
      <p:bldP spid="41994" grpId="1" animBg="1"/>
      <p:bldP spid="41994" grpId="2" animBg="1"/>
      <p:bldP spid="41995" grpId="0" animBg="1"/>
      <p:bldP spid="41995" grpId="1" animBg="1"/>
      <p:bldP spid="41995" grpId="2" animBg="1"/>
      <p:bldP spid="41996" grpId="0" animBg="1"/>
      <p:bldP spid="41997" grpId="0" animBg="1"/>
      <p:bldP spid="41998" grpId="0"/>
      <p:bldP spid="41999" grpId="0"/>
      <p:bldP spid="42003" grpId="0"/>
      <p:bldP spid="42008" grpId="0" animBg="1"/>
      <p:bldP spid="42008" grpId="1" animBg="1"/>
      <p:bldP spid="42008" grpId="2" animBg="1"/>
      <p:bldP spid="42009" grpId="0" animBg="1"/>
      <p:bldP spid="42009" grpId="1" animBg="1"/>
      <p:bldP spid="42009" grpId="2" animBg="1"/>
      <p:bldP spid="42010" grpId="0" animBg="1"/>
      <p:bldP spid="42010" grpId="1" animBg="1"/>
      <p:bldP spid="42010" grpId="2" animBg="1"/>
      <p:bldP spid="42011" grpId="0" animBg="1"/>
      <p:bldP spid="42011" grpId="1" animBg="1"/>
      <p:bldP spid="42011" grpId="2" animBg="1"/>
      <p:bldP spid="42015" grpId="0" animBg="1"/>
      <p:bldP spid="42015" grpId="1" animBg="1"/>
      <p:bldP spid="42015" grpId="2" animBg="1"/>
      <p:bldP spid="42016" grpId="0" animBg="1"/>
      <p:bldP spid="42016" grpId="1" animBg="1"/>
      <p:bldP spid="42016" grpId="2" animBg="1"/>
      <p:bldP spid="42017" grpId="0" animBg="1"/>
      <p:bldP spid="42017" grpId="1" animBg="1"/>
      <p:bldP spid="42017" grpId="2" animBg="1"/>
      <p:bldP spid="42018" grpId="0" animBg="1"/>
      <p:bldP spid="42018" grpId="1" animBg="1"/>
      <p:bldP spid="42018" grpId="2" animBg="1"/>
      <p:bldP spid="42025" grpId="0" animBg="1"/>
      <p:bldP spid="42025" grpId="1" animBg="1"/>
      <p:bldP spid="42025" grpId="2" animBg="1"/>
      <p:bldP spid="42026" grpId="0" animBg="1"/>
      <p:bldP spid="42026" grpId="1" animBg="1"/>
      <p:bldP spid="42026" grpId="2" animBg="1"/>
      <p:bldP spid="42027" grpId="0"/>
      <p:bldP spid="42028" grpId="0" animBg="1"/>
      <p:bldP spid="42029" grpId="0" animBg="1"/>
      <p:bldP spid="42029" grpId="1" animBg="1"/>
      <p:bldP spid="42029" grpId="2" animBg="1"/>
      <p:bldP spid="42030" grpId="0" animBg="1"/>
      <p:bldP spid="42030" grpId="1" animBg="1"/>
      <p:bldP spid="42030" grpId="2" animBg="1"/>
      <p:bldP spid="42034" grpId="0" animBg="1"/>
      <p:bldP spid="42034" grpId="1" animBg="1"/>
      <p:bldP spid="42034" grpId="2" animBg="1"/>
      <p:bldP spid="42035" grpId="0" animBg="1"/>
      <p:bldP spid="42035" grpId="1" animBg="1"/>
      <p:bldP spid="42035" grpId="2" animBg="1"/>
      <p:bldP spid="42036" grpId="0" animBg="1"/>
      <p:bldP spid="42037" grpId="0" animBg="1"/>
      <p:bldP spid="420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>
            <a:extLst>
              <a:ext uri="{FF2B5EF4-FFF2-40B4-BE49-F238E27FC236}">
                <a16:creationId xmlns:a16="http://schemas.microsoft.com/office/drawing/2014/main" id="{E322FF84-4068-C249-B986-706A57994C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0"/>
            <a:ext cx="8458200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The Early History of the Universe (II)</a:t>
            </a:r>
          </a:p>
        </p:txBody>
      </p:sp>
      <p:pic>
        <p:nvPicPr>
          <p:cNvPr id="50228" name="Picture 52" descr="08">
            <a:extLst>
              <a:ext uri="{FF2B5EF4-FFF2-40B4-BE49-F238E27FC236}">
                <a16:creationId xmlns:a16="http://schemas.microsoft.com/office/drawing/2014/main" id="{A5EF0878-A20B-294C-BE2F-C9895E6F081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2239964"/>
            <a:ext cx="6477000" cy="43132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0210" name="Text Box 34">
            <a:extLst>
              <a:ext uri="{FF2B5EF4-FFF2-40B4-BE49-F238E27FC236}">
                <a16:creationId xmlns:a16="http://schemas.microsoft.com/office/drawing/2014/main" id="{B70456F6-9D36-4144-8EAB-EE0BEA0A5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066801"/>
            <a:ext cx="4267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Protons and neutrons form a few helium nuclei; the rest of protons remain as hydrogen nuclei</a:t>
            </a:r>
          </a:p>
        </p:txBody>
      </p:sp>
      <p:sp>
        <p:nvSpPr>
          <p:cNvPr id="50211" name="Rectangle 35">
            <a:extLst>
              <a:ext uri="{FF2B5EF4-FFF2-40B4-BE49-F238E27FC236}">
                <a16:creationId xmlns:a16="http://schemas.microsoft.com/office/drawing/2014/main" id="{22E93343-37A5-594A-9237-E63C12BAA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066800"/>
            <a:ext cx="3962400" cy="10668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0223" name="AutoShape 47">
            <a:extLst>
              <a:ext uri="{FF2B5EF4-FFF2-40B4-BE49-F238E27FC236}">
                <a16:creationId xmlns:a16="http://schemas.microsoft.com/office/drawing/2014/main" id="{BD194E1D-FD1F-AA4A-AAC2-E7F5292D0F70}"/>
              </a:ext>
            </a:extLst>
          </p:cNvPr>
          <p:cNvSpPr>
            <a:spLocks/>
          </p:cNvSpPr>
          <p:nvPr/>
        </p:nvSpPr>
        <p:spPr bwMode="auto">
          <a:xfrm rot="5400000">
            <a:off x="4724400" y="533400"/>
            <a:ext cx="609600" cy="3962400"/>
          </a:xfrm>
          <a:prstGeom prst="rightBrace">
            <a:avLst>
              <a:gd name="adj1" fmla="val 54167"/>
              <a:gd name="adj2" fmla="val 74037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0224" name="Text Box 48">
            <a:extLst>
              <a:ext uri="{FF2B5EF4-FFF2-40B4-BE49-F238E27FC236}">
                <a16:creationId xmlns:a16="http://schemas.microsoft.com/office/drawing/2014/main" id="{B3815AA8-6ECD-BF49-A6E0-BF556A8A3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5195888"/>
            <a:ext cx="259080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  <a:sym typeface="Symbol" charset="0"/>
              </a:rPr>
              <a:t></a:t>
            </a: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Almost no elements heavier than helium are produced.</a:t>
            </a:r>
          </a:p>
        </p:txBody>
      </p:sp>
      <p:sp>
        <p:nvSpPr>
          <p:cNvPr id="50226" name="Text Box 50">
            <a:extLst>
              <a:ext uri="{FF2B5EF4-FFF2-40B4-BE49-F238E27FC236}">
                <a16:creationId xmlns:a16="http://schemas.microsoft.com/office/drawing/2014/main" id="{CBFF24C8-E84B-424F-8579-463A02E34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1006476"/>
            <a:ext cx="3505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25 % of mass in helium 75 % in hydrogen</a:t>
            </a:r>
          </a:p>
        </p:txBody>
      </p:sp>
      <p:sp>
        <p:nvSpPr>
          <p:cNvPr id="50232" name="AutoShape 56">
            <a:extLst>
              <a:ext uri="{FF2B5EF4-FFF2-40B4-BE49-F238E27FC236}">
                <a16:creationId xmlns:a16="http://schemas.microsoft.com/office/drawing/2014/main" id="{90169CC7-AFB6-EB43-8557-70ED43233F17}"/>
              </a:ext>
            </a:extLst>
          </p:cNvPr>
          <p:cNvSpPr>
            <a:spLocks/>
          </p:cNvSpPr>
          <p:nvPr/>
        </p:nvSpPr>
        <p:spPr bwMode="auto">
          <a:xfrm rot="17823453">
            <a:off x="3868738" y="2662238"/>
            <a:ext cx="304800" cy="762000"/>
          </a:xfrm>
          <a:prstGeom prst="rightBrace">
            <a:avLst>
              <a:gd name="adj1" fmla="val 20833"/>
              <a:gd name="adj2" fmla="val 44468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50233" name="Picture 57" descr="07">
            <a:extLst>
              <a:ext uri="{FF2B5EF4-FFF2-40B4-BE49-F238E27FC236}">
                <a16:creationId xmlns:a16="http://schemas.microsoft.com/office/drawing/2014/main" id="{55B0E3DC-30A9-464C-BE2D-F372A43834B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62800" y="1954214"/>
            <a:ext cx="3276600" cy="3074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0235" name="Rectangle 59">
            <a:extLst>
              <a:ext uri="{FF2B5EF4-FFF2-40B4-BE49-F238E27FC236}">
                <a16:creationId xmlns:a16="http://schemas.microsoft.com/office/drawing/2014/main" id="{DFBC8604-0198-1249-9842-F178F3D84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1905000"/>
            <a:ext cx="3276600" cy="31242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0236" name="Text Box 60">
            <a:extLst>
              <a:ext uri="{FF2B5EF4-FFF2-40B4-BE49-F238E27FC236}">
                <a16:creationId xmlns:a16="http://schemas.microsoft.com/office/drawing/2014/main" id="{119C1810-23C3-9646-A8A2-2D2B2861F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1876425"/>
            <a:ext cx="16002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No stable nuclei with 5 – 8 protons </a:t>
            </a:r>
          </a:p>
        </p:txBody>
      </p:sp>
      <p:sp>
        <p:nvSpPr>
          <p:cNvPr id="50225" name="Line 49">
            <a:extLst>
              <a:ext uri="{FF2B5EF4-FFF2-40B4-BE49-F238E27FC236}">
                <a16:creationId xmlns:a16="http://schemas.microsoft.com/office/drawing/2014/main" id="{383320FD-409A-D345-AD33-2492D6381AB8}"/>
              </a:ext>
            </a:extLst>
          </p:cNvPr>
          <p:cNvSpPr>
            <a:spLocks noChangeShapeType="1"/>
          </p:cNvSpPr>
          <p:nvPr/>
        </p:nvSpPr>
        <p:spPr bwMode="auto">
          <a:xfrm>
            <a:off x="8534400" y="3048000"/>
            <a:ext cx="152400" cy="533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0237" name="FlagCount" hidden="1">
            <a:extLst>
              <a:ext uri="{FF2B5EF4-FFF2-40B4-BE49-F238E27FC236}">
                <a16:creationId xmlns:a16="http://schemas.microsoft.com/office/drawing/2014/main" id="{B3178523-A8F4-0F4E-9440-B73B9B979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07477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0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0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50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50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50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6" dur="500"/>
                                        <p:tgtEl>
                                          <p:spTgt spid="5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50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50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10" grpId="0"/>
      <p:bldP spid="50211" grpId="0" animBg="1"/>
      <p:bldP spid="50223" grpId="0" animBg="1"/>
      <p:bldP spid="50224" grpId="0"/>
      <p:bldP spid="50226" grpId="0"/>
      <p:bldP spid="50232" grpId="0" animBg="1"/>
      <p:bldP spid="50235" grpId="0" animBg="1"/>
      <p:bldP spid="50236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5" name="Picture 15" descr="08">
            <a:extLst>
              <a:ext uri="{FF2B5EF4-FFF2-40B4-BE49-F238E27FC236}">
                <a16:creationId xmlns:a16="http://schemas.microsoft.com/office/drawing/2014/main" id="{C043FD9B-B2C3-EC4E-B981-45C0C9A2B9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2133601"/>
            <a:ext cx="6796088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1203" name="Rectangle 3">
            <a:extLst>
              <a:ext uri="{FF2B5EF4-FFF2-40B4-BE49-F238E27FC236}">
                <a16:creationId xmlns:a16="http://schemas.microsoft.com/office/drawing/2014/main" id="{C0C3AE58-486D-424A-8BCD-B27A4D5ED2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19400" y="76201"/>
            <a:ext cx="7772400" cy="7921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600" dirty="0">
                <a:solidFill>
                  <a:schemeClr val="accent2"/>
                </a:solidFill>
              </a:rPr>
              <a:t>The Early History of the Universe (III)</a:t>
            </a:r>
          </a:p>
        </p:txBody>
      </p:sp>
      <p:sp>
        <p:nvSpPr>
          <p:cNvPr id="51204" name="AutoShape 4">
            <a:extLst>
              <a:ext uri="{FF2B5EF4-FFF2-40B4-BE49-F238E27FC236}">
                <a16:creationId xmlns:a16="http://schemas.microsoft.com/office/drawing/2014/main" id="{850F3091-D6AD-6647-B55E-236C81D7038B}"/>
              </a:ext>
            </a:extLst>
          </p:cNvPr>
          <p:cNvSpPr>
            <a:spLocks/>
          </p:cNvSpPr>
          <p:nvPr/>
        </p:nvSpPr>
        <p:spPr bwMode="auto">
          <a:xfrm rot="17940225">
            <a:off x="4461670" y="843758"/>
            <a:ext cx="765175" cy="4745037"/>
          </a:xfrm>
          <a:prstGeom prst="rightBrace">
            <a:avLst>
              <a:gd name="adj1" fmla="val 51677"/>
              <a:gd name="adj2" fmla="val 52917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1205" name="Text Box 5">
            <a:extLst>
              <a:ext uri="{FF2B5EF4-FFF2-40B4-BE49-F238E27FC236}">
                <a16:creationId xmlns:a16="http://schemas.microsoft.com/office/drawing/2014/main" id="{9048BDF3-1D1E-3149-957A-527C178F9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9338" y="845189"/>
            <a:ext cx="4038600" cy="10156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Photons are incessantly scattered by free electrons; photons are in equilibrium with matter</a:t>
            </a:r>
          </a:p>
        </p:txBody>
      </p:sp>
      <p:sp>
        <p:nvSpPr>
          <p:cNvPr id="51206" name="Rectangle 6">
            <a:extLst>
              <a:ext uri="{FF2B5EF4-FFF2-40B4-BE49-F238E27FC236}">
                <a16:creationId xmlns:a16="http://schemas.microsoft.com/office/drawing/2014/main" id="{2251CE7B-856B-AC44-8AEC-69F67FF0C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9338" y="870252"/>
            <a:ext cx="4038600" cy="9906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1207" name="AutoShape 7">
            <a:extLst>
              <a:ext uri="{FF2B5EF4-FFF2-40B4-BE49-F238E27FC236}">
                <a16:creationId xmlns:a16="http://schemas.microsoft.com/office/drawing/2014/main" id="{50B74551-B3AF-6E4E-9367-055B477AC5CF}"/>
              </a:ext>
            </a:extLst>
          </p:cNvPr>
          <p:cNvSpPr>
            <a:spLocks/>
          </p:cNvSpPr>
          <p:nvPr/>
        </p:nvSpPr>
        <p:spPr bwMode="auto">
          <a:xfrm rot="5400000">
            <a:off x="4610100" y="495300"/>
            <a:ext cx="762000" cy="4038600"/>
          </a:xfrm>
          <a:prstGeom prst="rightBrace">
            <a:avLst>
              <a:gd name="adj1" fmla="val 44167"/>
              <a:gd name="adj2" fmla="val 45949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1208" name="Text Box 8">
            <a:extLst>
              <a:ext uri="{FF2B5EF4-FFF2-40B4-BE49-F238E27FC236}">
                <a16:creationId xmlns:a16="http://schemas.microsoft.com/office/drawing/2014/main" id="{AD2F8A33-F8A8-6E44-892E-1638052D5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419600"/>
            <a:ext cx="403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Radiation dominated era</a:t>
            </a:r>
          </a:p>
        </p:txBody>
      </p:sp>
      <p:sp>
        <p:nvSpPr>
          <p:cNvPr id="51211" name="Rectangle 11">
            <a:extLst>
              <a:ext uri="{FF2B5EF4-FFF2-40B4-BE49-F238E27FC236}">
                <a16:creationId xmlns:a16="http://schemas.microsoft.com/office/drawing/2014/main" id="{927A448C-103E-7C48-9C18-8720B04EA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4419600"/>
            <a:ext cx="3581400" cy="4572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1212" name="Text Box 12">
            <a:extLst>
              <a:ext uri="{FF2B5EF4-FFF2-40B4-BE49-F238E27FC236}">
                <a16:creationId xmlns:a16="http://schemas.microsoft.com/office/drawing/2014/main" id="{150732EF-2034-EF4A-B56D-12F5A6E49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9514" y="921544"/>
            <a:ext cx="3581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Photons have a black body spectrum at the same temperature as matter.</a:t>
            </a:r>
          </a:p>
        </p:txBody>
      </p:sp>
      <p:sp>
        <p:nvSpPr>
          <p:cNvPr id="51213" name="Line 13">
            <a:extLst>
              <a:ext uri="{FF2B5EF4-FFF2-40B4-BE49-F238E27FC236}">
                <a16:creationId xmlns:a16="http://schemas.microsoft.com/office/drawing/2014/main" id="{FE860DA8-DDC6-864A-8877-F7BBEE83635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15000" y="1981200"/>
            <a:ext cx="2362200" cy="1600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1216" name="FlagCount" hidden="1">
            <a:extLst>
              <a:ext uri="{FF2B5EF4-FFF2-40B4-BE49-F238E27FC236}">
                <a16:creationId xmlns:a16="http://schemas.microsoft.com/office/drawing/2014/main" id="{D4B556A3-6AB5-F946-90A5-803BBA368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2296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5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5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4" grpId="0" animBg="1"/>
      <p:bldP spid="51205" grpId="0" animBg="1"/>
      <p:bldP spid="51206" grpId="0" animBg="1"/>
      <p:bldP spid="51207" grpId="0" animBg="1"/>
      <p:bldP spid="51208" grpId="0"/>
      <p:bldP spid="51211" grpId="0" animBg="1"/>
      <p:bldP spid="512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>
            <a:extLst>
              <a:ext uri="{FF2B5EF4-FFF2-40B4-BE49-F238E27FC236}">
                <a16:creationId xmlns:a16="http://schemas.microsoft.com/office/drawing/2014/main" id="{F5005171-589D-1D4F-BEBF-A54AF4562D77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2057400" y="1"/>
            <a:ext cx="6096000" cy="8683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Recombination</a:t>
            </a:r>
          </a:p>
        </p:txBody>
      </p:sp>
      <p:pic>
        <p:nvPicPr>
          <p:cNvPr id="52241" name="Picture 17" descr="08">
            <a:extLst>
              <a:ext uri="{FF2B5EF4-FFF2-40B4-BE49-F238E27FC236}">
                <a16:creationId xmlns:a16="http://schemas.microsoft.com/office/drawing/2014/main" id="{8A3BFE2A-8273-C844-A006-FA0FD1AAABF6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2133600"/>
            <a:ext cx="6553200" cy="4364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2229" name="Text Box 5">
            <a:extLst>
              <a:ext uri="{FF2B5EF4-FFF2-40B4-BE49-F238E27FC236}">
                <a16:creationId xmlns:a16="http://schemas.microsoft.com/office/drawing/2014/main" id="{501BDAE3-87C7-D043-80CB-7BCC2BF2D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990600"/>
            <a:ext cx="4038600" cy="1016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Protons and electrons recombine to form atoms =&gt; Universe becomes transparent for photons</a:t>
            </a:r>
          </a:p>
        </p:txBody>
      </p:sp>
      <p:sp>
        <p:nvSpPr>
          <p:cNvPr id="52230" name="Rectangle 6">
            <a:extLst>
              <a:ext uri="{FF2B5EF4-FFF2-40B4-BE49-F238E27FC236}">
                <a16:creationId xmlns:a16="http://schemas.microsoft.com/office/drawing/2014/main" id="{4C2036D6-DCDE-2A49-A31A-AEAFD97D9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990600"/>
            <a:ext cx="4038600" cy="9906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2232" name="Text Box 8">
            <a:extLst>
              <a:ext uri="{FF2B5EF4-FFF2-40B4-BE49-F238E27FC236}">
                <a16:creationId xmlns:a16="http://schemas.microsoft.com/office/drawing/2014/main" id="{E1324DF7-111A-6A4E-8FF2-6F0F0BF74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4038601"/>
            <a:ext cx="3048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Transition to matter dominated era</a:t>
            </a:r>
          </a:p>
        </p:txBody>
      </p:sp>
      <p:sp>
        <p:nvSpPr>
          <p:cNvPr id="52233" name="Rectangle 9">
            <a:extLst>
              <a:ext uri="{FF2B5EF4-FFF2-40B4-BE49-F238E27FC236}">
                <a16:creationId xmlns:a16="http://schemas.microsoft.com/office/drawing/2014/main" id="{E65AF460-171F-EF44-AE48-A7D1CB143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038600"/>
            <a:ext cx="2895600" cy="8382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2234" name="Line 10">
            <a:extLst>
              <a:ext uri="{FF2B5EF4-FFF2-40B4-BE49-F238E27FC236}">
                <a16:creationId xmlns:a16="http://schemas.microsoft.com/office/drawing/2014/main" id="{2C252F05-D5CE-4546-B078-3299B138D7F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4572000"/>
            <a:ext cx="838200" cy="76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2236" name="Line 12">
            <a:extLst>
              <a:ext uri="{FF2B5EF4-FFF2-40B4-BE49-F238E27FC236}">
                <a16:creationId xmlns:a16="http://schemas.microsoft.com/office/drawing/2014/main" id="{3431210D-3283-DF4E-A1E0-BFFFA9302AE5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2057400"/>
            <a:ext cx="1143000" cy="838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2237" name="Text Box 13">
            <a:extLst>
              <a:ext uri="{FF2B5EF4-FFF2-40B4-BE49-F238E27FC236}">
                <a16:creationId xmlns:a16="http://schemas.microsoft.com/office/drawing/2014/main" id="{1B573047-E1E0-7549-AA70-D8EF20FB8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11430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z </a:t>
            </a:r>
            <a:r>
              <a:rPr lang="en-US" altLang="en-US">
                <a:solidFill>
                  <a:schemeClr val="accent2"/>
                </a:solidFill>
                <a:cs typeface="Arial" panose="020B0604020202020204" pitchFamily="34" charset="0"/>
              </a:rPr>
              <a:t>≈</a:t>
            </a:r>
            <a:r>
              <a:rPr lang="en-US" altLang="en-US">
                <a:solidFill>
                  <a:schemeClr val="accent2"/>
                </a:solidFill>
              </a:rPr>
              <a:t>1000</a:t>
            </a:r>
          </a:p>
        </p:txBody>
      </p:sp>
      <p:sp>
        <p:nvSpPr>
          <p:cNvPr id="52239" name="Line 15">
            <a:extLst>
              <a:ext uri="{FF2B5EF4-FFF2-40B4-BE49-F238E27FC236}">
                <a16:creationId xmlns:a16="http://schemas.microsoft.com/office/drawing/2014/main" id="{834D3B5D-FF7A-2045-9D63-FF004A87CB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24600" y="1600200"/>
            <a:ext cx="1219200" cy="1371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2249" name="FlagCount" hidden="1">
            <a:extLst>
              <a:ext uri="{FF2B5EF4-FFF2-40B4-BE49-F238E27FC236}">
                <a16:creationId xmlns:a16="http://schemas.microsoft.com/office/drawing/2014/main" id="{4961B94D-17CF-B147-885C-07E6ABB64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  <p:pic>
        <p:nvPicPr>
          <p:cNvPr id="52250" name="Picture 26" descr="1509a">
            <a:extLst>
              <a:ext uri="{FF2B5EF4-FFF2-40B4-BE49-F238E27FC236}">
                <a16:creationId xmlns:a16="http://schemas.microsoft.com/office/drawing/2014/main" id="{641983FB-6574-9A46-BF5D-E755D7251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39688"/>
            <a:ext cx="168116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51" name="Picture 27" descr="1509b">
            <a:extLst>
              <a:ext uri="{FF2B5EF4-FFF2-40B4-BE49-F238E27FC236}">
                <a16:creationId xmlns:a16="http://schemas.microsoft.com/office/drawing/2014/main" id="{4D283ABD-B0BB-9642-B86C-25812B6DC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2325688"/>
            <a:ext cx="16811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52" name="Picture 28" descr="1509c">
            <a:extLst>
              <a:ext uri="{FF2B5EF4-FFF2-40B4-BE49-F238E27FC236}">
                <a16:creationId xmlns:a16="http://schemas.microsoft.com/office/drawing/2014/main" id="{FF87F597-DCB6-054D-B577-62F9F2A55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25" y="4535488"/>
            <a:ext cx="16589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297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52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1" dur="500"/>
                                        <p:tgtEl>
                                          <p:spTgt spid="5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2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2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2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2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2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 animBg="1"/>
      <p:bldP spid="52230" grpId="0" animBg="1"/>
      <p:bldP spid="52232" grpId="0"/>
      <p:bldP spid="52233" grpId="0" animBg="1"/>
      <p:bldP spid="522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75" name="Picture 27" descr="15p338c">
            <a:extLst>
              <a:ext uri="{FF2B5EF4-FFF2-40B4-BE49-F238E27FC236}">
                <a16:creationId xmlns:a16="http://schemas.microsoft.com/office/drawing/2014/main" id="{C73C8D11-FC73-6244-BB76-C916F7A40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762000"/>
            <a:ext cx="36195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Rectangle 2">
            <a:extLst>
              <a:ext uri="{FF2B5EF4-FFF2-40B4-BE49-F238E27FC236}">
                <a16:creationId xmlns:a16="http://schemas.microsoft.com/office/drawing/2014/main" id="{F5F14994-F152-4D4C-8583-A388EA3877D0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1981200" y="1"/>
            <a:ext cx="8229600" cy="7921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The Cosmic Background Radiation</a:t>
            </a:r>
          </a:p>
        </p:txBody>
      </p:sp>
      <p:pic>
        <p:nvPicPr>
          <p:cNvPr id="53260" name="Picture 12" descr="08">
            <a:extLst>
              <a:ext uri="{FF2B5EF4-FFF2-40B4-BE49-F238E27FC236}">
                <a16:creationId xmlns:a16="http://schemas.microsoft.com/office/drawing/2014/main" id="{0F23790F-CC74-D642-B19C-87BEF75467C3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2595564"/>
            <a:ext cx="5029200" cy="33480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3254" name="Text Box 6">
            <a:extLst>
              <a:ext uri="{FF2B5EF4-FFF2-40B4-BE49-F238E27FC236}">
                <a16:creationId xmlns:a16="http://schemas.microsoft.com/office/drawing/2014/main" id="{283885FE-6476-2949-80C5-FF64ECAA3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898526"/>
            <a:ext cx="4343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After recombination, photons can travel freely through space.</a:t>
            </a:r>
          </a:p>
        </p:txBody>
      </p:sp>
      <p:sp>
        <p:nvSpPr>
          <p:cNvPr id="53255" name="Text Box 7">
            <a:extLst>
              <a:ext uri="{FF2B5EF4-FFF2-40B4-BE49-F238E27FC236}">
                <a16:creationId xmlns:a16="http://schemas.microsoft.com/office/drawing/2014/main" id="{88FBF6D0-BAB2-1B4A-AE5C-AD4142EC1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752601"/>
            <a:ext cx="4419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Their wavelength is only stretched (redshifted) by cosmic expansion.</a:t>
            </a:r>
          </a:p>
        </p:txBody>
      </p:sp>
      <p:sp>
        <p:nvSpPr>
          <p:cNvPr id="53256" name="Text Box 8">
            <a:extLst>
              <a:ext uri="{FF2B5EF4-FFF2-40B4-BE49-F238E27FC236}">
                <a16:creationId xmlns:a16="http://schemas.microsoft.com/office/drawing/2014/main" id="{D53C562D-F65F-7043-8457-AFDED4DE7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3886201"/>
            <a:ext cx="28194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Recombination: </a:t>
            </a:r>
          </a:p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z = 1000; T = 3000 K</a:t>
            </a:r>
          </a:p>
        </p:txBody>
      </p:sp>
      <p:sp>
        <p:nvSpPr>
          <p:cNvPr id="53258" name="Line 10">
            <a:extLst>
              <a:ext uri="{FF2B5EF4-FFF2-40B4-BE49-F238E27FC236}">
                <a16:creationId xmlns:a16="http://schemas.microsoft.com/office/drawing/2014/main" id="{AF69DBD3-E30B-0545-A71C-494DB3F291F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24400" y="4495800"/>
            <a:ext cx="457200" cy="76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3257" name="Text Box 9">
            <a:extLst>
              <a:ext uri="{FF2B5EF4-FFF2-40B4-BE49-F238E27FC236}">
                <a16:creationId xmlns:a16="http://schemas.microsoft.com/office/drawing/2014/main" id="{14EF2656-9D3B-374D-8489-B50F24FD2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959476"/>
            <a:ext cx="6324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This is what we can observe today as the cosmic background radiation!</a:t>
            </a:r>
          </a:p>
        </p:txBody>
      </p:sp>
      <p:sp>
        <p:nvSpPr>
          <p:cNvPr id="53268" name="FlagCount" hidden="1">
            <a:extLst>
              <a:ext uri="{FF2B5EF4-FFF2-40B4-BE49-F238E27FC236}">
                <a16:creationId xmlns:a16="http://schemas.microsoft.com/office/drawing/2014/main" id="{8D6076B6-4B21-5C4B-97E2-16AEC3A4B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57373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53255" grpId="0"/>
      <p:bldP spid="5325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46" name="Picture 14" descr="fig18-10">
            <a:extLst>
              <a:ext uri="{FF2B5EF4-FFF2-40B4-BE49-F238E27FC236}">
                <a16:creationId xmlns:a16="http://schemas.microsoft.com/office/drawing/2014/main" id="{A63CFBD2-74B3-2C46-8C6B-3FA0169086E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91400" y="152401"/>
            <a:ext cx="3200400" cy="2663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95235" name="Rectangle 3">
            <a:extLst>
              <a:ext uri="{FF2B5EF4-FFF2-40B4-BE49-F238E27FC236}">
                <a16:creationId xmlns:a16="http://schemas.microsoft.com/office/drawing/2014/main" id="{B52FF457-2E8A-344C-A876-613EA7D957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0"/>
            <a:ext cx="5334000" cy="762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Reionization</a:t>
            </a:r>
          </a:p>
        </p:txBody>
      </p:sp>
      <p:pic>
        <p:nvPicPr>
          <p:cNvPr id="95234" name="Picture 2" descr="08">
            <a:extLst>
              <a:ext uri="{FF2B5EF4-FFF2-40B4-BE49-F238E27FC236}">
                <a16:creationId xmlns:a16="http://schemas.microsoft.com/office/drawing/2014/main" id="{F298E37E-F5B8-FC4E-B2E2-0BD257F4458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2286000"/>
            <a:ext cx="6553200" cy="4364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95236" name="Text Box 4">
            <a:extLst>
              <a:ext uri="{FF2B5EF4-FFF2-40B4-BE49-F238E27FC236}">
                <a16:creationId xmlns:a16="http://schemas.microsoft.com/office/drawing/2014/main" id="{0DF789A6-060D-BB44-8971-F2C9C746B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85801"/>
            <a:ext cx="4876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After less than ~ 1 billion years, the first stars form.</a:t>
            </a:r>
          </a:p>
        </p:txBody>
      </p:sp>
      <p:sp>
        <p:nvSpPr>
          <p:cNvPr id="95237" name="Text Box 5">
            <a:extLst>
              <a:ext uri="{FF2B5EF4-FFF2-40B4-BE49-F238E27FC236}">
                <a16:creationId xmlns:a16="http://schemas.microsoft.com/office/drawing/2014/main" id="{4EB72734-E8CA-4F4F-B799-CDA0D1280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191001"/>
            <a:ext cx="2209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Formation of the first stars</a:t>
            </a:r>
          </a:p>
        </p:txBody>
      </p:sp>
      <p:sp>
        <p:nvSpPr>
          <p:cNvPr id="95239" name="Text Box 7">
            <a:extLst>
              <a:ext uri="{FF2B5EF4-FFF2-40B4-BE49-F238E27FC236}">
                <a16:creationId xmlns:a16="http://schemas.microsoft.com/office/drawing/2014/main" id="{7A842FF7-999D-4940-A1DF-2D521A07B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387476"/>
            <a:ext cx="5562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Ultraviolet radiation from the first stars re-ionizes gas in the early universe</a:t>
            </a:r>
          </a:p>
        </p:txBody>
      </p:sp>
      <p:sp>
        <p:nvSpPr>
          <p:cNvPr id="95241" name="Line 9">
            <a:extLst>
              <a:ext uri="{FF2B5EF4-FFF2-40B4-BE49-F238E27FC236}">
                <a16:creationId xmlns:a16="http://schemas.microsoft.com/office/drawing/2014/main" id="{6FDCB868-A27B-B240-8F08-68AA62D33873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4648200"/>
            <a:ext cx="2057400" cy="457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5242" name="Text Box 10">
            <a:extLst>
              <a:ext uri="{FF2B5EF4-FFF2-40B4-BE49-F238E27FC236}">
                <a16:creationId xmlns:a16="http://schemas.microsoft.com/office/drawing/2014/main" id="{B50A0DA9-B2CF-0647-8699-A84C4B167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4419601"/>
            <a:ext cx="2286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Reionization</a:t>
            </a:r>
          </a:p>
        </p:txBody>
      </p:sp>
      <p:sp>
        <p:nvSpPr>
          <p:cNvPr id="95243" name="Line 11">
            <a:extLst>
              <a:ext uri="{FF2B5EF4-FFF2-40B4-BE49-F238E27FC236}">
                <a16:creationId xmlns:a16="http://schemas.microsoft.com/office/drawing/2014/main" id="{0338D085-0AA7-E243-AC00-8822DDF084E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67600" y="4724400"/>
            <a:ext cx="1066800" cy="381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5245" name="Text Box 13">
            <a:extLst>
              <a:ext uri="{FF2B5EF4-FFF2-40B4-BE49-F238E27FC236}">
                <a16:creationId xmlns:a16="http://schemas.microsoft.com/office/drawing/2014/main" id="{E1CCF877-916D-A14C-9902-A3FAE6DA8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5105401"/>
            <a:ext cx="198120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  <a:sym typeface="Symbol" charset="0"/>
              </a:rPr>
              <a:t></a:t>
            </a: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Universe becomes opaque again.</a:t>
            </a:r>
          </a:p>
        </p:txBody>
      </p:sp>
      <p:sp>
        <p:nvSpPr>
          <p:cNvPr id="95248" name="FlagCount" hidden="1">
            <a:extLst>
              <a:ext uri="{FF2B5EF4-FFF2-40B4-BE49-F238E27FC236}">
                <a16:creationId xmlns:a16="http://schemas.microsoft.com/office/drawing/2014/main" id="{31CFC783-5206-0D4D-8A16-FBA439513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02131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95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9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95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8" dur="500"/>
                                        <p:tgtEl>
                                          <p:spTgt spid="95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5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5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95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6" grpId="0"/>
      <p:bldP spid="95237" grpId="0"/>
      <p:bldP spid="95239" grpId="0"/>
      <p:bldP spid="95242" grpId="0"/>
      <p:bldP spid="952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C7BA457F-437F-9E42-BA74-A234F97A18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90800" y="1"/>
            <a:ext cx="7391400" cy="8683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The Cosmological Principle</a:t>
            </a:r>
          </a:p>
        </p:txBody>
      </p:sp>
      <p:sp>
        <p:nvSpPr>
          <p:cNvPr id="27652" name="Text Box 4">
            <a:extLst>
              <a:ext uri="{FF2B5EF4-FFF2-40B4-BE49-F238E27FC236}">
                <a16:creationId xmlns:a16="http://schemas.microsoft.com/office/drawing/2014/main" id="{5DCBBE4F-0BE8-064A-B93C-483F51D36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838201"/>
            <a:ext cx="6477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Considering the largest scales in the universe, we make the following fundamental assumptions:</a:t>
            </a:r>
          </a:p>
        </p:txBody>
      </p:sp>
      <p:sp>
        <p:nvSpPr>
          <p:cNvPr id="27653" name="Text Box 5">
            <a:extLst>
              <a:ext uri="{FF2B5EF4-FFF2-40B4-BE49-F238E27FC236}">
                <a16:creationId xmlns:a16="http://schemas.microsoft.com/office/drawing/2014/main" id="{38DC94E6-FB6B-DE48-BBBF-A77641681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600201"/>
            <a:ext cx="7543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1) Homogeneity: On the largest scales, the local universe has the same physical properties throughout the universe.</a:t>
            </a: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368F7440-1074-1640-82A9-6E86B092A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2362200"/>
            <a:ext cx="3200400" cy="16002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55" name="Oval 7">
            <a:extLst>
              <a:ext uri="{FF2B5EF4-FFF2-40B4-BE49-F238E27FC236}">
                <a16:creationId xmlns:a16="http://schemas.microsoft.com/office/drawing/2014/main" id="{A1DB245A-7FCE-3A4E-8E16-B4B57FFE3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2438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56" name="Oval 8">
            <a:extLst>
              <a:ext uri="{FF2B5EF4-FFF2-40B4-BE49-F238E27FC236}">
                <a16:creationId xmlns:a16="http://schemas.microsoft.com/office/drawing/2014/main" id="{04A0F5A4-6FB3-4342-9909-65FA09CF7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3200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57" name="Oval 9">
            <a:extLst>
              <a:ext uri="{FF2B5EF4-FFF2-40B4-BE49-F238E27FC236}">
                <a16:creationId xmlns:a16="http://schemas.microsoft.com/office/drawing/2014/main" id="{358E66FA-7655-C743-A3E9-03A9F4D33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25146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58" name="Text Box 10">
            <a:extLst>
              <a:ext uri="{FF2B5EF4-FFF2-40B4-BE49-F238E27FC236}">
                <a16:creationId xmlns:a16="http://schemas.microsoft.com/office/drawing/2014/main" id="{2900DD71-250A-5B4A-B3B0-97635977E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2819400"/>
            <a:ext cx="4038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>
                <a:solidFill>
                  <a:schemeClr val="accent2"/>
                </a:solidFill>
                <a:latin typeface="Arial" charset="0"/>
                <a:ea typeface="ＭＳ Ｐゴシック" charset="0"/>
              </a:rPr>
              <a:t>Every region has the same physical properties (mass density, expansion rate, visible vs. dark matter, etc.)</a:t>
            </a:r>
          </a:p>
        </p:txBody>
      </p:sp>
      <p:sp>
        <p:nvSpPr>
          <p:cNvPr id="27659" name="Line 11">
            <a:extLst>
              <a:ext uri="{FF2B5EF4-FFF2-40B4-BE49-F238E27FC236}">
                <a16:creationId xmlns:a16="http://schemas.microsoft.com/office/drawing/2014/main" id="{03D27241-4378-7E4F-8AD1-8FE0809399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77000" y="2743200"/>
            <a:ext cx="685800" cy="457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60" name="Line 12">
            <a:extLst>
              <a:ext uri="{FF2B5EF4-FFF2-40B4-BE49-F238E27FC236}">
                <a16:creationId xmlns:a16="http://schemas.microsoft.com/office/drawing/2014/main" id="{929FD1A1-4D61-E344-8182-C080276B74B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77000" y="2743200"/>
            <a:ext cx="1981200" cy="533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61" name="Line 13">
            <a:extLst>
              <a:ext uri="{FF2B5EF4-FFF2-40B4-BE49-F238E27FC236}">
                <a16:creationId xmlns:a16="http://schemas.microsoft.com/office/drawing/2014/main" id="{5B4BAD73-3F70-5E4F-A8B5-F3356AE4CF18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7000" y="3352800"/>
            <a:ext cx="2819400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62" name="Text Box 14">
            <a:extLst>
              <a:ext uri="{FF2B5EF4-FFF2-40B4-BE49-F238E27FC236}">
                <a16:creationId xmlns:a16="http://schemas.microsoft.com/office/drawing/2014/main" id="{BFB4AF99-5EBD-3040-9159-28B967A40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038601"/>
            <a:ext cx="7543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2) Isotropy: On the largest scales, the local universe looks the same in any direction that one observes.</a:t>
            </a:r>
          </a:p>
        </p:txBody>
      </p:sp>
      <p:sp>
        <p:nvSpPr>
          <p:cNvPr id="27664" name="Rectangle 16">
            <a:extLst>
              <a:ext uri="{FF2B5EF4-FFF2-40B4-BE49-F238E27FC236}">
                <a16:creationId xmlns:a16="http://schemas.microsoft.com/office/drawing/2014/main" id="{EFAB7A50-9A44-FD43-82C6-16302D4CA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4800600"/>
            <a:ext cx="32004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66" name="Oval 18">
            <a:extLst>
              <a:ext uri="{FF2B5EF4-FFF2-40B4-BE49-F238E27FC236}">
                <a16:creationId xmlns:a16="http://schemas.microsoft.com/office/drawing/2014/main" id="{8A6EBCB3-8B81-1D46-9C11-55B9F7973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51816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68" name="Line 20">
            <a:extLst>
              <a:ext uri="{FF2B5EF4-FFF2-40B4-BE49-F238E27FC236}">
                <a16:creationId xmlns:a16="http://schemas.microsoft.com/office/drawing/2014/main" id="{56B22D3A-D63C-434D-A405-A8F125117DA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58200" y="5181600"/>
            <a:ext cx="304800" cy="228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69" name="Line 21">
            <a:extLst>
              <a:ext uri="{FF2B5EF4-FFF2-40B4-BE49-F238E27FC236}">
                <a16:creationId xmlns:a16="http://schemas.microsoft.com/office/drawing/2014/main" id="{5FFD9CBA-DCC0-B649-957B-A6177BC948B5}"/>
              </a:ext>
            </a:extLst>
          </p:cNvPr>
          <p:cNvSpPr>
            <a:spLocks noChangeShapeType="1"/>
          </p:cNvSpPr>
          <p:nvPr/>
        </p:nvSpPr>
        <p:spPr bwMode="auto">
          <a:xfrm>
            <a:off x="8458200" y="5410200"/>
            <a:ext cx="381000" cy="152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70" name="Line 22">
            <a:extLst>
              <a:ext uri="{FF2B5EF4-FFF2-40B4-BE49-F238E27FC236}">
                <a16:creationId xmlns:a16="http://schemas.microsoft.com/office/drawing/2014/main" id="{9CF316C2-62FC-384D-8E72-69DF1DF4CB9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82000" y="5410200"/>
            <a:ext cx="76200" cy="381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71" name="Line 23">
            <a:extLst>
              <a:ext uri="{FF2B5EF4-FFF2-40B4-BE49-F238E27FC236}">
                <a16:creationId xmlns:a16="http://schemas.microsoft.com/office/drawing/2014/main" id="{34A032AC-0C2F-D24C-BE83-13F80F07AF2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077200" y="5334000"/>
            <a:ext cx="381000" cy="76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72" name="Line 24">
            <a:extLst>
              <a:ext uri="{FF2B5EF4-FFF2-40B4-BE49-F238E27FC236}">
                <a16:creationId xmlns:a16="http://schemas.microsoft.com/office/drawing/2014/main" id="{596F2A4E-F326-0442-9FAB-8972C1311AD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382000" y="5029200"/>
            <a:ext cx="76200" cy="381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73" name="Text Box 25">
            <a:extLst>
              <a:ext uri="{FF2B5EF4-FFF2-40B4-BE49-F238E27FC236}">
                <a16:creationId xmlns:a16="http://schemas.microsoft.com/office/drawing/2014/main" id="{FA4E6DDD-D41F-2843-AD06-E2E4E7393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953000"/>
            <a:ext cx="3429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>
                <a:solidFill>
                  <a:schemeClr val="accent2"/>
                </a:solidFill>
                <a:latin typeface="Arial" charset="0"/>
                <a:ea typeface="ＭＳ Ｐゴシック" charset="0"/>
              </a:rPr>
              <a:t>You should see the same large-scale structure in any direction.</a:t>
            </a:r>
          </a:p>
        </p:txBody>
      </p:sp>
      <p:sp>
        <p:nvSpPr>
          <p:cNvPr id="27675" name="Line 27">
            <a:extLst>
              <a:ext uri="{FF2B5EF4-FFF2-40B4-BE49-F238E27FC236}">
                <a16:creationId xmlns:a16="http://schemas.microsoft.com/office/drawing/2014/main" id="{43BCBF76-AE03-3D4A-AFC4-12BE3442B28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9400" y="5334000"/>
            <a:ext cx="1524000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76" name="Text Box 28">
            <a:extLst>
              <a:ext uri="{FF2B5EF4-FFF2-40B4-BE49-F238E27FC236}">
                <a16:creationId xmlns:a16="http://schemas.microsoft.com/office/drawing/2014/main" id="{5FCC0AC2-BEC4-7E45-B6B8-30C635C72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6080126"/>
            <a:ext cx="7239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3) Universality: The laws of physics are the same everywhere in the universe.</a:t>
            </a:r>
          </a:p>
        </p:txBody>
      </p:sp>
      <p:sp>
        <p:nvSpPr>
          <p:cNvPr id="27677" name="FlagCount" hidden="1">
            <a:extLst>
              <a:ext uri="{FF2B5EF4-FFF2-40B4-BE49-F238E27FC236}">
                <a16:creationId xmlns:a16="http://schemas.microsoft.com/office/drawing/2014/main" id="{C478B15E-BE91-1A43-A0A7-4845173CB3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8323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9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3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7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7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7" dur="500"/>
                                        <p:tgtEl>
                                          <p:spTgt spid="27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1" dur="500"/>
                                        <p:tgtEl>
                                          <p:spTgt spid="27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6" dur="500"/>
                                        <p:tgtEl>
                                          <p:spTgt spid="27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  <p:bldP spid="27653" grpId="0"/>
      <p:bldP spid="27654" grpId="0" animBg="1"/>
      <p:bldP spid="27655" grpId="0" animBg="1"/>
      <p:bldP spid="27656" grpId="0" animBg="1"/>
      <p:bldP spid="27657" grpId="0" animBg="1"/>
      <p:bldP spid="27658" grpId="0"/>
      <p:bldP spid="27662" grpId="0"/>
      <p:bldP spid="27664" grpId="0" animBg="1"/>
      <p:bldP spid="27666" grpId="0" animBg="1"/>
      <p:bldP spid="27673" grpId="0"/>
      <p:bldP spid="2767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4" name="Picture 24" descr="seedscosmology15">
            <a:extLst>
              <a:ext uri="{FF2B5EF4-FFF2-40B4-BE49-F238E27FC236}">
                <a16:creationId xmlns:a16="http://schemas.microsoft.com/office/drawing/2014/main" id="{8AE64C35-2893-5F44-97D4-C2D277B3C24E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0" y="4191001"/>
            <a:ext cx="3035300" cy="1654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30722" name="Rectangle 2">
            <a:extLst>
              <a:ext uri="{FF2B5EF4-FFF2-40B4-BE49-F238E27FC236}">
                <a16:creationId xmlns:a16="http://schemas.microsoft.com/office/drawing/2014/main" id="{4D8D8F54-1C41-7849-8713-8AA62FE19F5E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5410200" y="76200"/>
            <a:ext cx="51816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Shape and Geometry of the Universe</a:t>
            </a:r>
          </a:p>
        </p:txBody>
      </p:sp>
      <p:pic>
        <p:nvPicPr>
          <p:cNvPr id="30738" name="Picture 18" descr="seedscosmology12">
            <a:extLst>
              <a:ext uri="{FF2B5EF4-FFF2-40B4-BE49-F238E27FC236}">
                <a16:creationId xmlns:a16="http://schemas.microsoft.com/office/drawing/2014/main" id="{65FF235B-8E8F-7E40-BA48-B74C2461BC9B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3614" y="304800"/>
            <a:ext cx="2719387" cy="2719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30741" name="Picture 21" descr="seedscosmology13">
            <a:extLst>
              <a:ext uri="{FF2B5EF4-FFF2-40B4-BE49-F238E27FC236}">
                <a16:creationId xmlns:a16="http://schemas.microsoft.com/office/drawing/2014/main" id="{7B3B447B-D095-3749-9BD3-96368111AF9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3505200"/>
            <a:ext cx="2006600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30742" name="Picture 22" descr="seedscosmology14">
            <a:extLst>
              <a:ext uri="{FF2B5EF4-FFF2-40B4-BE49-F238E27FC236}">
                <a16:creationId xmlns:a16="http://schemas.microsoft.com/office/drawing/2014/main" id="{67896FD8-17A9-E74A-AE52-52EC99E4188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1000" y="4381500"/>
            <a:ext cx="3429000" cy="952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30726" name="Text Box 6">
            <a:extLst>
              <a:ext uri="{FF2B5EF4-FFF2-40B4-BE49-F238E27FC236}">
                <a16:creationId xmlns:a16="http://schemas.microsoft.com/office/drawing/2014/main" id="{39A27C40-F057-4E42-A1A0-1A26D74D5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1524001"/>
            <a:ext cx="449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Back to our 2-dimensional analogy:</a:t>
            </a:r>
          </a:p>
        </p:txBody>
      </p:sp>
      <p:sp>
        <p:nvSpPr>
          <p:cNvPr id="30727" name="Text Box 7">
            <a:extLst>
              <a:ext uri="{FF2B5EF4-FFF2-40B4-BE49-F238E27FC236}">
                <a16:creationId xmlns:a16="http://schemas.microsoft.com/office/drawing/2014/main" id="{BD33DA28-38E2-CE4F-90B5-6D1F2D268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3216276"/>
            <a:ext cx="449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Measure curvature of its space!</a:t>
            </a:r>
          </a:p>
        </p:txBody>
      </p:sp>
      <p:sp>
        <p:nvSpPr>
          <p:cNvPr id="30731" name="Text Box 11">
            <a:extLst>
              <a:ext uri="{FF2B5EF4-FFF2-40B4-BE49-F238E27FC236}">
                <a16:creationId xmlns:a16="http://schemas.microsoft.com/office/drawing/2014/main" id="{80C3CF83-BF69-F340-9FB2-524C0663F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5746751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Closed surface</a:t>
            </a:r>
          </a:p>
        </p:txBody>
      </p:sp>
      <p:sp>
        <p:nvSpPr>
          <p:cNvPr id="30732" name="Text Box 12">
            <a:extLst>
              <a:ext uri="{FF2B5EF4-FFF2-40B4-BE49-F238E27FC236}">
                <a16:creationId xmlns:a16="http://schemas.microsoft.com/office/drawing/2014/main" id="{F8AB0D4C-8BB8-7D41-843B-503CAF3F2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5730876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Flat surface</a:t>
            </a:r>
          </a:p>
        </p:txBody>
      </p:sp>
      <p:sp>
        <p:nvSpPr>
          <p:cNvPr id="30733" name="Text Box 13">
            <a:extLst>
              <a:ext uri="{FF2B5EF4-FFF2-40B4-BE49-F238E27FC236}">
                <a16:creationId xmlns:a16="http://schemas.microsoft.com/office/drawing/2014/main" id="{5A4A99A3-CAFD-6E4F-AE89-CEACC4C52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5746751"/>
            <a:ext cx="190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Open surface</a:t>
            </a:r>
          </a:p>
        </p:txBody>
      </p:sp>
      <p:sp>
        <p:nvSpPr>
          <p:cNvPr id="30734" name="Text Box 14">
            <a:extLst>
              <a:ext uri="{FF2B5EF4-FFF2-40B4-BE49-F238E27FC236}">
                <a16:creationId xmlns:a16="http://schemas.microsoft.com/office/drawing/2014/main" id="{C1EB983E-CC9B-124F-82A3-EF32DE390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127751"/>
            <a:ext cx="2514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(positive curvature)</a:t>
            </a:r>
          </a:p>
        </p:txBody>
      </p:sp>
      <p:sp>
        <p:nvSpPr>
          <p:cNvPr id="30735" name="Text Box 15">
            <a:extLst>
              <a:ext uri="{FF2B5EF4-FFF2-40B4-BE49-F238E27FC236}">
                <a16:creationId xmlns:a16="http://schemas.microsoft.com/office/drawing/2014/main" id="{A80FDAB7-93BF-0E4A-B8E5-1C2607F9B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6111876"/>
            <a:ext cx="2514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(zero curvature)</a:t>
            </a:r>
          </a:p>
        </p:txBody>
      </p:sp>
      <p:sp>
        <p:nvSpPr>
          <p:cNvPr id="30736" name="Text Box 16">
            <a:extLst>
              <a:ext uri="{FF2B5EF4-FFF2-40B4-BE49-F238E27FC236}">
                <a16:creationId xmlns:a16="http://schemas.microsoft.com/office/drawing/2014/main" id="{84EDBCEB-12FA-7D4A-AD49-47A992BC7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6127751"/>
            <a:ext cx="2514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(negative curvature)</a:t>
            </a:r>
          </a:p>
        </p:txBody>
      </p:sp>
      <p:sp>
        <p:nvSpPr>
          <p:cNvPr id="30739" name="Text Box 19">
            <a:extLst>
              <a:ext uri="{FF2B5EF4-FFF2-40B4-BE49-F238E27FC236}">
                <a16:creationId xmlns:a16="http://schemas.microsoft.com/office/drawing/2014/main" id="{A1FF0B63-5D30-8244-8686-B7AF7C7F8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301876"/>
            <a:ext cx="4495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How can a 2-D creature investigate the geometry of the sphere?</a:t>
            </a:r>
          </a:p>
        </p:txBody>
      </p:sp>
      <p:sp>
        <p:nvSpPr>
          <p:cNvPr id="30746" name="FlagCount" hidden="1">
            <a:extLst>
              <a:ext uri="{FF2B5EF4-FFF2-40B4-BE49-F238E27FC236}">
                <a16:creationId xmlns:a16="http://schemas.microsoft.com/office/drawing/2014/main" id="{244ECC68-587A-A74F-AB6A-7E34A7DCE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7453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30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30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5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30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6" dur="5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1" dur="500"/>
                                        <p:tgtEl>
                                          <p:spTgt spid="30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/>
      <p:bldP spid="30727" grpId="0"/>
      <p:bldP spid="30732" grpId="0"/>
      <p:bldP spid="30733" grpId="0"/>
      <p:bldP spid="30734" grpId="0"/>
      <p:bldP spid="30735" grpId="0"/>
      <p:bldP spid="30736" grpId="0"/>
      <p:bldP spid="307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E39DC37B-8B67-724C-B3D0-A21842AE34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86100" y="0"/>
            <a:ext cx="5943600" cy="1447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Cosmology and </a:t>
            </a:r>
            <a:br>
              <a:rPr lang="en-US" dirty="0">
                <a:solidFill>
                  <a:schemeClr val="accent2"/>
                </a:solidFill>
                <a:cs typeface="+mj-cs"/>
              </a:rPr>
            </a:br>
            <a:r>
              <a:rPr lang="en-US" dirty="0">
                <a:solidFill>
                  <a:schemeClr val="accent2"/>
                </a:solidFill>
                <a:cs typeface="+mj-cs"/>
              </a:rPr>
              <a:t>General Relativity</a:t>
            </a:r>
          </a:p>
        </p:txBody>
      </p:sp>
      <p:sp>
        <p:nvSpPr>
          <p:cNvPr id="34819" name="Text Box 3">
            <a:extLst>
              <a:ext uri="{FF2B5EF4-FFF2-40B4-BE49-F238E27FC236}">
                <a16:creationId xmlns:a16="http://schemas.microsoft.com/office/drawing/2014/main" id="{90DC30A6-9245-D947-B139-77AE37F9A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447801"/>
            <a:ext cx="5562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According to the theory of general relativity, gravity is caused by  the curvature of space-time.</a:t>
            </a:r>
          </a:p>
        </p:txBody>
      </p:sp>
      <p:sp>
        <p:nvSpPr>
          <p:cNvPr id="34823" name="Text Box 7">
            <a:extLst>
              <a:ext uri="{FF2B5EF4-FFF2-40B4-BE49-F238E27FC236}">
                <a16:creationId xmlns:a16="http://schemas.microsoft.com/office/drawing/2014/main" id="{7C99F83C-9CD7-C04C-AE60-13009EF29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971801"/>
            <a:ext cx="7696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The effects of gravity on the largest cosmological scales should be related to the curvature of space-time!</a:t>
            </a:r>
          </a:p>
        </p:txBody>
      </p:sp>
      <p:sp>
        <p:nvSpPr>
          <p:cNvPr id="34825" name="Text Box 9">
            <a:extLst>
              <a:ext uri="{FF2B5EF4-FFF2-40B4-BE49-F238E27FC236}">
                <a16:creationId xmlns:a16="http://schemas.microsoft.com/office/drawing/2014/main" id="{CA519C38-8AF4-124D-A277-6DFADFC8C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100" y="3962401"/>
            <a:ext cx="7467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The curvature of space-time, in turn, is determined by the distribution of mass and energy in the universe.</a:t>
            </a:r>
          </a:p>
        </p:txBody>
      </p:sp>
      <p:sp>
        <p:nvSpPr>
          <p:cNvPr id="34826" name="Text Box 10">
            <a:extLst>
              <a:ext uri="{FF2B5EF4-FFF2-40B4-BE49-F238E27FC236}">
                <a16:creationId xmlns:a16="http://schemas.microsoft.com/office/drawing/2014/main" id="{E3728202-672C-1E41-A684-65B3AE738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100" y="5119688"/>
            <a:ext cx="7467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Space-time tells matter how to move;</a:t>
            </a:r>
          </a:p>
        </p:txBody>
      </p:sp>
      <p:sp>
        <p:nvSpPr>
          <p:cNvPr id="34827" name="Text Box 11">
            <a:extLst>
              <a:ext uri="{FF2B5EF4-FFF2-40B4-BE49-F238E27FC236}">
                <a16:creationId xmlns:a16="http://schemas.microsoft.com/office/drawing/2014/main" id="{31334DEC-C84E-6D4D-AD7C-A0C88A262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100" y="5715001"/>
            <a:ext cx="7467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matter tells space-time how to curve.</a:t>
            </a:r>
          </a:p>
        </p:txBody>
      </p:sp>
      <p:sp>
        <p:nvSpPr>
          <p:cNvPr id="34828" name="Rectangle 12">
            <a:extLst>
              <a:ext uri="{FF2B5EF4-FFF2-40B4-BE49-F238E27FC236}">
                <a16:creationId xmlns:a16="http://schemas.microsoft.com/office/drawing/2014/main" id="{D34B8A07-D517-D543-85F3-034DD8CEF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2700" y="4953000"/>
            <a:ext cx="7010400" cy="16002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34829" name="FlagCount" hidden="1">
            <a:extLst>
              <a:ext uri="{FF2B5EF4-FFF2-40B4-BE49-F238E27FC236}">
                <a16:creationId xmlns:a16="http://schemas.microsoft.com/office/drawing/2014/main" id="{1067F18C-AFFE-804D-B91F-AAA41513D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3235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/>
      <p:bldP spid="34823" grpId="0"/>
      <p:bldP spid="34825" grpId="0"/>
      <p:bldP spid="34826" grpId="0"/>
      <p:bldP spid="34827" grpId="0"/>
      <p:bldP spid="348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>
            <a:extLst>
              <a:ext uri="{FF2B5EF4-FFF2-40B4-BE49-F238E27FC236}">
                <a16:creationId xmlns:a16="http://schemas.microsoft.com/office/drawing/2014/main" id="{6B72D926-D383-B640-94AC-512FA197DD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0000"/>
                </a:solidFill>
              </a:rPr>
              <a:t>Cosmology</a:t>
            </a:r>
          </a:p>
        </p:txBody>
      </p:sp>
      <p:sp>
        <p:nvSpPr>
          <p:cNvPr id="130052" name="Text Box 4">
            <a:extLst>
              <a:ext uri="{FF2B5EF4-FFF2-40B4-BE49-F238E27FC236}">
                <a16:creationId xmlns:a16="http://schemas.microsoft.com/office/drawing/2014/main" id="{5617DF53-7657-BD41-B910-CF547C264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2357" y="1524000"/>
            <a:ext cx="9307286" cy="521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</a:rPr>
              <a:t>GREAT WEB RESOURCE: </a:t>
            </a: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  <a:hlinkClick r:id="rId3"/>
              </a:rPr>
              <a:t>http://www.astro.ucla.edu/~wright/cosmolog.htm</a:t>
            </a:r>
            <a:endParaRPr lang="en-US" altLang="en-US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</a:rPr>
              <a:t>Contains a cosmological calculator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</a:rPr>
              <a:t>A tutorial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</a:rPr>
              <a:t>FAQ list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</a:rPr>
              <a:t>Also Wayne Hu</a:t>
            </a:r>
            <a:r>
              <a:rPr lang="ja-JP" altLang="en-US" b="1">
                <a:solidFill>
                  <a:schemeClr val="tx2"/>
                </a:solidFill>
              </a:rPr>
              <a:t>’</a:t>
            </a:r>
            <a:r>
              <a:rPr lang="en-US" altLang="ja-JP" b="1" dirty="0">
                <a:solidFill>
                  <a:schemeClr val="tx2"/>
                </a:solidFill>
                <a:latin typeface="Times New Roman" panose="02020603050405020304" pitchFamily="18" charset="0"/>
              </a:rPr>
              <a:t>s webpage at </a:t>
            </a:r>
            <a:r>
              <a:rPr lang="en-US" altLang="ja-JP" sz="1800" b="1" dirty="0">
                <a:hlinkClick r:id="rId4"/>
              </a:rPr>
              <a:t>http://background.uchicago.edu/~whu/</a:t>
            </a:r>
            <a:endParaRPr lang="en-US" altLang="ja-JP" sz="1800" b="1" dirty="0"/>
          </a:p>
          <a:p>
            <a:pPr eaLnBrk="1" hangingPunct="1">
              <a:spcBef>
                <a:spcPct val="50000"/>
              </a:spcBef>
            </a:pPr>
            <a:endParaRPr lang="en-US" altLang="ja-JP" sz="1800" b="1" dirty="0"/>
          </a:p>
          <a:p>
            <a:pPr eaLnBrk="1" hangingPunct="1">
              <a:spcBef>
                <a:spcPct val="50000"/>
              </a:spcBef>
            </a:pPr>
            <a:r>
              <a:rPr lang="en-US" altLang="ja-JP" b="1" dirty="0"/>
              <a:t>First a qualitative overview, then a look into </a:t>
            </a:r>
            <a:r>
              <a:rPr lang="en-US" altLang="ja-JP" b="1"/>
              <a:t>the quantitative…</a:t>
            </a:r>
            <a:endParaRPr lang="en-US" altLang="ja-JP" b="1" dirty="0"/>
          </a:p>
          <a:p>
            <a:pPr eaLnBrk="1" hangingPunct="1">
              <a:spcBef>
                <a:spcPct val="50000"/>
              </a:spcBef>
            </a:pPr>
            <a:endParaRPr lang="en-US" altLang="ja-JP" sz="1800" b="1" dirty="0"/>
          </a:p>
          <a:p>
            <a:pPr eaLnBrk="1" hangingPunct="1"/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American Museum of Natural History video: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The Known Universe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891146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Rectangle 5">
            <a:extLst>
              <a:ext uri="{FF2B5EF4-FFF2-40B4-BE49-F238E27FC236}">
                <a16:creationId xmlns:a16="http://schemas.microsoft.com/office/drawing/2014/main" id="{740270C5-7BEA-A943-A777-B25FCDF2EE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77724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Deceleration of the Universe</a:t>
            </a:r>
          </a:p>
        </p:txBody>
      </p:sp>
      <p:sp>
        <p:nvSpPr>
          <p:cNvPr id="70663" name="Text Box 7">
            <a:extLst>
              <a:ext uri="{FF2B5EF4-FFF2-40B4-BE49-F238E27FC236}">
                <a16:creationId xmlns:a16="http://schemas.microsoft.com/office/drawing/2014/main" id="{6D69D97D-9CE0-2849-876D-F16658E5B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1300" y="1219200"/>
            <a:ext cx="662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accent2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70664" name="Text Box 8">
            <a:extLst>
              <a:ext uri="{FF2B5EF4-FFF2-40B4-BE49-F238E27FC236}">
                <a16:creationId xmlns:a16="http://schemas.microsoft.com/office/drawing/2014/main" id="{043711A7-258B-B44C-906E-B7758DBF9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3368676"/>
            <a:ext cx="5943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Fate of the universe depends on the matter density in the universe.</a:t>
            </a:r>
          </a:p>
        </p:txBody>
      </p:sp>
      <p:sp>
        <p:nvSpPr>
          <p:cNvPr id="70665" name="Text Box 9">
            <a:extLst>
              <a:ext uri="{FF2B5EF4-FFF2-40B4-BE49-F238E27FC236}">
                <a16:creationId xmlns:a16="http://schemas.microsoft.com/office/drawing/2014/main" id="{813CF241-7D2B-084B-96AD-0D88763DE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1600201"/>
            <a:ext cx="5486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Expansion of the universe should be slowed down by mutual gravitational attraction of the galaxies.</a:t>
            </a:r>
          </a:p>
        </p:txBody>
      </p:sp>
      <p:sp>
        <p:nvSpPr>
          <p:cNvPr id="70667" name="Text Box 11">
            <a:extLst>
              <a:ext uri="{FF2B5EF4-FFF2-40B4-BE49-F238E27FC236}">
                <a16:creationId xmlns:a16="http://schemas.microsoft.com/office/drawing/2014/main" id="{86510862-5025-2148-AC88-27D0D3EF2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300" y="4876800"/>
            <a:ext cx="5105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accent2"/>
                </a:solidFill>
              </a:rPr>
              <a:t>Define </a:t>
            </a:r>
            <a:r>
              <a:rPr lang="ja-JP" altLang="en-US">
                <a:solidFill>
                  <a:schemeClr val="accent2"/>
                </a:solidFill>
              </a:rPr>
              <a:t>“</a:t>
            </a:r>
            <a:r>
              <a:rPr lang="en-US" altLang="ja-JP" dirty="0">
                <a:solidFill>
                  <a:schemeClr val="accent2"/>
                </a:solidFill>
              </a:rPr>
              <a:t>critical density</a:t>
            </a:r>
            <a:r>
              <a:rPr lang="ja-JP" altLang="en-US">
                <a:solidFill>
                  <a:schemeClr val="accent2"/>
                </a:solidFill>
              </a:rPr>
              <a:t>”</a:t>
            </a:r>
            <a:r>
              <a:rPr lang="en-US" altLang="ja-JP" dirty="0">
                <a:solidFill>
                  <a:schemeClr val="accent2"/>
                </a:solidFill>
              </a:rPr>
              <a:t>, </a:t>
            </a:r>
            <a:r>
              <a:rPr lang="en-US" altLang="ja-JP" dirty="0" err="1">
                <a:solidFill>
                  <a:schemeClr val="accent2"/>
                </a:solidFill>
                <a:latin typeface="Symbol" pitchFamily="2" charset="2"/>
              </a:rPr>
              <a:t>r</a:t>
            </a:r>
            <a:r>
              <a:rPr lang="en-US" altLang="ja-JP" baseline="-25000" dirty="0" err="1">
                <a:solidFill>
                  <a:schemeClr val="accent2"/>
                </a:solidFill>
              </a:rPr>
              <a:t>c</a:t>
            </a:r>
            <a:r>
              <a:rPr lang="en-US" altLang="ja-JP" dirty="0">
                <a:solidFill>
                  <a:schemeClr val="accent2"/>
                </a:solidFill>
              </a:rPr>
              <a:t>, which is just enough to slow the cosmic expansion to a halt at infinity.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sp>
        <p:nvSpPr>
          <p:cNvPr id="70669" name="FlagCount" hidden="1">
            <a:extLst>
              <a:ext uri="{FF2B5EF4-FFF2-40B4-BE49-F238E27FC236}">
                <a16:creationId xmlns:a16="http://schemas.microsoft.com/office/drawing/2014/main" id="{428986A5-4620-0C4D-B4AB-8D3C604382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55386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70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4" grpId="0"/>
      <p:bldP spid="70665" grpId="0"/>
      <p:bldP spid="7066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2AD1C65E-2E89-FA49-8CE0-61FC78234C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62200" y="76200"/>
            <a:ext cx="75438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Model Universes</a:t>
            </a:r>
          </a:p>
        </p:txBody>
      </p:sp>
      <p:pic>
        <p:nvPicPr>
          <p:cNvPr id="64516" name="Picture 4" descr="09">
            <a:extLst>
              <a:ext uri="{FF2B5EF4-FFF2-40B4-BE49-F238E27FC236}">
                <a16:creationId xmlns:a16="http://schemas.microsoft.com/office/drawing/2014/main" id="{A3B38A5B-6B1E-124C-9641-2565335BD4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874712"/>
            <a:ext cx="6096000" cy="4078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64518" name="Text Box 6">
            <a:extLst>
              <a:ext uri="{FF2B5EF4-FFF2-40B4-BE49-F238E27FC236}">
                <a16:creationId xmlns:a16="http://schemas.microsoft.com/office/drawing/2014/main" id="{C2A65E1C-D47F-1244-989B-6F3511E9E9F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058863" y="2490788"/>
            <a:ext cx="3276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Size scale of the universe</a:t>
            </a:r>
          </a:p>
        </p:txBody>
      </p:sp>
      <p:sp>
        <p:nvSpPr>
          <p:cNvPr id="64519" name="Line 7">
            <a:extLst>
              <a:ext uri="{FF2B5EF4-FFF2-40B4-BE49-F238E27FC236}">
                <a16:creationId xmlns:a16="http://schemas.microsoft.com/office/drawing/2014/main" id="{65B98D96-A547-AF4B-A38C-596B42DA41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1801" y="1219200"/>
            <a:ext cx="15875" cy="2895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4520" name="Line 8">
            <a:extLst>
              <a:ext uri="{FF2B5EF4-FFF2-40B4-BE49-F238E27FC236}">
                <a16:creationId xmlns:a16="http://schemas.microsoft.com/office/drawing/2014/main" id="{573492FA-B3A0-3443-B253-B594E1FB0594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5029200"/>
            <a:ext cx="5638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4521" name="Text Box 9">
            <a:extLst>
              <a:ext uri="{FF2B5EF4-FFF2-40B4-BE49-F238E27FC236}">
                <a16:creationId xmlns:a16="http://schemas.microsoft.com/office/drawing/2014/main" id="{4D8C7C6F-1335-2046-ACD0-38DE63610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5105401"/>
            <a:ext cx="190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Time</a:t>
            </a:r>
          </a:p>
        </p:txBody>
      </p:sp>
      <p:sp>
        <p:nvSpPr>
          <p:cNvPr id="64522" name="Text Box 10">
            <a:extLst>
              <a:ext uri="{FF2B5EF4-FFF2-40B4-BE49-F238E27FC236}">
                <a16:creationId xmlns:a16="http://schemas.microsoft.com/office/drawing/2014/main" id="{6D4BC093-6CA6-4F4F-AC93-CFE1E3E47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990601"/>
            <a:ext cx="2590800" cy="72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latin typeface="Symbol" charset="0"/>
                <a:ea typeface="ＭＳ Ｐゴシック" charset="0"/>
              </a:rPr>
              <a:t>r</a:t>
            </a:r>
            <a:r>
              <a:rPr lang="en-US" sz="2000" b="1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&lt; </a:t>
            </a:r>
            <a:r>
              <a:rPr lang="en-US" sz="2000" b="1">
                <a:solidFill>
                  <a:schemeClr val="accent2"/>
                </a:solidFill>
                <a:latin typeface="Symbol" charset="0"/>
                <a:ea typeface="ＭＳ Ｐゴシック" charset="0"/>
              </a:rPr>
              <a:t>r</a:t>
            </a:r>
            <a:r>
              <a:rPr lang="en-US" sz="2000" b="1" baseline="-25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c</a:t>
            </a: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=&gt; universe will expand forever</a:t>
            </a:r>
          </a:p>
        </p:txBody>
      </p:sp>
      <p:sp>
        <p:nvSpPr>
          <p:cNvPr id="64523" name="Line 11">
            <a:extLst>
              <a:ext uri="{FF2B5EF4-FFF2-40B4-BE49-F238E27FC236}">
                <a16:creationId xmlns:a16="http://schemas.microsoft.com/office/drawing/2014/main" id="{00599A3A-B135-A349-8DBC-70F6144FF79A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3800" y="1371600"/>
            <a:ext cx="609600" cy="381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4525" name="Line 13">
            <a:extLst>
              <a:ext uri="{FF2B5EF4-FFF2-40B4-BE49-F238E27FC236}">
                <a16:creationId xmlns:a16="http://schemas.microsoft.com/office/drawing/2014/main" id="{89698609-E655-BE4B-87D4-9413BE39A4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34200" y="3048000"/>
            <a:ext cx="990600" cy="457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4527" name="Text Box 15">
            <a:extLst>
              <a:ext uri="{FF2B5EF4-FFF2-40B4-BE49-F238E27FC236}">
                <a16:creationId xmlns:a16="http://schemas.microsoft.com/office/drawing/2014/main" id="{934BA3F7-2675-4A4E-B9EF-169363DFE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505201"/>
            <a:ext cx="2590800" cy="72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latin typeface="Symbol" charset="0"/>
                <a:ea typeface="ＭＳ Ｐゴシック" charset="0"/>
              </a:rPr>
              <a:t>r</a:t>
            </a:r>
            <a:r>
              <a:rPr lang="en-US" sz="2000" b="1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&gt; </a:t>
            </a:r>
            <a:r>
              <a:rPr lang="en-US" sz="2000" b="1">
                <a:solidFill>
                  <a:schemeClr val="accent2"/>
                </a:solidFill>
                <a:latin typeface="Symbol" charset="0"/>
                <a:ea typeface="ＭＳ Ｐゴシック" charset="0"/>
              </a:rPr>
              <a:t>r</a:t>
            </a:r>
            <a:r>
              <a:rPr lang="en-US" sz="2000" b="1" baseline="-25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c</a:t>
            </a: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=&gt; universe will collapse back</a:t>
            </a:r>
          </a:p>
        </p:txBody>
      </p:sp>
      <p:sp>
        <p:nvSpPr>
          <p:cNvPr id="64528" name="Text Box 16">
            <a:extLst>
              <a:ext uri="{FF2B5EF4-FFF2-40B4-BE49-F238E27FC236}">
                <a16:creationId xmlns:a16="http://schemas.microsoft.com/office/drawing/2014/main" id="{BA3A9B4B-0A26-8C41-A916-F90279C5A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1932" y="5502276"/>
            <a:ext cx="67056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If the density of matter equaled the critical density, then the curvature of space-time by the matter would be just-so sufficient to make the geometry of the universe flat!</a:t>
            </a:r>
          </a:p>
        </p:txBody>
      </p:sp>
      <p:sp>
        <p:nvSpPr>
          <p:cNvPr id="64529" name="Text Box 17">
            <a:extLst>
              <a:ext uri="{FF2B5EF4-FFF2-40B4-BE49-F238E27FC236}">
                <a16:creationId xmlns:a16="http://schemas.microsoft.com/office/drawing/2014/main" id="{3F5B1190-ED6F-4E44-B2D5-16A0E4453096}"/>
              </a:ext>
            </a:extLst>
          </p:cNvPr>
          <p:cNvSpPr txBox="1">
            <a:spLocks noChangeArrowheads="1"/>
          </p:cNvSpPr>
          <p:nvPr/>
        </p:nvSpPr>
        <p:spPr bwMode="auto">
          <a:xfrm rot="20801138">
            <a:off x="6437313" y="2221676"/>
            <a:ext cx="30146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latin typeface="Symbol" charset="0"/>
                <a:ea typeface="ＭＳ Ｐゴシック" charset="0"/>
              </a:rPr>
              <a:t>r</a:t>
            </a:r>
            <a:r>
              <a:rPr lang="en-US" sz="2000" b="1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= </a:t>
            </a:r>
            <a:r>
              <a:rPr lang="en-US" sz="2000" b="1">
                <a:solidFill>
                  <a:schemeClr val="accent2"/>
                </a:solidFill>
                <a:latin typeface="Symbol" charset="0"/>
                <a:ea typeface="ＭＳ Ｐゴシック" charset="0"/>
              </a:rPr>
              <a:t>r</a:t>
            </a:r>
            <a:r>
              <a:rPr lang="en-US" sz="2000" b="1" baseline="-25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c</a:t>
            </a: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=&gt; Flat universe</a:t>
            </a:r>
          </a:p>
        </p:txBody>
      </p:sp>
      <p:sp>
        <p:nvSpPr>
          <p:cNvPr id="64530" name="Text Box 18">
            <a:extLst>
              <a:ext uri="{FF2B5EF4-FFF2-40B4-BE49-F238E27FC236}">
                <a16:creationId xmlns:a16="http://schemas.microsoft.com/office/drawing/2014/main" id="{F6A88224-7F9D-5A4F-9060-0048EBD1E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676401"/>
            <a:ext cx="160020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Maximum age of the universe:</a:t>
            </a:r>
          </a:p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~ 1/H</a:t>
            </a:r>
            <a:r>
              <a:rPr lang="en-US" sz="2000" baseline="-25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0</a:t>
            </a: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</a:t>
            </a:r>
          </a:p>
        </p:txBody>
      </p:sp>
      <p:sp>
        <p:nvSpPr>
          <p:cNvPr id="64531" name="Line 19">
            <a:extLst>
              <a:ext uri="{FF2B5EF4-FFF2-40B4-BE49-F238E27FC236}">
                <a16:creationId xmlns:a16="http://schemas.microsoft.com/office/drawing/2014/main" id="{1608AF72-D391-D742-A823-9E581C65531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05200" y="3124200"/>
            <a:ext cx="762000" cy="1066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4532" name="FlagCount" hidden="1">
            <a:extLst>
              <a:ext uri="{FF2B5EF4-FFF2-40B4-BE49-F238E27FC236}">
                <a16:creationId xmlns:a16="http://schemas.microsoft.com/office/drawing/2014/main" id="{0C9988D8-2C2A-8447-B065-5E39357DA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8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1737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500"/>
                                        <p:tgtEl>
                                          <p:spTgt spid="64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64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64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64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64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64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500"/>
                                        <p:tgtEl>
                                          <p:spTgt spid="64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64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0" dur="500"/>
                                        <p:tgtEl>
                                          <p:spTgt spid="64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8" grpId="0"/>
      <p:bldP spid="64521" grpId="0"/>
      <p:bldP spid="64522" grpId="0"/>
      <p:bldP spid="64527" grpId="0"/>
      <p:bldP spid="64528" grpId="0"/>
      <p:bldP spid="64529" grpId="0"/>
      <p:bldP spid="645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0EE8877B-5535-2C4D-BC23-6F23F59D4A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6201"/>
            <a:ext cx="8229600" cy="7921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Dark Matter</a:t>
            </a:r>
          </a:p>
        </p:txBody>
      </p:sp>
      <p:pic>
        <p:nvPicPr>
          <p:cNvPr id="101380" name="Picture 4" descr="abell2218_gravlense">
            <a:extLst>
              <a:ext uri="{FF2B5EF4-FFF2-40B4-BE49-F238E27FC236}">
                <a16:creationId xmlns:a16="http://schemas.microsoft.com/office/drawing/2014/main" id="{FD54E93D-2AAB-9F4D-88F2-D2120B523B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2255838"/>
            <a:ext cx="603408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01382" name="Text Box 6">
            <a:extLst>
              <a:ext uri="{FF2B5EF4-FFF2-40B4-BE49-F238E27FC236}">
                <a16:creationId xmlns:a16="http://schemas.microsoft.com/office/drawing/2014/main" id="{19E891CB-8335-1142-8C9A-27D20C0DC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914401"/>
            <a:ext cx="7391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accent2"/>
                </a:solidFill>
              </a:rPr>
              <a:t>Combined mass of all </a:t>
            </a:r>
            <a:r>
              <a:rPr lang="ja-JP" altLang="en-US">
                <a:solidFill>
                  <a:schemeClr val="accent2"/>
                </a:solidFill>
              </a:rPr>
              <a:t>“</a:t>
            </a:r>
            <a:r>
              <a:rPr lang="en-US" altLang="ja-JP" dirty="0">
                <a:solidFill>
                  <a:schemeClr val="accent2"/>
                </a:solidFill>
              </a:rPr>
              <a:t>visible</a:t>
            </a:r>
            <a:r>
              <a:rPr lang="ja-JP" altLang="en-US">
                <a:solidFill>
                  <a:schemeClr val="accent2"/>
                </a:solidFill>
              </a:rPr>
              <a:t>”</a:t>
            </a:r>
            <a:r>
              <a:rPr lang="en-US" altLang="ja-JP" dirty="0">
                <a:solidFill>
                  <a:schemeClr val="accent2"/>
                </a:solidFill>
              </a:rPr>
              <a:t> matter (i.e. emitting any kind of radiation) in the universe adds up to much less than the critical density.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sp>
        <p:nvSpPr>
          <p:cNvPr id="101383" name="Text Box 7">
            <a:extLst>
              <a:ext uri="{FF2B5EF4-FFF2-40B4-BE49-F238E27FC236}">
                <a16:creationId xmlns:a16="http://schemas.microsoft.com/office/drawing/2014/main" id="{FD5A04BF-A6B2-6D45-A35F-67118409B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3279775"/>
            <a:ext cx="266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Gravitational lensing shows that some clusters contain 10 times as much mass as directly visible</a:t>
            </a:r>
          </a:p>
        </p:txBody>
      </p:sp>
      <p:sp>
        <p:nvSpPr>
          <p:cNvPr id="101384" name="FlagCount" hidden="1">
            <a:extLst>
              <a:ext uri="{FF2B5EF4-FFF2-40B4-BE49-F238E27FC236}">
                <a16:creationId xmlns:a16="http://schemas.microsoft.com/office/drawing/2014/main" id="{0119FF5E-2F99-B246-848C-0AE8ED2C5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8783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0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2" grpId="0"/>
      <p:bldP spid="10138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47345BFF-A792-4349-A7D6-0D7A0BF386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52401"/>
            <a:ext cx="8229600" cy="8683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The Nature of Dark Matter</a:t>
            </a:r>
          </a:p>
        </p:txBody>
      </p:sp>
      <p:sp>
        <p:nvSpPr>
          <p:cNvPr id="103429" name="Text Box 5">
            <a:extLst>
              <a:ext uri="{FF2B5EF4-FFF2-40B4-BE49-F238E27FC236}">
                <a16:creationId xmlns:a16="http://schemas.microsoft.com/office/drawing/2014/main" id="{73EA4BBF-4E83-6D42-BCF1-B1C62FE67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066800"/>
            <a:ext cx="746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Can dark matter be composed of normal matter?</a:t>
            </a:r>
          </a:p>
        </p:txBody>
      </p:sp>
      <p:sp>
        <p:nvSpPr>
          <p:cNvPr id="103430" name="Text Box 6">
            <a:extLst>
              <a:ext uri="{FF2B5EF4-FFF2-40B4-BE49-F238E27FC236}">
                <a16:creationId xmlns:a16="http://schemas.microsoft.com/office/drawing/2014/main" id="{8891EC4F-451E-BF42-999A-E5B8F25D8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1571625"/>
            <a:ext cx="3657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If so, then its mass would mostly come from protons and neutrons = baryons</a:t>
            </a:r>
          </a:p>
        </p:txBody>
      </p:sp>
      <p:sp>
        <p:nvSpPr>
          <p:cNvPr id="103431" name="Text Box 7">
            <a:extLst>
              <a:ext uri="{FF2B5EF4-FFF2-40B4-BE49-F238E27FC236}">
                <a16:creationId xmlns:a16="http://schemas.microsoft.com/office/drawing/2014/main" id="{2DF190E0-6156-F347-BCD5-B1C749517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3187700"/>
            <a:ext cx="39624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The density of baryons right after the big bang leaves a unique imprint in the abundances of deuterium and lithium.</a:t>
            </a:r>
          </a:p>
        </p:txBody>
      </p:sp>
      <p:sp>
        <p:nvSpPr>
          <p:cNvPr id="103432" name="Text Box 8">
            <a:extLst>
              <a:ext uri="{FF2B5EF4-FFF2-40B4-BE49-F238E27FC236}">
                <a16:creationId xmlns:a16="http://schemas.microsoft.com/office/drawing/2014/main" id="{7624705F-90AB-5446-AE54-A201F6E1D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5273676"/>
            <a:ext cx="4114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Density of baryonic matter is only ~ 4 % of critical density.</a:t>
            </a:r>
          </a:p>
        </p:txBody>
      </p:sp>
      <p:sp>
        <p:nvSpPr>
          <p:cNvPr id="103433" name="Text Box 9">
            <a:extLst>
              <a:ext uri="{FF2B5EF4-FFF2-40B4-BE49-F238E27FC236}">
                <a16:creationId xmlns:a16="http://schemas.microsoft.com/office/drawing/2014/main" id="{806E6E33-F8AA-A443-B3FB-2D4502FFC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248400"/>
            <a:ext cx="792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Most dark matter must be non-baryonic!</a:t>
            </a:r>
          </a:p>
        </p:txBody>
      </p:sp>
      <p:sp>
        <p:nvSpPr>
          <p:cNvPr id="103436" name="FlagCount" hidden="1">
            <a:extLst>
              <a:ext uri="{FF2B5EF4-FFF2-40B4-BE49-F238E27FC236}">
                <a16:creationId xmlns:a16="http://schemas.microsoft.com/office/drawing/2014/main" id="{27E0AE5E-2537-E84C-98D0-D7A673594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  <p:pic>
        <p:nvPicPr>
          <p:cNvPr id="103442" name="Picture 18" descr="1514">
            <a:extLst>
              <a:ext uri="{FF2B5EF4-FFF2-40B4-BE49-F238E27FC236}">
                <a16:creationId xmlns:a16="http://schemas.microsoft.com/office/drawing/2014/main" id="{6B77AB27-0130-8545-B573-CBAB7FB32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389" y="1600200"/>
            <a:ext cx="41687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74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0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03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03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9" grpId="0"/>
      <p:bldP spid="103430" grpId="0"/>
      <p:bldP spid="103431" grpId="0"/>
      <p:bldP spid="103432" grpId="0"/>
      <p:bldP spid="1034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75" name="Picture 27" descr="1515">
            <a:extLst>
              <a:ext uri="{FF2B5EF4-FFF2-40B4-BE49-F238E27FC236}">
                <a16:creationId xmlns:a16="http://schemas.microsoft.com/office/drawing/2014/main" id="{EF7F21F8-4F25-324F-807B-ACA7BF580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1828800"/>
            <a:ext cx="45593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0" name="Rectangle 2">
            <a:extLst>
              <a:ext uri="{FF2B5EF4-FFF2-40B4-BE49-F238E27FC236}">
                <a16:creationId xmlns:a16="http://schemas.microsoft.com/office/drawing/2014/main" id="{00382405-87BA-D345-898F-B4084EE0EB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22238"/>
            <a:ext cx="8229600" cy="792162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Baryonic Dark Matter</a:t>
            </a:r>
          </a:p>
        </p:txBody>
      </p:sp>
      <p:sp>
        <p:nvSpPr>
          <p:cNvPr id="104452" name="Text Box 4">
            <a:extLst>
              <a:ext uri="{FF2B5EF4-FFF2-40B4-BE49-F238E27FC236}">
                <a16:creationId xmlns:a16="http://schemas.microsoft.com/office/drawing/2014/main" id="{8F933970-E500-2847-AD4A-482DC1289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914401"/>
            <a:ext cx="5181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Nature of baryonic dark matter still very uncertain and speculative.</a:t>
            </a:r>
          </a:p>
        </p:txBody>
      </p:sp>
      <p:sp>
        <p:nvSpPr>
          <p:cNvPr id="104455" name="Text Box 7">
            <a:extLst>
              <a:ext uri="{FF2B5EF4-FFF2-40B4-BE49-F238E27FC236}">
                <a16:creationId xmlns:a16="http://schemas.microsoft.com/office/drawing/2014/main" id="{1B9A4BFA-6E89-D342-BFBE-A19CD6A60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1752600"/>
            <a:ext cx="3276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One component: Massive Compact Halo Objects = </a:t>
            </a:r>
            <a:r>
              <a:rPr lang="ja-JP" altLang="en-US">
                <a:solidFill>
                  <a:schemeClr val="accent2"/>
                </a:solidFill>
              </a:rPr>
              <a:t>“</a:t>
            </a:r>
            <a:r>
              <a:rPr lang="en-US" altLang="ja-JP">
                <a:solidFill>
                  <a:schemeClr val="accent2"/>
                </a:solidFill>
              </a:rPr>
              <a:t>MACHOs</a:t>
            </a:r>
            <a:r>
              <a:rPr lang="ja-JP" altLang="en-US">
                <a:solidFill>
                  <a:schemeClr val="accent2"/>
                </a:solidFill>
              </a:rPr>
              <a:t>”</a:t>
            </a:r>
            <a:r>
              <a:rPr lang="en-US" altLang="ja-JP">
                <a:solidFill>
                  <a:schemeClr val="accent2"/>
                </a:solidFill>
              </a:rPr>
              <a:t>:</a:t>
            </a:r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104456" name="Text Box 8">
            <a:extLst>
              <a:ext uri="{FF2B5EF4-FFF2-40B4-BE49-F238E27FC236}">
                <a16:creationId xmlns:a16="http://schemas.microsoft.com/office/drawing/2014/main" id="{C4D32314-98E7-7844-85CD-EE47F8EE9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3581400"/>
            <a:ext cx="31242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Small compact objects (e.g., brown dwarfs, small black holes) acting as gravitational lenses.</a:t>
            </a:r>
          </a:p>
        </p:txBody>
      </p:sp>
      <p:sp>
        <p:nvSpPr>
          <p:cNvPr id="104457" name="Oval 9">
            <a:extLst>
              <a:ext uri="{FF2B5EF4-FFF2-40B4-BE49-F238E27FC236}">
                <a16:creationId xmlns:a16="http://schemas.microsoft.com/office/drawing/2014/main" id="{298977A8-D80B-CD4C-9C7C-454F98705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6172200"/>
            <a:ext cx="304800" cy="3048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4458" name="Oval 10">
            <a:extLst>
              <a:ext uri="{FF2B5EF4-FFF2-40B4-BE49-F238E27FC236}">
                <a16:creationId xmlns:a16="http://schemas.microsoft.com/office/drawing/2014/main" id="{38BC3F4F-070F-834F-82EC-6540FBFD9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6629400"/>
            <a:ext cx="76200" cy="762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33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4459" name="Oval 11">
            <a:extLst>
              <a:ext uri="{FF2B5EF4-FFF2-40B4-BE49-F238E27FC236}">
                <a16:creationId xmlns:a16="http://schemas.microsoft.com/office/drawing/2014/main" id="{16F505CC-73E1-4B40-AAE4-F85EC170A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0" y="6172200"/>
            <a:ext cx="304800" cy="3048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4460" name="Line 12">
            <a:extLst>
              <a:ext uri="{FF2B5EF4-FFF2-40B4-BE49-F238E27FC236}">
                <a16:creationId xmlns:a16="http://schemas.microsoft.com/office/drawing/2014/main" id="{C8C88FF1-29C2-C44D-AA2E-36CFEF004A77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5257800"/>
            <a:ext cx="4267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4461" name="Text Box 13">
            <a:extLst>
              <a:ext uri="{FF2B5EF4-FFF2-40B4-BE49-F238E27FC236}">
                <a16:creationId xmlns:a16="http://schemas.microsoft.com/office/drawing/2014/main" id="{3891C303-46FD-7B45-A545-D9054CB89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461126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Earth</a:t>
            </a:r>
          </a:p>
        </p:txBody>
      </p:sp>
      <p:sp>
        <p:nvSpPr>
          <p:cNvPr id="104462" name="Text Box 14">
            <a:extLst>
              <a:ext uri="{FF2B5EF4-FFF2-40B4-BE49-F238E27FC236}">
                <a16:creationId xmlns:a16="http://schemas.microsoft.com/office/drawing/2014/main" id="{237F2CD0-6182-0841-A900-C02AF1785779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482600" y="3371851"/>
            <a:ext cx="4410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Brightness of background star</a:t>
            </a:r>
          </a:p>
        </p:txBody>
      </p:sp>
      <p:sp>
        <p:nvSpPr>
          <p:cNvPr id="104463" name="Line 15">
            <a:extLst>
              <a:ext uri="{FF2B5EF4-FFF2-40B4-BE49-F238E27FC236}">
                <a16:creationId xmlns:a16="http://schemas.microsoft.com/office/drawing/2014/main" id="{6B8178C3-90BE-7447-8952-49ADE512DE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3600" y="1905000"/>
            <a:ext cx="0" cy="3124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4464" name="Line 16">
            <a:extLst>
              <a:ext uri="{FF2B5EF4-FFF2-40B4-BE49-F238E27FC236}">
                <a16:creationId xmlns:a16="http://schemas.microsoft.com/office/drawing/2014/main" id="{A6B01F29-40C3-FE44-943B-818118AE82E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0" y="6324600"/>
            <a:ext cx="7696200" cy="0"/>
          </a:xfrm>
          <a:prstGeom prst="line">
            <a:avLst/>
          </a:prstGeom>
          <a:noFill/>
          <a:ln w="28575">
            <a:solidFill>
              <a:srgbClr val="FF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4465" name="Text Box 17">
            <a:extLst>
              <a:ext uri="{FF2B5EF4-FFF2-40B4-BE49-F238E27FC236}">
                <a16:creationId xmlns:a16="http://schemas.microsoft.com/office/drawing/2014/main" id="{AEB10097-3B10-E243-8F91-7872FFDC3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5394326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Time</a:t>
            </a:r>
          </a:p>
        </p:txBody>
      </p:sp>
      <p:sp>
        <p:nvSpPr>
          <p:cNvPr id="104466" name="Text Box 18">
            <a:extLst>
              <a:ext uri="{FF2B5EF4-FFF2-40B4-BE49-F238E27FC236}">
                <a16:creationId xmlns:a16="http://schemas.microsoft.com/office/drawing/2014/main" id="{9CE1C5F4-7F46-4445-9403-64746BD26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6400801"/>
            <a:ext cx="297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Distant background star</a:t>
            </a:r>
          </a:p>
        </p:txBody>
      </p:sp>
      <p:sp>
        <p:nvSpPr>
          <p:cNvPr id="104467" name="Text Box 19">
            <a:extLst>
              <a:ext uri="{FF2B5EF4-FFF2-40B4-BE49-F238E27FC236}">
                <a16:creationId xmlns:a16="http://schemas.microsoft.com/office/drawing/2014/main" id="{D25AAC36-4A7F-2B43-ACA3-F73560783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6461126"/>
            <a:ext cx="114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MACHO</a:t>
            </a:r>
          </a:p>
        </p:txBody>
      </p:sp>
      <p:sp>
        <p:nvSpPr>
          <p:cNvPr id="104468" name="Oval 20">
            <a:extLst>
              <a:ext uri="{FF2B5EF4-FFF2-40B4-BE49-F238E27FC236}">
                <a16:creationId xmlns:a16="http://schemas.microsoft.com/office/drawing/2014/main" id="{2A20D731-AA55-DD41-A261-C90D58591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6482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33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4469" name="Oval 21">
            <a:extLst>
              <a:ext uri="{FF2B5EF4-FFF2-40B4-BE49-F238E27FC236}">
                <a16:creationId xmlns:a16="http://schemas.microsoft.com/office/drawing/2014/main" id="{AC511297-A1CF-DF48-B09E-09B7BC429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18288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33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4470" name="FlagCount" hidden="1">
            <a:extLst>
              <a:ext uri="{FF2B5EF4-FFF2-40B4-BE49-F238E27FC236}">
                <a16:creationId xmlns:a16="http://schemas.microsoft.com/office/drawing/2014/main" id="{9B809674-A117-4749-BC9A-7F06CBA4B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33808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4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4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4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4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4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4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4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4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4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104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104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04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104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2" grpId="0" autoUpdateAnimBg="0"/>
      <p:bldP spid="104455" grpId="0" autoUpdateAnimBg="0"/>
      <p:bldP spid="104456" grpId="0" autoUpdateAnimBg="0"/>
      <p:bldP spid="104457" grpId="0" animBg="1"/>
      <p:bldP spid="104458" grpId="0" animBg="1" autoUpdateAnimBg="0"/>
      <p:bldP spid="104459" grpId="0" animBg="1"/>
      <p:bldP spid="104461" grpId="0" autoUpdateAnimBg="0"/>
      <p:bldP spid="104462" grpId="0" autoUpdateAnimBg="0"/>
      <p:bldP spid="104465" grpId="0" autoUpdateAnimBg="0"/>
      <p:bldP spid="104466" grpId="0" autoUpdateAnimBg="0"/>
      <p:bldP spid="104467" grpId="0" autoUpdateAnimBg="0"/>
      <p:bldP spid="104468" grpId="0" animBg="1" autoUpdateAnimBg="0"/>
      <p:bldP spid="104468" grpId="1" animBg="1" autoUpdateAnimBg="0"/>
      <p:bldP spid="104469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5B645CE0-C8FA-D04B-9626-DD85FDDBBB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67000" y="0"/>
            <a:ext cx="6781800" cy="1371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Problems with the Classical, Decelerating Universe:</a:t>
            </a:r>
          </a:p>
        </p:txBody>
      </p:sp>
      <p:sp>
        <p:nvSpPr>
          <p:cNvPr id="72708" name="Text Box 4">
            <a:extLst>
              <a:ext uri="{FF2B5EF4-FFF2-40B4-BE49-F238E27FC236}">
                <a16:creationId xmlns:a16="http://schemas.microsoft.com/office/drawing/2014/main" id="{6F74B858-A039-6B4E-BD4A-52837006D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1447800"/>
            <a:ext cx="464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buFontTx/>
              <a:buAutoNum type="arabicParenR"/>
              <a:defRPr/>
            </a:pPr>
            <a:r>
              <a:rPr lang="en-US" sz="2400">
                <a:solidFill>
                  <a:schemeClr val="accent2"/>
                </a:solidFill>
              </a:rPr>
              <a:t>The flatness problem: </a:t>
            </a:r>
          </a:p>
        </p:txBody>
      </p:sp>
      <p:sp>
        <p:nvSpPr>
          <p:cNvPr id="72709" name="Text Box 5">
            <a:extLst>
              <a:ext uri="{FF2B5EF4-FFF2-40B4-BE49-F238E27FC236}">
                <a16:creationId xmlns:a16="http://schemas.microsoft.com/office/drawing/2014/main" id="{8E725239-EDDF-4C4F-BA5E-A859BF8C3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9900" y="2393951"/>
            <a:ext cx="6096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Even a tiny deviation from perfect flatness at the time of the Big Bang should have been amplified to a huge deviation today.</a:t>
            </a:r>
          </a:p>
        </p:txBody>
      </p:sp>
      <p:sp>
        <p:nvSpPr>
          <p:cNvPr id="72710" name="Text Box 6">
            <a:extLst>
              <a:ext uri="{FF2B5EF4-FFF2-40B4-BE49-F238E27FC236}">
                <a16:creationId xmlns:a16="http://schemas.microsoft.com/office/drawing/2014/main" id="{BCB1981F-0958-F145-A0F7-6449F0EE7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3657600"/>
            <a:ext cx="548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=&gt; Extreme fine tuning required!</a:t>
            </a:r>
          </a:p>
        </p:txBody>
      </p:sp>
      <p:sp>
        <p:nvSpPr>
          <p:cNvPr id="72711" name="Text Box 7">
            <a:extLst>
              <a:ext uri="{FF2B5EF4-FFF2-40B4-BE49-F238E27FC236}">
                <a16:creationId xmlns:a16="http://schemas.microsoft.com/office/drawing/2014/main" id="{2FE7F58F-4F5B-3A40-AFC6-E4EB3525F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4191000"/>
            <a:ext cx="640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2) The isotropy of the cosmic background:</a:t>
            </a:r>
          </a:p>
        </p:txBody>
      </p:sp>
      <p:sp>
        <p:nvSpPr>
          <p:cNvPr id="72712" name="Text Box 8">
            <a:extLst>
              <a:ext uri="{FF2B5EF4-FFF2-40B4-BE49-F238E27FC236}">
                <a16:creationId xmlns:a16="http://schemas.microsoft.com/office/drawing/2014/main" id="{308FE572-435B-CD42-8B32-DAE02F231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724401"/>
            <a:ext cx="8001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If information can only travel through the universe at the speed of light, then structure in the cosmic background should not be correlated over large angular scales!</a:t>
            </a:r>
          </a:p>
        </p:txBody>
      </p:sp>
      <p:sp>
        <p:nvSpPr>
          <p:cNvPr id="72713" name="Text Box 9">
            <a:extLst>
              <a:ext uri="{FF2B5EF4-FFF2-40B4-BE49-F238E27FC236}">
                <a16:creationId xmlns:a16="http://schemas.microsoft.com/office/drawing/2014/main" id="{C1C74311-2BA7-4146-94C2-9B6988D59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05000"/>
            <a:ext cx="632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</a:rPr>
              <a:t>The universe seems to be nearly flat.  </a:t>
            </a:r>
          </a:p>
        </p:txBody>
      </p:sp>
      <p:sp>
        <p:nvSpPr>
          <p:cNvPr id="72714" name="Text Box 10">
            <a:extLst>
              <a:ext uri="{FF2B5EF4-FFF2-40B4-BE49-F238E27FC236}">
                <a16:creationId xmlns:a16="http://schemas.microsoft.com/office/drawing/2014/main" id="{A56723B1-2F41-3D45-8385-4C55F7865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100" y="6019801"/>
            <a:ext cx="5943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Symbol" charset="0"/>
              <a:buChar char="Þ"/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Contradiction to almost perfect isotropy of the cosmic background!</a:t>
            </a:r>
          </a:p>
        </p:txBody>
      </p:sp>
      <p:sp>
        <p:nvSpPr>
          <p:cNvPr id="72715" name="FlagCount" hidden="1">
            <a:extLst>
              <a:ext uri="{FF2B5EF4-FFF2-40B4-BE49-F238E27FC236}">
                <a16:creationId xmlns:a16="http://schemas.microsoft.com/office/drawing/2014/main" id="{3C29E592-731F-E344-AF1B-536CE5A6B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1018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2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72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72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8" grpId="0"/>
      <p:bldP spid="72709" grpId="0"/>
      <p:bldP spid="72710" grpId="0"/>
      <p:bldP spid="72711" grpId="0"/>
      <p:bldP spid="72712" grpId="0"/>
      <p:bldP spid="72713" grpId="0"/>
      <p:bldP spid="727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3" descr="1516">
            <a:extLst>
              <a:ext uri="{FF2B5EF4-FFF2-40B4-BE49-F238E27FC236}">
                <a16:creationId xmlns:a16="http://schemas.microsoft.com/office/drawing/2014/main" id="{BFCBBC95-1FAF-7440-8C45-9AB4E84F2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752601"/>
            <a:ext cx="5715000" cy="474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8" name="Rectangle 2">
            <a:extLst>
              <a:ext uri="{FF2B5EF4-FFF2-40B4-BE49-F238E27FC236}">
                <a16:creationId xmlns:a16="http://schemas.microsoft.com/office/drawing/2014/main" id="{86886609-A341-1B42-84DF-5A8AA409DD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22238"/>
            <a:ext cx="8229600" cy="868362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21</a:t>
            </a:r>
            <a:r>
              <a:rPr lang="en-US" baseline="30000" dirty="0">
                <a:solidFill>
                  <a:schemeClr val="accent2"/>
                </a:solidFill>
                <a:cs typeface="+mj-cs"/>
              </a:rPr>
              <a:t>st</a:t>
            </a:r>
            <a:r>
              <a:rPr lang="en-US" dirty="0">
                <a:solidFill>
                  <a:schemeClr val="accent2"/>
                </a:solidFill>
                <a:cs typeface="+mj-cs"/>
              </a:rPr>
              <a:t> Century Cosmology</a:t>
            </a:r>
          </a:p>
        </p:txBody>
      </p:sp>
      <p:sp>
        <p:nvSpPr>
          <p:cNvPr id="106502" name="Text Box 6">
            <a:extLst>
              <a:ext uri="{FF2B5EF4-FFF2-40B4-BE49-F238E27FC236}">
                <a16:creationId xmlns:a16="http://schemas.microsoft.com/office/drawing/2014/main" id="{65C00A6F-29B5-A947-A06E-D6280454C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1004888"/>
            <a:ext cx="441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Possible solution: Inflation!</a:t>
            </a:r>
          </a:p>
        </p:txBody>
      </p:sp>
      <p:sp>
        <p:nvSpPr>
          <p:cNvPr id="106503" name="Text Box 7">
            <a:extLst>
              <a:ext uri="{FF2B5EF4-FFF2-40B4-BE49-F238E27FC236}">
                <a16:creationId xmlns:a16="http://schemas.microsoft.com/office/drawing/2014/main" id="{A205C5F7-E45F-F84A-8FAD-D46A80DF8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1665237"/>
            <a:ext cx="28956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Inflation = period of sudden expansion during the very early evolution of the universe perhaps</a:t>
            </a:r>
          </a:p>
        </p:txBody>
      </p:sp>
      <p:sp>
        <p:nvSpPr>
          <p:cNvPr id="106504" name="Text Box 8">
            <a:extLst>
              <a:ext uri="{FF2B5EF4-FFF2-40B4-BE49-F238E27FC236}">
                <a16:creationId xmlns:a16="http://schemas.microsoft.com/office/drawing/2014/main" id="{E93E31A4-9D7E-1D45-B96D-765D3807F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889375"/>
            <a:ext cx="29718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triggered by the sudden energy release from the decoupling of the strong and electroweak forces</a:t>
            </a:r>
          </a:p>
        </p:txBody>
      </p:sp>
      <p:sp>
        <p:nvSpPr>
          <p:cNvPr id="106505" name="Line 9">
            <a:extLst>
              <a:ext uri="{FF2B5EF4-FFF2-40B4-BE49-F238E27FC236}">
                <a16:creationId xmlns:a16="http://schemas.microsoft.com/office/drawing/2014/main" id="{F7CA06FE-A210-1745-89D8-524E121E7A2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15000" y="3048000"/>
            <a:ext cx="2438400" cy="2590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6506" name="FlagCount" hidden="1">
            <a:extLst>
              <a:ext uri="{FF2B5EF4-FFF2-40B4-BE49-F238E27FC236}">
                <a16:creationId xmlns:a16="http://schemas.microsoft.com/office/drawing/2014/main" id="{007C916B-6BBF-0D41-9552-8F764B0E7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79179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6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6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06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106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2" grpId="0"/>
      <p:bldP spid="106503" grpId="0"/>
      <p:bldP spid="10650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2575640E-9067-3B44-AAE0-DB1FDF0B33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467600" cy="15240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chemeClr val="accent2"/>
                </a:solidFill>
              </a:rPr>
              <a:t>Measuring the </a:t>
            </a:r>
            <a:r>
              <a:rPr lang="ja-JP" altLang="en-US">
                <a:solidFill>
                  <a:schemeClr val="accent2"/>
                </a:solidFill>
              </a:rPr>
              <a:t>“</a:t>
            </a:r>
            <a:r>
              <a:rPr lang="en-US" altLang="ja-JP" dirty="0">
                <a:solidFill>
                  <a:schemeClr val="accent2"/>
                </a:solidFill>
              </a:rPr>
              <a:t>Deceleration</a:t>
            </a:r>
            <a:r>
              <a:rPr lang="ja-JP" altLang="en-US">
                <a:solidFill>
                  <a:schemeClr val="accent2"/>
                </a:solidFill>
              </a:rPr>
              <a:t>”</a:t>
            </a:r>
            <a:r>
              <a:rPr lang="en-US" altLang="ja-JP" dirty="0">
                <a:solidFill>
                  <a:schemeClr val="accent2"/>
                </a:solidFill>
              </a:rPr>
              <a:t> of the Universe …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pic>
        <p:nvPicPr>
          <p:cNvPr id="108548" name="Picture 4" descr="13a">
            <a:extLst>
              <a:ext uri="{FF2B5EF4-FFF2-40B4-BE49-F238E27FC236}">
                <a16:creationId xmlns:a16="http://schemas.microsoft.com/office/drawing/2014/main" id="{2061D71C-6870-194C-87AD-43265EB978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730376"/>
            <a:ext cx="6248400" cy="4137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08550" name="Text Box 6">
            <a:extLst>
              <a:ext uri="{FF2B5EF4-FFF2-40B4-BE49-F238E27FC236}">
                <a16:creationId xmlns:a16="http://schemas.microsoft.com/office/drawing/2014/main" id="{92034325-65F1-F647-AC87-C907F0F54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2057401"/>
            <a:ext cx="25146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By observing type </a:t>
            </a:r>
            <a:r>
              <a:rPr lang="en-US" sz="2000" dirty="0" err="1">
                <a:solidFill>
                  <a:schemeClr val="accent2"/>
                </a:solidFill>
                <a:latin typeface="Arial" charset="0"/>
                <a:ea typeface="ＭＳ Ｐゴシック" charset="0"/>
              </a:rPr>
              <a:t>Ia</a:t>
            </a: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supernovae, astronomers can measure the Hubble relation at large distances</a:t>
            </a:r>
          </a:p>
        </p:txBody>
      </p:sp>
      <p:sp>
        <p:nvSpPr>
          <p:cNvPr id="108551" name="Text Box 7">
            <a:extLst>
              <a:ext uri="{FF2B5EF4-FFF2-40B4-BE49-F238E27FC236}">
                <a16:creationId xmlns:a16="http://schemas.microsoft.com/office/drawing/2014/main" id="{87DF0F46-1878-9F46-9082-EED751013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4175126"/>
            <a:ext cx="2514600" cy="72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Distance </a:t>
            </a: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  <a:sym typeface="Symbol" charset="0"/>
              </a:rPr>
              <a:t></a:t>
            </a: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recession speed</a:t>
            </a:r>
          </a:p>
        </p:txBody>
      </p:sp>
      <p:sp>
        <p:nvSpPr>
          <p:cNvPr id="108552" name="Text Box 8">
            <a:extLst>
              <a:ext uri="{FF2B5EF4-FFF2-40B4-BE49-F238E27FC236}">
                <a16:creationId xmlns:a16="http://schemas.microsoft.com/office/drawing/2014/main" id="{6F94D894-1BDB-A74E-8FC3-F35F749E9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013326"/>
            <a:ext cx="2209800" cy="103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Size scale of the universe </a:t>
            </a: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  <a:sym typeface="Symbol" charset="0"/>
              </a:rPr>
              <a:t></a:t>
            </a: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rate of expansion</a:t>
            </a:r>
          </a:p>
        </p:txBody>
      </p:sp>
      <p:sp>
        <p:nvSpPr>
          <p:cNvPr id="108553" name="Text Box 9">
            <a:extLst>
              <a:ext uri="{FF2B5EF4-FFF2-40B4-BE49-F238E27FC236}">
                <a16:creationId xmlns:a16="http://schemas.microsoft.com/office/drawing/2014/main" id="{C63CECC8-E095-8A4B-AD20-D15612871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2428" y="5976938"/>
            <a:ext cx="5867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chemeClr val="accent2"/>
                </a:solidFill>
              </a:rPr>
              <a:t>It was expected that this would measure the deceleration of the universe, but …</a:t>
            </a:r>
          </a:p>
        </p:txBody>
      </p:sp>
      <p:sp>
        <p:nvSpPr>
          <p:cNvPr id="108554" name="FlagCount" hidden="1">
            <a:extLst>
              <a:ext uri="{FF2B5EF4-FFF2-40B4-BE49-F238E27FC236}">
                <a16:creationId xmlns:a16="http://schemas.microsoft.com/office/drawing/2014/main" id="{C0816E21-4B17-4F41-8FC8-DBB522E83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5669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8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08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08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08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0" grpId="0"/>
      <p:bldP spid="108551" grpId="0"/>
      <p:bldP spid="108552" grpId="0"/>
      <p:bldP spid="10855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5" name="Rectangle 5">
            <a:extLst>
              <a:ext uri="{FF2B5EF4-FFF2-40B4-BE49-F238E27FC236}">
                <a16:creationId xmlns:a16="http://schemas.microsoft.com/office/drawing/2014/main" id="{9CF34C78-AE7A-F045-A941-FA6AC80A61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3200" y="228600"/>
            <a:ext cx="67056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The Accelerating Universe</a:t>
            </a:r>
          </a:p>
        </p:txBody>
      </p:sp>
      <p:sp>
        <p:nvSpPr>
          <p:cNvPr id="66567" name="Text Box 7">
            <a:extLst>
              <a:ext uri="{FF2B5EF4-FFF2-40B4-BE49-F238E27FC236}">
                <a16:creationId xmlns:a16="http://schemas.microsoft.com/office/drawing/2014/main" id="{B9248537-D159-AC40-BE75-83044E7F0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5394326"/>
            <a:ext cx="289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Red Shift z</a:t>
            </a:r>
          </a:p>
        </p:txBody>
      </p:sp>
      <p:sp>
        <p:nvSpPr>
          <p:cNvPr id="66568" name="Line 8">
            <a:extLst>
              <a:ext uri="{FF2B5EF4-FFF2-40B4-BE49-F238E27FC236}">
                <a16:creationId xmlns:a16="http://schemas.microsoft.com/office/drawing/2014/main" id="{B9AF73F7-92C1-BB42-A0C7-7AEC2E34882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5334000"/>
            <a:ext cx="3886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6569" name="Text Box 9">
            <a:extLst>
              <a:ext uri="{FF2B5EF4-FFF2-40B4-BE49-F238E27FC236}">
                <a16:creationId xmlns:a16="http://schemas.microsoft.com/office/drawing/2014/main" id="{D3A07F79-9044-9645-92F6-B6CB7171302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401762" y="2697163"/>
            <a:ext cx="3200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Apparent Magnitude of Type </a:t>
            </a:r>
            <a:r>
              <a:rPr lang="en-US" sz="2000" dirty="0" err="1">
                <a:solidFill>
                  <a:schemeClr val="accent2"/>
                </a:solidFill>
                <a:latin typeface="Arial" charset="0"/>
                <a:ea typeface="ＭＳ Ｐゴシック" charset="0"/>
              </a:rPr>
              <a:t>Ia</a:t>
            </a: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Supernovae</a:t>
            </a:r>
          </a:p>
        </p:txBody>
      </p:sp>
      <p:sp>
        <p:nvSpPr>
          <p:cNvPr id="66570" name="Line 10">
            <a:extLst>
              <a:ext uri="{FF2B5EF4-FFF2-40B4-BE49-F238E27FC236}">
                <a16:creationId xmlns:a16="http://schemas.microsoft.com/office/drawing/2014/main" id="{69A04505-F056-9940-89FF-9F50FE70AD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000" y="1600200"/>
            <a:ext cx="0" cy="3276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6571" name="Text Box 11">
            <a:extLst>
              <a:ext uri="{FF2B5EF4-FFF2-40B4-BE49-F238E27FC236}">
                <a16:creationId xmlns:a16="http://schemas.microsoft.com/office/drawing/2014/main" id="{97860D99-A84C-1945-8DC7-890E5E7C3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752601"/>
            <a:ext cx="365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bg1"/>
                </a:solidFill>
                <a:latin typeface="Arial" charset="0"/>
                <a:ea typeface="ＭＳ Ｐゴシック" charset="0"/>
              </a:rPr>
              <a:t>Flat decelerating universe</a:t>
            </a:r>
          </a:p>
        </p:txBody>
      </p:sp>
      <p:sp>
        <p:nvSpPr>
          <p:cNvPr id="66572" name="Text Box 12">
            <a:extLst>
              <a:ext uri="{FF2B5EF4-FFF2-40B4-BE49-F238E27FC236}">
                <a16:creationId xmlns:a16="http://schemas.microsoft.com/office/drawing/2014/main" id="{22D6C192-B898-9C45-A413-0AC92E30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4251326"/>
            <a:ext cx="342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bg1"/>
                </a:solidFill>
                <a:latin typeface="Arial" charset="0"/>
                <a:ea typeface="ＭＳ Ｐゴシック" charset="0"/>
              </a:rPr>
              <a:t>Flat accelerating universe</a:t>
            </a:r>
          </a:p>
        </p:txBody>
      </p:sp>
      <p:sp>
        <p:nvSpPr>
          <p:cNvPr id="66573" name="Line 13">
            <a:extLst>
              <a:ext uri="{FF2B5EF4-FFF2-40B4-BE49-F238E27FC236}">
                <a16:creationId xmlns:a16="http://schemas.microsoft.com/office/drawing/2014/main" id="{E0D759E8-16D1-674E-B394-30D09D157D27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0400" y="2209800"/>
            <a:ext cx="457200" cy="1524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6574" name="Line 14">
            <a:extLst>
              <a:ext uri="{FF2B5EF4-FFF2-40B4-BE49-F238E27FC236}">
                <a16:creationId xmlns:a16="http://schemas.microsoft.com/office/drawing/2014/main" id="{BE4DEF1F-3BD5-1E4B-8582-0420F5E53E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05400" y="3200400"/>
            <a:ext cx="990600" cy="10668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6575" name="Text Box 15">
            <a:extLst>
              <a:ext uri="{FF2B5EF4-FFF2-40B4-BE49-F238E27FC236}">
                <a16:creationId xmlns:a16="http://schemas.microsoft.com/office/drawing/2014/main" id="{7CD7487A-AE2E-744B-8693-246CEA93F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943600"/>
            <a:ext cx="5638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In fact, SN Ia measurements showed that the </a:t>
            </a: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universe is accelerating!</a:t>
            </a:r>
          </a:p>
        </p:txBody>
      </p:sp>
      <p:sp>
        <p:nvSpPr>
          <p:cNvPr id="66576" name="FlagCount" hidden="1">
            <a:extLst>
              <a:ext uri="{FF2B5EF4-FFF2-40B4-BE49-F238E27FC236}">
                <a16:creationId xmlns:a16="http://schemas.microsoft.com/office/drawing/2014/main" id="{30FC1596-434C-8544-8AB0-1F54394FC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8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  <p:pic>
        <p:nvPicPr>
          <p:cNvPr id="38924" name="Picture 20" descr="1517b">
            <a:extLst>
              <a:ext uri="{FF2B5EF4-FFF2-40B4-BE49-F238E27FC236}">
                <a16:creationId xmlns:a16="http://schemas.microsoft.com/office/drawing/2014/main" id="{BC375151-EEE4-6841-895A-7ADA72F43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328739"/>
            <a:ext cx="52578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89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66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66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6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66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6" dur="500"/>
                                        <p:tgtEl>
                                          <p:spTgt spid="66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66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66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66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7" grpId="0"/>
      <p:bldP spid="66569" grpId="0"/>
      <p:bldP spid="66571" grpId="0"/>
      <p:bldP spid="66572" grpId="0"/>
      <p:bldP spid="6657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890063DA-7B26-9249-B2F3-19623131B0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274638"/>
            <a:ext cx="7620000" cy="1020762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The Cosmological Constant</a:t>
            </a:r>
          </a:p>
        </p:txBody>
      </p:sp>
      <p:sp>
        <p:nvSpPr>
          <p:cNvPr id="73732" name="Text Box 4">
            <a:extLst>
              <a:ext uri="{FF2B5EF4-FFF2-40B4-BE49-F238E27FC236}">
                <a16:creationId xmlns:a16="http://schemas.microsoft.com/office/drawing/2014/main" id="{ADEE6B74-ECEF-5540-AB23-5D24BC113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1600201"/>
            <a:ext cx="7391400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Cosmic acceleration can be explained with the </a:t>
            </a:r>
            <a:r>
              <a:rPr lang="en-US" altLang="en-US" b="1">
                <a:solidFill>
                  <a:schemeClr val="accent2"/>
                </a:solidFill>
              </a:rPr>
              <a:t>cosmological constant</a:t>
            </a:r>
            <a:r>
              <a:rPr lang="en-US" altLang="en-US">
                <a:solidFill>
                  <a:schemeClr val="accent2"/>
                </a:solidFill>
              </a:rPr>
              <a:t>, </a:t>
            </a:r>
            <a:r>
              <a:rPr lang="en-US" altLang="en-US">
                <a:solidFill>
                  <a:schemeClr val="accent2"/>
                </a:solidFill>
                <a:latin typeface="Symbol" pitchFamily="2" charset="2"/>
              </a:rPr>
              <a:t>L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(</a:t>
            </a:r>
            <a:r>
              <a:rPr lang="ja-JP" altLang="en-US">
                <a:solidFill>
                  <a:schemeClr val="accent2"/>
                </a:solidFill>
              </a:rPr>
              <a:t>“</a:t>
            </a:r>
            <a:r>
              <a:rPr lang="en-US" altLang="ja-JP">
                <a:solidFill>
                  <a:schemeClr val="accent2"/>
                </a:solidFill>
              </a:rPr>
              <a:t>Lambda</a:t>
            </a:r>
            <a:r>
              <a:rPr lang="ja-JP" altLang="en-US">
                <a:solidFill>
                  <a:schemeClr val="accent2"/>
                </a:solidFill>
              </a:rPr>
              <a:t>”</a:t>
            </a:r>
            <a:r>
              <a:rPr lang="en-US" altLang="ja-JP">
                <a:solidFill>
                  <a:schemeClr val="accent2"/>
                </a:solidFill>
              </a:rPr>
              <a:t>)</a:t>
            </a:r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73733" name="Text Box 5">
            <a:extLst>
              <a:ext uri="{FF2B5EF4-FFF2-40B4-BE49-F238E27FC236}">
                <a16:creationId xmlns:a16="http://schemas.microsoft.com/office/drawing/2014/main" id="{4E4A7B09-F658-4E44-9914-524742D15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048000"/>
            <a:ext cx="67056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  <a:latin typeface="Symbol" pitchFamily="2" charset="2"/>
              </a:rPr>
              <a:t>L</a:t>
            </a:r>
            <a:r>
              <a:rPr lang="en-US" altLang="en-US">
                <a:solidFill>
                  <a:schemeClr val="accent2"/>
                </a:solidFill>
              </a:rPr>
              <a:t> is a free parameter in Einstein</a:t>
            </a:r>
            <a:r>
              <a:rPr lang="ja-JP" altLang="en-US">
                <a:solidFill>
                  <a:schemeClr val="accent2"/>
                </a:solidFill>
              </a:rPr>
              <a:t>’</a:t>
            </a:r>
            <a:r>
              <a:rPr lang="en-US" altLang="ja-JP">
                <a:solidFill>
                  <a:schemeClr val="accent2"/>
                </a:solidFill>
              </a:rPr>
              <a:t>s fundamental equation of general relativity; previously believed to be 0.</a:t>
            </a:r>
            <a:endParaRPr lang="en-US" altLang="en-US">
              <a:solidFill>
                <a:schemeClr val="accent2"/>
              </a:solidFill>
              <a:latin typeface="Symbol" pitchFamily="2" charset="2"/>
            </a:endParaRPr>
          </a:p>
        </p:txBody>
      </p:sp>
      <p:sp>
        <p:nvSpPr>
          <p:cNvPr id="73734" name="Text Box 6">
            <a:extLst>
              <a:ext uri="{FF2B5EF4-FFF2-40B4-BE49-F238E27FC236}">
                <a16:creationId xmlns:a16="http://schemas.microsoft.com/office/drawing/2014/main" id="{72D5F681-C092-6A4D-B9F8-E6184D260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2300" y="4419600"/>
            <a:ext cx="5867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Energy corresponding to </a:t>
            </a:r>
            <a:r>
              <a:rPr lang="en-US" sz="2400">
                <a:solidFill>
                  <a:schemeClr val="accent2"/>
                </a:solidFill>
                <a:latin typeface="Symbol" charset="0"/>
                <a:ea typeface="ＭＳ Ｐゴシック" charset="0"/>
              </a:rPr>
              <a:t>L</a:t>
            </a: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can account for the missing mass/energy (E = m*c</a:t>
            </a:r>
            <a:r>
              <a:rPr lang="en-US" sz="2400" baseline="30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2</a:t>
            </a: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) needed to produce a flat space-time.  </a:t>
            </a:r>
            <a:endParaRPr lang="en-US" sz="2400">
              <a:solidFill>
                <a:schemeClr val="accent2"/>
              </a:solidFill>
              <a:latin typeface="Symbol" charset="0"/>
              <a:ea typeface="ＭＳ Ｐゴシック" charset="0"/>
            </a:endParaRPr>
          </a:p>
        </p:txBody>
      </p:sp>
      <p:sp>
        <p:nvSpPr>
          <p:cNvPr id="73735" name="Text Box 7">
            <a:extLst>
              <a:ext uri="{FF2B5EF4-FFF2-40B4-BE49-F238E27FC236}">
                <a16:creationId xmlns:a16="http://schemas.microsoft.com/office/drawing/2014/main" id="{046CA284-E866-BF4F-AA1B-83E1CA762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2300" y="5745164"/>
            <a:ext cx="5867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  <a:cs typeface="Arial" panose="020B0604020202020204" pitchFamily="34" charset="0"/>
                <a:sym typeface="Symbol" pitchFamily="2" charset="2"/>
              </a:rPr>
              <a:t></a:t>
            </a:r>
            <a:r>
              <a:rPr lang="en-US" altLang="en-US" sz="320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ja-JP" altLang="en-US" sz="3200">
                <a:solidFill>
                  <a:schemeClr val="accent2"/>
                </a:solidFill>
              </a:rPr>
              <a:t>“</a:t>
            </a:r>
            <a:r>
              <a:rPr lang="en-US" altLang="ja-JP" sz="3200">
                <a:solidFill>
                  <a:schemeClr val="accent2"/>
                </a:solidFill>
              </a:rPr>
              <a:t>dark energy</a:t>
            </a:r>
            <a:r>
              <a:rPr lang="ja-JP" altLang="en-US" sz="3200">
                <a:solidFill>
                  <a:schemeClr val="accent2"/>
                </a:solidFill>
              </a:rPr>
              <a:t>”</a:t>
            </a:r>
            <a:endParaRPr lang="en-US" altLang="en-US" sz="3200">
              <a:solidFill>
                <a:schemeClr val="accent2"/>
              </a:solidFill>
            </a:endParaRPr>
          </a:p>
        </p:txBody>
      </p:sp>
      <p:sp>
        <p:nvSpPr>
          <p:cNvPr id="73736" name="FlagCount" hidden="1">
            <a:extLst>
              <a:ext uri="{FF2B5EF4-FFF2-40B4-BE49-F238E27FC236}">
                <a16:creationId xmlns:a16="http://schemas.microsoft.com/office/drawing/2014/main" id="{069EE909-9838-CB42-8214-5C4BE31F3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22229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2" grpId="0"/>
      <p:bldP spid="73733" grpId="0"/>
      <p:bldP spid="73734" grpId="0"/>
      <p:bldP spid="737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5AF49052-C76E-0C42-A8BA-E1A585347077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6019800" y="228601"/>
            <a:ext cx="4419600" cy="944563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chemeClr val="accent2"/>
                </a:solidFill>
              </a:rPr>
              <a:t>Hubble</a:t>
            </a:r>
            <a:r>
              <a:rPr lang="ja-JP" altLang="en-US">
                <a:solidFill>
                  <a:schemeClr val="accent2"/>
                </a:solidFill>
              </a:rPr>
              <a:t>’</a:t>
            </a:r>
            <a:r>
              <a:rPr lang="en-US" altLang="ja-JP" dirty="0">
                <a:solidFill>
                  <a:schemeClr val="accent2"/>
                </a:solidFill>
              </a:rPr>
              <a:t>s Law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pic>
        <p:nvPicPr>
          <p:cNvPr id="79876" name="Picture 4" descr="seedscosmology2">
            <a:extLst>
              <a:ext uri="{FF2B5EF4-FFF2-40B4-BE49-F238E27FC236}">
                <a16:creationId xmlns:a16="http://schemas.microsoft.com/office/drawing/2014/main" id="{F88E6B08-6046-A94A-BA59-9AFF2699F40E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52400"/>
            <a:ext cx="4038600" cy="1500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79878" name="Picture 6" descr="seedscosmology3">
            <a:extLst>
              <a:ext uri="{FF2B5EF4-FFF2-40B4-BE49-F238E27FC236}">
                <a16:creationId xmlns:a16="http://schemas.microsoft.com/office/drawing/2014/main" id="{9E8BD882-327B-D441-90AB-2581A3B7DAF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600200"/>
            <a:ext cx="4038600" cy="1136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79880" name="Picture 8" descr="seedscosmology4">
            <a:extLst>
              <a:ext uri="{FF2B5EF4-FFF2-40B4-BE49-F238E27FC236}">
                <a16:creationId xmlns:a16="http://schemas.microsoft.com/office/drawing/2014/main" id="{95239904-C9D3-5B43-B4C8-CB6C232B3C47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2701926"/>
            <a:ext cx="4038600" cy="1108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79882" name="Picture 10" descr="seedscosmology5">
            <a:extLst>
              <a:ext uri="{FF2B5EF4-FFF2-40B4-BE49-F238E27FC236}">
                <a16:creationId xmlns:a16="http://schemas.microsoft.com/office/drawing/2014/main" id="{7FD7E8EA-B7CA-BD4A-B1D1-5B46E8E055D4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3816350"/>
            <a:ext cx="4038600" cy="1136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79884" name="Picture 12" descr="seedscosmology6">
            <a:extLst>
              <a:ext uri="{FF2B5EF4-FFF2-40B4-BE49-F238E27FC236}">
                <a16:creationId xmlns:a16="http://schemas.microsoft.com/office/drawing/2014/main" id="{5544EF47-6B88-F44C-B6B8-2C40CF74B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4919664"/>
            <a:ext cx="4019550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5" name="Picture 13" descr="05">
            <a:extLst>
              <a:ext uri="{FF2B5EF4-FFF2-40B4-BE49-F238E27FC236}">
                <a16:creationId xmlns:a16="http://schemas.microsoft.com/office/drawing/2014/main" id="{24ABB424-2C50-024E-A469-975D5618E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030664"/>
            <a:ext cx="4038600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6" name="Text Box 14">
            <a:extLst>
              <a:ext uri="{FF2B5EF4-FFF2-40B4-BE49-F238E27FC236}">
                <a16:creationId xmlns:a16="http://schemas.microsoft.com/office/drawing/2014/main" id="{DD1D6323-D296-CD4F-BBC2-54FA1C7B0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1676400"/>
            <a:ext cx="4038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Distant galaxies are receding from us with a speed proportional to distance</a:t>
            </a:r>
          </a:p>
        </p:txBody>
      </p:sp>
      <p:sp>
        <p:nvSpPr>
          <p:cNvPr id="79887" name="FlagCount" hidden="1">
            <a:extLst>
              <a:ext uri="{FF2B5EF4-FFF2-40B4-BE49-F238E27FC236}">
                <a16:creationId xmlns:a16="http://schemas.microsoft.com/office/drawing/2014/main" id="{5BAF0AF1-DF57-9041-BBA2-FDE8D954D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5563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9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9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9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D3D84138-BBA8-2B42-85E6-EA7C54E9D8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3200" y="76200"/>
            <a:ext cx="6934200" cy="1752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The Evolution and Ultimate Fate of the Universe</a:t>
            </a:r>
          </a:p>
        </p:txBody>
      </p:sp>
      <p:sp>
        <p:nvSpPr>
          <p:cNvPr id="126985" name="FlagCount" hidden="1">
            <a:extLst>
              <a:ext uri="{FF2B5EF4-FFF2-40B4-BE49-F238E27FC236}">
                <a16:creationId xmlns:a16="http://schemas.microsoft.com/office/drawing/2014/main" id="{A61536C9-9C01-8144-82AD-20E52BE5A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  <p:pic>
        <p:nvPicPr>
          <p:cNvPr id="126987" name="Picture 11">
            <a:extLst>
              <a:ext uri="{FF2B5EF4-FFF2-40B4-BE49-F238E27FC236}">
                <a16:creationId xmlns:a16="http://schemas.microsoft.com/office/drawing/2014/main" id="{7C713A1F-7D35-9A45-8EEF-77697A5433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0" y="1600200"/>
            <a:ext cx="6248400" cy="5200650"/>
          </a:xfrm>
        </p:spPr>
      </p:pic>
      <p:sp>
        <p:nvSpPr>
          <p:cNvPr id="126988" name="Text Box 12">
            <a:extLst>
              <a:ext uri="{FF2B5EF4-FFF2-40B4-BE49-F238E27FC236}">
                <a16:creationId xmlns:a16="http://schemas.microsoft.com/office/drawing/2014/main" id="{79A1FDD2-AEE8-B348-9FF3-C1696F3C7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4343400"/>
            <a:ext cx="2514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Until ~ 6 billion years ago, gravity of matter was stronger than acceleration</a:t>
            </a:r>
          </a:p>
        </p:txBody>
      </p:sp>
      <p:sp>
        <p:nvSpPr>
          <p:cNvPr id="126989" name="Line 13">
            <a:extLst>
              <a:ext uri="{FF2B5EF4-FFF2-40B4-BE49-F238E27FC236}">
                <a16:creationId xmlns:a16="http://schemas.microsoft.com/office/drawing/2014/main" id="{52D000ED-3DAE-424C-A838-493C64696EC1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5029200"/>
            <a:ext cx="609600" cy="152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26990" name="Text Box 14">
            <a:extLst>
              <a:ext uri="{FF2B5EF4-FFF2-40B4-BE49-F238E27FC236}">
                <a16:creationId xmlns:a16="http://schemas.microsoft.com/office/drawing/2014/main" id="{DD0B1D75-DAB2-0E45-ACAD-700755C99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3581400"/>
            <a:ext cx="20574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Today, acceleration due to dark energy dominates.</a:t>
            </a:r>
          </a:p>
        </p:txBody>
      </p:sp>
    </p:spTree>
    <p:extLst>
      <p:ext uri="{BB962C8B-B14F-4D97-AF65-F5344CB8AC3E}">
        <p14:creationId xmlns:p14="http://schemas.microsoft.com/office/powerpoint/2010/main" val="78057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6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126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26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8" grpId="0" autoUpdateAnimBg="0"/>
      <p:bldP spid="126990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464909E3-78FB-8F49-BE2E-81A3FA47F3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8305800" cy="1371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Cosmology with the </a:t>
            </a:r>
            <a:br>
              <a:rPr lang="en-US" sz="4000" dirty="0">
                <a:solidFill>
                  <a:schemeClr val="accent2"/>
                </a:solidFill>
              </a:rPr>
            </a:br>
            <a:r>
              <a:rPr lang="en-US" sz="4000" dirty="0">
                <a:solidFill>
                  <a:schemeClr val="accent2"/>
                </a:solidFill>
              </a:rPr>
              <a:t>Cosmic Microwave Background</a:t>
            </a:r>
          </a:p>
        </p:txBody>
      </p:sp>
      <p:pic>
        <p:nvPicPr>
          <p:cNvPr id="59396" name="Picture 4" descr="wmap">
            <a:extLst>
              <a:ext uri="{FF2B5EF4-FFF2-40B4-BE49-F238E27FC236}">
                <a16:creationId xmlns:a16="http://schemas.microsoft.com/office/drawing/2014/main" id="{23C3CB2B-AB73-A042-BB1F-B078BE0B69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3124200"/>
            <a:ext cx="6934200" cy="3467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9398" name="Text Box 6">
            <a:extLst>
              <a:ext uri="{FF2B5EF4-FFF2-40B4-BE49-F238E27FC236}">
                <a16:creationId xmlns:a16="http://schemas.microsoft.com/office/drawing/2014/main" id="{C3663E59-C698-C646-9A9C-6BFD6C71E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447801"/>
            <a:ext cx="6553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If the universe was perfectly homogeneous on all scales at the time of reionization (z = 1000), then the CMB should be perfectly isotropic over the sky.</a:t>
            </a:r>
          </a:p>
        </p:txBody>
      </p:sp>
      <p:sp>
        <p:nvSpPr>
          <p:cNvPr id="59399" name="Text Box 7">
            <a:extLst>
              <a:ext uri="{FF2B5EF4-FFF2-40B4-BE49-F238E27FC236}">
                <a16:creationId xmlns:a16="http://schemas.microsoft.com/office/drawing/2014/main" id="{9141766C-5AAF-5E4C-AC5F-B48020B8E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514600"/>
            <a:ext cx="655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Instead, it shows small-scale fluctuations:</a:t>
            </a:r>
          </a:p>
        </p:txBody>
      </p:sp>
      <p:sp>
        <p:nvSpPr>
          <p:cNvPr id="59400" name="FlagCount" hidden="1">
            <a:extLst>
              <a:ext uri="{FF2B5EF4-FFF2-40B4-BE49-F238E27FC236}">
                <a16:creationId xmlns:a16="http://schemas.microsoft.com/office/drawing/2014/main" id="{E7E12642-D2FB-984D-B769-8768D5ACC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77410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8" grpId="0"/>
      <p:bldP spid="5939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A563A2EE-79E0-7346-82ED-58B087B7AC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4600" y="76200"/>
            <a:ext cx="7086600" cy="1447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Fluctuations in the Cosmic Microwave Background</a:t>
            </a:r>
          </a:p>
        </p:txBody>
      </p:sp>
      <p:sp>
        <p:nvSpPr>
          <p:cNvPr id="61448" name="Text Box 8">
            <a:extLst>
              <a:ext uri="{FF2B5EF4-FFF2-40B4-BE49-F238E27FC236}">
                <a16:creationId xmlns:a16="http://schemas.microsoft.com/office/drawing/2014/main" id="{477AAB3E-8826-EA4D-BADD-AA3FDEB9E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0" y="1066801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1449" name="Text Box 9">
            <a:extLst>
              <a:ext uri="{FF2B5EF4-FFF2-40B4-BE49-F238E27FC236}">
                <a16:creationId xmlns:a16="http://schemas.microsoft.com/office/drawing/2014/main" id="{F9D218E6-2BBA-7049-B90A-C41EA668B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660526"/>
            <a:ext cx="6019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Angular size of the CMB fluctuations allows us to probe the geometry of space-time!</a:t>
            </a:r>
          </a:p>
        </p:txBody>
      </p:sp>
      <p:sp>
        <p:nvSpPr>
          <p:cNvPr id="61450" name="Text Box 10">
            <a:extLst>
              <a:ext uri="{FF2B5EF4-FFF2-40B4-BE49-F238E27FC236}">
                <a16:creationId xmlns:a16="http://schemas.microsoft.com/office/drawing/2014/main" id="{265E4EA7-D39D-F14F-964E-FF28FBCA5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5146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CMB fluctuations have a characteristic size of 1 degree.</a:t>
            </a:r>
          </a:p>
        </p:txBody>
      </p:sp>
      <p:sp>
        <p:nvSpPr>
          <p:cNvPr id="61454" name="FlagCount" hidden="1">
            <a:extLst>
              <a:ext uri="{FF2B5EF4-FFF2-40B4-BE49-F238E27FC236}">
                <a16:creationId xmlns:a16="http://schemas.microsoft.com/office/drawing/2014/main" id="{E324DF2F-1F80-7D44-AF53-DCB1D631E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  <p:pic>
        <p:nvPicPr>
          <p:cNvPr id="61455" name="Picture 15" descr="1522a">
            <a:extLst>
              <a:ext uri="{FF2B5EF4-FFF2-40B4-BE49-F238E27FC236}">
                <a16:creationId xmlns:a16="http://schemas.microsoft.com/office/drawing/2014/main" id="{77BDF45F-694F-A149-BC40-BB254A703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00401"/>
            <a:ext cx="1851025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6" name="Picture 16" descr="1522b">
            <a:extLst>
              <a:ext uri="{FF2B5EF4-FFF2-40B4-BE49-F238E27FC236}">
                <a16:creationId xmlns:a16="http://schemas.microsoft.com/office/drawing/2014/main" id="{D12CA342-A830-1C41-ABE2-9BE916464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26" y="3200401"/>
            <a:ext cx="2030413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7" name="Picture 17" descr="1522c">
            <a:extLst>
              <a:ext uri="{FF2B5EF4-FFF2-40B4-BE49-F238E27FC236}">
                <a16:creationId xmlns:a16="http://schemas.microsoft.com/office/drawing/2014/main" id="{6112D744-7655-2D4F-88BE-0A0BF8C7B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39" y="3200401"/>
            <a:ext cx="1855787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9" name="Picture 19" descr="1522d">
            <a:extLst>
              <a:ext uri="{FF2B5EF4-FFF2-40B4-BE49-F238E27FC236}">
                <a16:creationId xmlns:a16="http://schemas.microsoft.com/office/drawing/2014/main" id="{B6C9DE0D-E4BD-2E4C-99CD-B09248822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526" y="3200400"/>
            <a:ext cx="1768475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549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1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1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61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9" grpId="0"/>
      <p:bldP spid="6145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1" name="Rectangle 5">
            <a:extLst>
              <a:ext uri="{FF2B5EF4-FFF2-40B4-BE49-F238E27FC236}">
                <a16:creationId xmlns:a16="http://schemas.microsoft.com/office/drawing/2014/main" id="{B5679165-0ED2-584E-8AD4-C2007B1B14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3200" y="1"/>
            <a:ext cx="6705600" cy="13255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Analysis of the Cosmic Background Fluctuations</a:t>
            </a:r>
          </a:p>
        </p:txBody>
      </p:sp>
      <p:sp>
        <p:nvSpPr>
          <p:cNvPr id="116743" name="Text Box 7">
            <a:extLst>
              <a:ext uri="{FF2B5EF4-FFF2-40B4-BE49-F238E27FC236}">
                <a16:creationId xmlns:a16="http://schemas.microsoft.com/office/drawing/2014/main" id="{A9BC5CE7-F567-6A4C-81CD-799476936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859867"/>
            <a:ext cx="3200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  <a:sym typeface="Symbol" charset="0"/>
              </a:rPr>
              <a:t></a:t>
            </a:r>
            <a:r>
              <a:rPr lang="en-US" sz="28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Universe has a flat geometry</a:t>
            </a:r>
          </a:p>
        </p:txBody>
      </p:sp>
      <p:sp>
        <p:nvSpPr>
          <p:cNvPr id="116744" name="Rectangle 8">
            <a:extLst>
              <a:ext uri="{FF2B5EF4-FFF2-40B4-BE49-F238E27FC236}">
                <a16:creationId xmlns:a16="http://schemas.microsoft.com/office/drawing/2014/main" id="{7E67FE69-2278-D44E-B200-A2638EB293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3739217"/>
            <a:ext cx="3200400" cy="10668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16745" name="Text Box 9">
            <a:extLst>
              <a:ext uri="{FF2B5EF4-FFF2-40B4-BE49-F238E27FC236}">
                <a16:creationId xmlns:a16="http://schemas.microsoft.com/office/drawing/2014/main" id="{3EED6808-4630-EA42-8231-B86CBCE72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1597958"/>
            <a:ext cx="2895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Analyze frequency of occurrence of fluctuations on a particular angular scale</a:t>
            </a:r>
          </a:p>
        </p:txBody>
      </p:sp>
      <p:sp>
        <p:nvSpPr>
          <p:cNvPr id="116746" name="FlagCount" hidden="1">
            <a:extLst>
              <a:ext uri="{FF2B5EF4-FFF2-40B4-BE49-F238E27FC236}">
                <a16:creationId xmlns:a16="http://schemas.microsoft.com/office/drawing/2014/main" id="{0E5FDE20-592C-B241-8B97-134C2ADC5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  <p:pic>
        <p:nvPicPr>
          <p:cNvPr id="116750" name="Picture 14" descr="1523">
            <a:extLst>
              <a:ext uri="{FF2B5EF4-FFF2-40B4-BE49-F238E27FC236}">
                <a16:creationId xmlns:a16="http://schemas.microsoft.com/office/drawing/2014/main" id="{956E0917-25FB-FF4A-9697-68FE52AEC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1295400"/>
            <a:ext cx="48895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B57CE53-B5EE-0145-9D26-72760E043544}"/>
              </a:ext>
            </a:extLst>
          </p:cNvPr>
          <p:cNvSpPr/>
          <p:nvPr/>
        </p:nvSpPr>
        <p:spPr>
          <a:xfrm>
            <a:off x="7315200" y="500828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</a:rPr>
              <a:t>For more: Wayne Hu</a:t>
            </a:r>
            <a:r>
              <a:rPr lang="ja-JP" altLang="en-US" b="1">
                <a:solidFill>
                  <a:schemeClr val="tx2"/>
                </a:solidFill>
              </a:rPr>
              <a:t>’</a:t>
            </a:r>
            <a:r>
              <a:rPr lang="en-US" altLang="ja-JP" b="1" dirty="0">
                <a:solidFill>
                  <a:schemeClr val="tx2"/>
                </a:solidFill>
                <a:latin typeface="Times New Roman" panose="02020603050405020304" pitchFamily="18" charset="0"/>
              </a:rPr>
              <a:t>s webpage at </a:t>
            </a:r>
            <a:r>
              <a:rPr lang="en-US" altLang="ja-JP" b="1" dirty="0">
                <a:hlinkClick r:id="rId4"/>
              </a:rPr>
              <a:t>http://background.uchicago.edu/~whu/</a:t>
            </a:r>
            <a:endParaRPr lang="en-US" altLang="ja-JP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CBCE40-7856-1D4B-A2B0-A8CE5B48589D}"/>
              </a:ext>
            </a:extLst>
          </p:cNvPr>
          <p:cNvSpPr txBox="1"/>
          <p:nvPr/>
        </p:nvSpPr>
        <p:spPr>
          <a:xfrm>
            <a:off x="7434942" y="5654615"/>
            <a:ext cx="415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latest from Planck, go to </a:t>
            </a:r>
            <a:r>
              <a:rPr lang="en-US" dirty="0">
                <a:hlinkClick r:id="rId5"/>
              </a:rPr>
              <a:t>https://</a:t>
            </a:r>
            <a:r>
              <a:rPr lang="en-US" dirty="0" err="1">
                <a:hlinkClick r:id="rId5"/>
              </a:rPr>
              <a:t>www.cosmos.esa.int</a:t>
            </a:r>
            <a:r>
              <a:rPr lang="en-US" dirty="0">
                <a:hlinkClick r:id="rId5"/>
              </a:rPr>
              <a:t>/web/</a:t>
            </a:r>
            <a:r>
              <a:rPr lang="en-US" dirty="0" err="1">
                <a:hlinkClick r:id="rId5"/>
              </a:rPr>
              <a:t>planck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08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16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3" grpId="0"/>
      <p:bldP spid="116744" grpId="0" animBg="1"/>
      <p:bldP spid="11674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FA95E-E47C-6847-B4DF-8AE2B658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Redshift z, Scale Factor a, and World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BD36E-2E3B-6449-9A31-FB282CF8B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82486"/>
            <a:ext cx="11027229" cy="5192485"/>
          </a:xfrm>
        </p:spPr>
        <p:txBody>
          <a:bodyPr>
            <a:normAutofit/>
          </a:bodyPr>
          <a:lstStyle/>
          <a:p>
            <a:r>
              <a:rPr lang="en-US" dirty="0"/>
              <a:t>Define scale factor today as a</a:t>
            </a:r>
            <a:r>
              <a:rPr lang="en-US" baseline="-25000" dirty="0"/>
              <a:t>0</a:t>
            </a:r>
            <a:r>
              <a:rPr lang="en-US" dirty="0"/>
              <a:t>=1.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means that the Hubble PARAMETER H = (da/</a:t>
            </a:r>
            <a:r>
              <a:rPr lang="en-US" dirty="0" err="1"/>
              <a:t>dt</a:t>
            </a:r>
            <a:r>
              <a:rPr lang="en-US" dirty="0"/>
              <a:t>)/a</a:t>
            </a:r>
          </a:p>
          <a:p>
            <a:r>
              <a:rPr lang="en-US" dirty="0"/>
              <a:t>This is why we write Hubble constant </a:t>
            </a:r>
            <a:r>
              <a:rPr lang="en-US" dirty="0" err="1"/>
              <a:t>v</a:t>
            </a:r>
            <a:r>
              <a:rPr lang="en-US" baseline="-25000" dirty="0" err="1"/>
              <a:t>r</a:t>
            </a:r>
            <a:r>
              <a:rPr lang="en-US" dirty="0"/>
              <a:t> = </a:t>
            </a:r>
            <a:r>
              <a:rPr lang="en-US" dirty="0" err="1"/>
              <a:t>cz</a:t>
            </a:r>
            <a:r>
              <a:rPr lang="en-US" dirty="0"/>
              <a:t> = H</a:t>
            </a:r>
            <a:r>
              <a:rPr lang="en-US" baseline="-25000" dirty="0"/>
              <a:t>0</a:t>
            </a:r>
            <a:r>
              <a:rPr lang="en-US" dirty="0"/>
              <a:t>d</a:t>
            </a:r>
          </a:p>
          <a:p>
            <a:r>
              <a:rPr lang="en-US" dirty="0"/>
              <a:t>Also note that scale factor a is inversely proportional to T</a:t>
            </a:r>
            <a:r>
              <a:rPr lang="en-US" baseline="-25000" dirty="0"/>
              <a:t>CMB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06F611-6AF1-6D44-AAFD-DFE87A55F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239" y="1872343"/>
            <a:ext cx="7017577" cy="302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077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FA95E-E47C-6847-B4DF-8AE2B658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Friedmann Equation from General Relativity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BD36E-2E3B-6449-9A31-FB282CF8B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98629" cy="4351338"/>
          </a:xfrm>
        </p:spPr>
        <p:txBody>
          <a:bodyPr>
            <a:normAutofit/>
          </a:bodyPr>
          <a:lstStyle/>
          <a:p>
            <a:r>
              <a:rPr lang="en-US" dirty="0"/>
              <a:t>On left hand side, Hubble parameter squared.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Right hand side: Energy density for whole universe and curvature term.</a:t>
            </a:r>
          </a:p>
          <a:p>
            <a:r>
              <a:rPr lang="en-US" dirty="0"/>
              <a:t>Represents kinetic energy, potential energy, and curvature balance.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A9F49A-5150-D44D-A2B5-9E8F0DAD1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061" y="2383971"/>
            <a:ext cx="7613283" cy="224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919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FA95E-E47C-6847-B4DF-8AE2B658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Also Need Acceleration Eq. to solve for a(t)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BD36E-2E3B-6449-9A31-FB282CF8B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20400" cy="4351338"/>
          </a:xfrm>
        </p:spPr>
        <p:txBody>
          <a:bodyPr>
            <a:normAutofit/>
          </a:bodyPr>
          <a:lstStyle/>
          <a:p>
            <a:r>
              <a:rPr lang="en-US" dirty="0"/>
              <a:t>Derived from Friedmann eq. plus fluid equation from fluid dynamics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 is the pressure.  P=0 for cold dark matter (i.e. “dust”), P = 1/3 energy density for relativistic particles (photons and neutrinos), and –(energy density) for dark energy.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41E616-2D3B-7D48-9CB3-5DB8BB7AF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363" y="2329543"/>
            <a:ext cx="6897994" cy="231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284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FA95E-E47C-6847-B4DF-8AE2B658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Also Need Acceleration Eq. to solve for a(t)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BD36E-2E3B-6449-9A31-FB282CF8B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20400" cy="4351338"/>
          </a:xfrm>
        </p:spPr>
        <p:txBody>
          <a:bodyPr>
            <a:normAutofit/>
          </a:bodyPr>
          <a:lstStyle/>
          <a:p>
            <a:r>
              <a:rPr lang="en-US" dirty="0"/>
              <a:t>Derived from Friedmann eq. plus fluid equation from fluid dynamics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 is the pressure.  P=0 for cold dark matter (i.e. “dust”), P = 1/3 energy density for relativistic particles (photons and neutrinos), and –(energy density) for dark energy.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41E616-2D3B-7D48-9CB3-5DB8BB7AF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363" y="2329543"/>
            <a:ext cx="6897994" cy="231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537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D5579F-3DCA-6A4E-AC72-4B0AA0B59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792" y="2207987"/>
            <a:ext cx="4619880" cy="18088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1FA95E-E47C-6847-B4DF-8AE2B658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Rewrite by defining critical density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BD36E-2E3B-6449-9A31-FB282CF8B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20400" cy="4351338"/>
          </a:xfrm>
        </p:spPr>
        <p:txBody>
          <a:bodyPr>
            <a:normAutofit/>
          </a:bodyPr>
          <a:lstStyle/>
          <a:p>
            <a:r>
              <a:rPr lang="en-US" dirty="0"/>
              <a:t>This density is balancing kinetic and gravitational energies: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Now define new terms: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B58DEC-D0C6-6E41-B5BD-7872982C0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792" y="4399190"/>
            <a:ext cx="4619880" cy="158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3218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FA95E-E47C-6847-B4DF-8AE2B658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Energy Density Evolution Visually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6983EF-AEE7-9840-BA58-EE390F684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322" y="1574800"/>
            <a:ext cx="6525078" cy="481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07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3" name="Freeform 57">
            <a:extLst>
              <a:ext uri="{FF2B5EF4-FFF2-40B4-BE49-F238E27FC236}">
                <a16:creationId xmlns:a16="http://schemas.microsoft.com/office/drawing/2014/main" id="{92CA6C8D-2CB1-6E40-BBD6-ABCB9276A520}"/>
              </a:ext>
            </a:extLst>
          </p:cNvPr>
          <p:cNvSpPr>
            <a:spLocks/>
          </p:cNvSpPr>
          <p:nvPr/>
        </p:nvSpPr>
        <p:spPr bwMode="auto">
          <a:xfrm>
            <a:off x="6553200" y="5486400"/>
            <a:ext cx="3124200" cy="457200"/>
          </a:xfrm>
          <a:custGeom>
            <a:avLst/>
            <a:gdLst>
              <a:gd name="T0" fmla="*/ 0 w 1968"/>
              <a:gd name="T1" fmla="*/ 457200 h 288"/>
              <a:gd name="T2" fmla="*/ 533400 w 1968"/>
              <a:gd name="T3" fmla="*/ 0 h 288"/>
              <a:gd name="T4" fmla="*/ 3124200 w 1968"/>
              <a:gd name="T5" fmla="*/ 0 h 288"/>
              <a:gd name="T6" fmla="*/ 2590800 w 1968"/>
              <a:gd name="T7" fmla="*/ 457200 h 288"/>
              <a:gd name="T8" fmla="*/ 0 w 1968"/>
              <a:gd name="T9" fmla="*/ 457200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68" h="288">
                <a:moveTo>
                  <a:pt x="0" y="288"/>
                </a:moveTo>
                <a:lnTo>
                  <a:pt x="336" y="0"/>
                </a:lnTo>
                <a:lnTo>
                  <a:pt x="1968" y="0"/>
                </a:lnTo>
                <a:lnTo>
                  <a:pt x="1632" y="288"/>
                </a:lnTo>
                <a:lnTo>
                  <a:pt x="0" y="28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71" name="Freeform 55">
            <a:extLst>
              <a:ext uri="{FF2B5EF4-FFF2-40B4-BE49-F238E27FC236}">
                <a16:creationId xmlns:a16="http://schemas.microsoft.com/office/drawing/2014/main" id="{D78E5E26-8025-2D4E-A333-EEF5ED78AACB}"/>
              </a:ext>
            </a:extLst>
          </p:cNvPr>
          <p:cNvSpPr>
            <a:spLocks/>
          </p:cNvSpPr>
          <p:nvPr/>
        </p:nvSpPr>
        <p:spPr bwMode="auto">
          <a:xfrm>
            <a:off x="2819400" y="5257800"/>
            <a:ext cx="2286000" cy="381000"/>
          </a:xfrm>
          <a:custGeom>
            <a:avLst/>
            <a:gdLst>
              <a:gd name="T0" fmla="*/ 0 w 1440"/>
              <a:gd name="T1" fmla="*/ 381000 h 240"/>
              <a:gd name="T2" fmla="*/ 381000 w 1440"/>
              <a:gd name="T3" fmla="*/ 0 h 240"/>
              <a:gd name="T4" fmla="*/ 2286000 w 1440"/>
              <a:gd name="T5" fmla="*/ 0 h 240"/>
              <a:gd name="T6" fmla="*/ 1905000 w 1440"/>
              <a:gd name="T7" fmla="*/ 381000 h 240"/>
              <a:gd name="T8" fmla="*/ 0 w 1440"/>
              <a:gd name="T9" fmla="*/ 381000 h 2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40" h="240">
                <a:moveTo>
                  <a:pt x="0" y="240"/>
                </a:moveTo>
                <a:lnTo>
                  <a:pt x="240" y="0"/>
                </a:lnTo>
                <a:lnTo>
                  <a:pt x="1440" y="0"/>
                </a:lnTo>
                <a:lnTo>
                  <a:pt x="1200" y="240"/>
                </a:lnTo>
                <a:lnTo>
                  <a:pt x="0" y="240"/>
                </a:ln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70" name="Freeform 54">
            <a:extLst>
              <a:ext uri="{FF2B5EF4-FFF2-40B4-BE49-F238E27FC236}">
                <a16:creationId xmlns:a16="http://schemas.microsoft.com/office/drawing/2014/main" id="{4019EAA4-B86C-D943-8372-787EF6EA018A}"/>
              </a:ext>
            </a:extLst>
          </p:cNvPr>
          <p:cNvSpPr>
            <a:spLocks/>
          </p:cNvSpPr>
          <p:nvPr/>
        </p:nvSpPr>
        <p:spPr bwMode="auto">
          <a:xfrm>
            <a:off x="2819400" y="3276600"/>
            <a:ext cx="381000" cy="2362200"/>
          </a:xfrm>
          <a:custGeom>
            <a:avLst/>
            <a:gdLst>
              <a:gd name="T0" fmla="*/ 0 w 240"/>
              <a:gd name="T1" fmla="*/ 381000 h 1488"/>
              <a:gd name="T2" fmla="*/ 381000 w 240"/>
              <a:gd name="T3" fmla="*/ 0 h 1488"/>
              <a:gd name="T4" fmla="*/ 381000 w 240"/>
              <a:gd name="T5" fmla="*/ 1981200 h 1488"/>
              <a:gd name="T6" fmla="*/ 0 w 240"/>
              <a:gd name="T7" fmla="*/ 2362200 h 1488"/>
              <a:gd name="T8" fmla="*/ 0 w 240"/>
              <a:gd name="T9" fmla="*/ 381000 h 14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0" h="1488">
                <a:moveTo>
                  <a:pt x="0" y="240"/>
                </a:moveTo>
                <a:lnTo>
                  <a:pt x="240" y="0"/>
                </a:lnTo>
                <a:lnTo>
                  <a:pt x="240" y="1248"/>
                </a:lnTo>
                <a:lnTo>
                  <a:pt x="0" y="1488"/>
                </a:lnTo>
                <a:lnTo>
                  <a:pt x="0" y="240"/>
                </a:ln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53" name="Rectangle 37">
            <a:extLst>
              <a:ext uri="{FF2B5EF4-FFF2-40B4-BE49-F238E27FC236}">
                <a16:creationId xmlns:a16="http://schemas.microsoft.com/office/drawing/2014/main" id="{C3FFA0EA-07B2-9340-A529-FE823CB19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3276600"/>
            <a:ext cx="19050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59" name="Rectangle 43">
            <a:extLst>
              <a:ext uri="{FF2B5EF4-FFF2-40B4-BE49-F238E27FC236}">
                <a16:creationId xmlns:a16="http://schemas.microsoft.com/office/drawing/2014/main" id="{9E0F051A-A339-A847-8F4A-A631B4A49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2819400"/>
            <a:ext cx="2590800" cy="26670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68" name="Freeform 52">
            <a:extLst>
              <a:ext uri="{FF2B5EF4-FFF2-40B4-BE49-F238E27FC236}">
                <a16:creationId xmlns:a16="http://schemas.microsoft.com/office/drawing/2014/main" id="{8CF660DB-0C51-2847-B3C8-AA2472AA850D}"/>
              </a:ext>
            </a:extLst>
          </p:cNvPr>
          <p:cNvSpPr>
            <a:spLocks/>
          </p:cNvSpPr>
          <p:nvPr/>
        </p:nvSpPr>
        <p:spPr bwMode="auto">
          <a:xfrm>
            <a:off x="6553200" y="2819400"/>
            <a:ext cx="533400" cy="3124200"/>
          </a:xfrm>
          <a:custGeom>
            <a:avLst/>
            <a:gdLst>
              <a:gd name="T0" fmla="*/ 0 w 432"/>
              <a:gd name="T1" fmla="*/ 3124200 h 1968"/>
              <a:gd name="T2" fmla="*/ 0 w 432"/>
              <a:gd name="T3" fmla="*/ 457200 h 1968"/>
              <a:gd name="T4" fmla="*/ 533400 w 432"/>
              <a:gd name="T5" fmla="*/ 0 h 1968"/>
              <a:gd name="T6" fmla="*/ 533400 w 432"/>
              <a:gd name="T7" fmla="*/ 2667000 h 1968"/>
              <a:gd name="T8" fmla="*/ 0 w 432"/>
              <a:gd name="T9" fmla="*/ 3124200 h 19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2" h="1968">
                <a:moveTo>
                  <a:pt x="0" y="1968"/>
                </a:moveTo>
                <a:lnTo>
                  <a:pt x="0" y="288"/>
                </a:lnTo>
                <a:lnTo>
                  <a:pt x="432" y="0"/>
                </a:lnTo>
                <a:lnTo>
                  <a:pt x="432" y="1680"/>
                </a:lnTo>
                <a:lnTo>
                  <a:pt x="0" y="196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BDA42A30-867E-9147-80C3-D0C0BD6A2A2D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2438400" y="76200"/>
            <a:ext cx="7239000" cy="762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The Expanding Universe</a:t>
            </a:r>
          </a:p>
        </p:txBody>
      </p:sp>
      <p:pic>
        <p:nvPicPr>
          <p:cNvPr id="9242" name="Picture 26" descr="m74">
            <a:extLst>
              <a:ext uri="{FF2B5EF4-FFF2-40B4-BE49-F238E27FC236}">
                <a16:creationId xmlns:a16="http://schemas.microsoft.com/office/drawing/2014/main" id="{87B22331-3337-B54C-B023-86C4F30E5A44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4800600"/>
            <a:ext cx="1143000" cy="857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9243" name="Picture 27" descr="m74">
            <a:extLst>
              <a:ext uri="{FF2B5EF4-FFF2-40B4-BE49-F238E27FC236}">
                <a16:creationId xmlns:a16="http://schemas.microsoft.com/office/drawing/2014/main" id="{B288B3C8-E54C-6847-B57A-162A23C1CF33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1" y="4038601"/>
            <a:ext cx="1192213" cy="893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9220" name="Text Box 4">
            <a:extLst>
              <a:ext uri="{FF2B5EF4-FFF2-40B4-BE49-F238E27FC236}">
                <a16:creationId xmlns:a16="http://schemas.microsoft.com/office/drawing/2014/main" id="{8089826B-4600-BF4F-A7BB-0A7B08600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854076"/>
            <a:ext cx="6096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On large scales, galaxies are moving apart, with velocity proportional to distance.</a:t>
            </a:r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CEB40CF3-959D-E94A-B215-6F5FF54FF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662114"/>
            <a:ext cx="70104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It</a:t>
            </a:r>
            <a:r>
              <a:rPr lang="ja-JP" altLang="en-US">
                <a:solidFill>
                  <a:schemeClr val="accent2"/>
                </a:solidFill>
              </a:rPr>
              <a:t>’</a:t>
            </a:r>
            <a:r>
              <a:rPr lang="en-US" altLang="ja-JP">
                <a:solidFill>
                  <a:schemeClr val="accent2"/>
                </a:solidFill>
              </a:rPr>
              <a:t>s not galaxies moving through space.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 Space is expanding, carrying the galaxies along!</a:t>
            </a:r>
          </a:p>
        </p:txBody>
      </p:sp>
      <p:pic>
        <p:nvPicPr>
          <p:cNvPr id="9245" name="Picture 29" descr="m74">
            <a:extLst>
              <a:ext uri="{FF2B5EF4-FFF2-40B4-BE49-F238E27FC236}">
                <a16:creationId xmlns:a16="http://schemas.microsoft.com/office/drawing/2014/main" id="{AD48DEE6-8266-7E45-AA04-A8E1F306F396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200" y="3962400"/>
            <a:ext cx="1143000" cy="857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9248" name="Picture 32" descr="m81">
            <a:extLst>
              <a:ext uri="{FF2B5EF4-FFF2-40B4-BE49-F238E27FC236}">
                <a16:creationId xmlns:a16="http://schemas.microsoft.com/office/drawing/2014/main" id="{ACFD2565-AC91-864D-AAF6-36DF2DADED5B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3276600"/>
            <a:ext cx="12192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9249" name="Picture 33" descr="m81">
            <a:extLst>
              <a:ext uri="{FF2B5EF4-FFF2-40B4-BE49-F238E27FC236}">
                <a16:creationId xmlns:a16="http://schemas.microsoft.com/office/drawing/2014/main" id="{DD27E273-CB04-0A43-BE4E-DE6B38620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657600"/>
            <a:ext cx="123825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0" name="Picture 34" descr="m74">
            <a:extLst>
              <a:ext uri="{FF2B5EF4-FFF2-40B4-BE49-F238E27FC236}">
                <a16:creationId xmlns:a16="http://schemas.microsoft.com/office/drawing/2014/main" id="{696AA6F5-BC4C-354A-95E4-A1E558BC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086350"/>
            <a:ext cx="1143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1" name="Picture 35" descr="ngc1313">
            <a:extLst>
              <a:ext uri="{FF2B5EF4-FFF2-40B4-BE49-F238E27FC236}">
                <a16:creationId xmlns:a16="http://schemas.microsoft.com/office/drawing/2014/main" id="{43BFC120-4B78-664A-99DC-49E0DED98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419600"/>
            <a:ext cx="1143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2" name="Picture 36" descr="ngc1313">
            <a:extLst>
              <a:ext uri="{FF2B5EF4-FFF2-40B4-BE49-F238E27FC236}">
                <a16:creationId xmlns:a16="http://schemas.microsoft.com/office/drawing/2014/main" id="{018E9D50-ADFC-3244-8FA7-94233635F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419600"/>
            <a:ext cx="1143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54" name="Line 38">
            <a:extLst>
              <a:ext uri="{FF2B5EF4-FFF2-40B4-BE49-F238E27FC236}">
                <a16:creationId xmlns:a16="http://schemas.microsoft.com/office/drawing/2014/main" id="{D6D08AB6-8525-6944-A082-C8D438329A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19400" y="3276600"/>
            <a:ext cx="38100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55" name="Line 39">
            <a:extLst>
              <a:ext uri="{FF2B5EF4-FFF2-40B4-BE49-F238E27FC236}">
                <a16:creationId xmlns:a16="http://schemas.microsoft.com/office/drawing/2014/main" id="{B47E3C2A-7DA6-3145-ABC7-1BA7E1E5AC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24400" y="5257800"/>
            <a:ext cx="38100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56" name="Line 40">
            <a:extLst>
              <a:ext uri="{FF2B5EF4-FFF2-40B4-BE49-F238E27FC236}">
                <a16:creationId xmlns:a16="http://schemas.microsoft.com/office/drawing/2014/main" id="{1FC10293-90BD-9444-9EE7-1185B0A019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24400" y="3276600"/>
            <a:ext cx="38100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57" name="Line 41">
            <a:extLst>
              <a:ext uri="{FF2B5EF4-FFF2-40B4-BE49-F238E27FC236}">
                <a16:creationId xmlns:a16="http://schemas.microsoft.com/office/drawing/2014/main" id="{5F4D925D-2694-7F4F-B159-2B392EADD2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19400" y="5257800"/>
            <a:ext cx="3810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58" name="Rectangle 42">
            <a:extLst>
              <a:ext uri="{FF2B5EF4-FFF2-40B4-BE49-F238E27FC236}">
                <a16:creationId xmlns:a16="http://schemas.microsoft.com/office/drawing/2014/main" id="{38388411-54AD-3D4D-B854-88EF212982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3276600"/>
            <a:ext cx="2590800" cy="2667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60" name="Line 44">
            <a:extLst>
              <a:ext uri="{FF2B5EF4-FFF2-40B4-BE49-F238E27FC236}">
                <a16:creationId xmlns:a16="http://schemas.microsoft.com/office/drawing/2014/main" id="{4564FC55-B220-3C4C-8E9C-49A2BDAE49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53200" y="2819400"/>
            <a:ext cx="53340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61" name="Line 45">
            <a:extLst>
              <a:ext uri="{FF2B5EF4-FFF2-40B4-BE49-F238E27FC236}">
                <a16:creationId xmlns:a16="http://schemas.microsoft.com/office/drawing/2014/main" id="{A9A4087C-FD2F-A240-B66C-401431D3E2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4000" y="2819400"/>
            <a:ext cx="53340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62" name="Line 46">
            <a:extLst>
              <a:ext uri="{FF2B5EF4-FFF2-40B4-BE49-F238E27FC236}">
                <a16:creationId xmlns:a16="http://schemas.microsoft.com/office/drawing/2014/main" id="{88118B16-7975-CF43-B4FB-80751575CF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4000" y="5486400"/>
            <a:ext cx="68580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64" name="Line 48">
            <a:extLst>
              <a:ext uri="{FF2B5EF4-FFF2-40B4-BE49-F238E27FC236}">
                <a16:creationId xmlns:a16="http://schemas.microsoft.com/office/drawing/2014/main" id="{74E27C12-A548-2046-8224-923F66D9B6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53200" y="5486400"/>
            <a:ext cx="53340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38" name="Rectangle 22">
            <a:extLst>
              <a:ext uri="{FF2B5EF4-FFF2-40B4-BE49-F238E27FC236}">
                <a16:creationId xmlns:a16="http://schemas.microsoft.com/office/drawing/2014/main" id="{B49EE19D-0FD4-5541-BA14-1A883E338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657600"/>
            <a:ext cx="1905000" cy="1981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75" name="Line 59">
            <a:extLst>
              <a:ext uri="{FF2B5EF4-FFF2-40B4-BE49-F238E27FC236}">
                <a16:creationId xmlns:a16="http://schemas.microsoft.com/office/drawing/2014/main" id="{CB1774F4-A844-6745-8694-D838432F17D6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5638800"/>
            <a:ext cx="3733800" cy="304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76" name="Line 60">
            <a:extLst>
              <a:ext uri="{FF2B5EF4-FFF2-40B4-BE49-F238E27FC236}">
                <a16:creationId xmlns:a16="http://schemas.microsoft.com/office/drawing/2014/main" id="{931A4E32-B03C-F843-AF6B-988780F1AF7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00400" y="2819400"/>
            <a:ext cx="3886200" cy="457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77" name="Text Box 61">
            <a:extLst>
              <a:ext uri="{FF2B5EF4-FFF2-40B4-BE49-F238E27FC236}">
                <a16:creationId xmlns:a16="http://schemas.microsoft.com/office/drawing/2014/main" id="{1AF1A61B-87B8-8C48-B416-160B9D6F9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6096001"/>
            <a:ext cx="7620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The galaxies themselves are not expanding!</a:t>
            </a:r>
          </a:p>
        </p:txBody>
      </p:sp>
      <p:sp>
        <p:nvSpPr>
          <p:cNvPr id="9278" name="FlagCount" hidden="1">
            <a:extLst>
              <a:ext uri="{FF2B5EF4-FFF2-40B4-BE49-F238E27FC236}">
                <a16:creationId xmlns:a16="http://schemas.microsoft.com/office/drawing/2014/main" id="{D75A380D-DA77-2E47-A87A-EFF112943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2007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7" dur="500"/>
                                        <p:tgtEl>
                                          <p:spTgt spid="9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0" dur="500"/>
                                        <p:tgtEl>
                                          <p:spTgt spid="9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4" dur="500"/>
                                        <p:tgtEl>
                                          <p:spTgt spid="9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7" dur="500"/>
                                        <p:tgtEl>
                                          <p:spTgt spid="9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80" dur="500"/>
                                        <p:tgtEl>
                                          <p:spTgt spid="9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83" dur="5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86" dur="500"/>
                                        <p:tgtEl>
                                          <p:spTgt spid="9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89" dur="500"/>
                                        <p:tgtEl>
                                          <p:spTgt spid="9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2" dur="500"/>
                                        <p:tgtEl>
                                          <p:spTgt spid="9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5" dur="500"/>
                                        <p:tgtEl>
                                          <p:spTgt spid="9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8" dur="500"/>
                                        <p:tgtEl>
                                          <p:spTgt spid="9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1" dur="500"/>
                                        <p:tgtEl>
                                          <p:spTgt spid="9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4" dur="500"/>
                                        <p:tgtEl>
                                          <p:spTgt spid="9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7" dur="500"/>
                                        <p:tgtEl>
                                          <p:spTgt spid="9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2" dur="500"/>
                                        <p:tgtEl>
                                          <p:spTgt spid="9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3" grpId="0" animBg="1"/>
      <p:bldP spid="9259" grpId="0" animBg="1"/>
      <p:bldP spid="9220" grpId="0"/>
      <p:bldP spid="9221" grpId="0"/>
      <p:bldP spid="9258" grpId="0" animBg="1"/>
      <p:bldP spid="9238" grpId="0" animBg="1"/>
      <p:bldP spid="927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FA95E-E47C-6847-B4DF-8AE2B658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Rewrite by defining critical density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BD36E-2E3B-6449-9A31-FB282CF8B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820400" cy="4351338"/>
          </a:xfrm>
        </p:spPr>
        <p:txBody>
          <a:bodyPr>
            <a:normAutofit/>
          </a:bodyPr>
          <a:lstStyle/>
          <a:p>
            <a:r>
              <a:rPr lang="en-US" dirty="0"/>
              <a:t>New Friedmann equation: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Values of radiation, matter, and Lambda terms at present day, respectively:  8x10</a:t>
            </a:r>
            <a:r>
              <a:rPr lang="en-US" baseline="30000" dirty="0"/>
              <a:t>-5</a:t>
            </a:r>
            <a:r>
              <a:rPr lang="en-US" dirty="0"/>
              <a:t>, 0.32, and 0.68 (see defaults in Ned Wright calculator).  These add up to the total of 1, a flat universe with critical density met.  Again note the different dependencies on a(t)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843D38-2C7A-5543-852D-CF60DE607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207" y="2125434"/>
            <a:ext cx="8414908" cy="215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FA95E-E47C-6847-B4DF-8AE2B658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Graphical solutions for a(t) and components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53851BF-3324-0C48-AD2B-125BBE8D08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31851" y="1410607"/>
            <a:ext cx="4527675" cy="49684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618C8B-2029-1647-8832-5521A6C07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1" y="1410607"/>
            <a:ext cx="6524280" cy="484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890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FA95E-E47C-6847-B4DF-8AE2B658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Proper distance once a(t) determined…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BD36E-2E3B-6449-9A31-FB282CF8B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0385"/>
            <a:ext cx="10820400" cy="500484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Distances very weird to do correctly in cosmology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Equation is from Dobson, but it has an </a:t>
            </a:r>
            <a:r>
              <a:rPr lang="en-US" b="1" u="sng" dirty="0"/>
              <a:t>error</a:t>
            </a:r>
            <a:r>
              <a:rPr lang="en-US" dirty="0"/>
              <a:t>!  Can you spot it?  Check the units…. You must multiply the right hand side by c!</a:t>
            </a:r>
          </a:p>
          <a:p>
            <a:r>
              <a:rPr lang="en-US" dirty="0"/>
              <a:t>There is a closely related effect that can be derived: cosmological time dilation.  Time will be seen to move a factor of 1+z slower than the present!  See, for example </a:t>
            </a:r>
            <a:r>
              <a:rPr lang="en-US" dirty="0">
                <a:hlinkClick r:id="rId2"/>
              </a:rPr>
              <a:t>Goldhaber et al. (2002).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99F8E4-1CBD-C94E-BBEB-FD2C5A9DD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828" y="1922441"/>
            <a:ext cx="5677437" cy="229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667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FA95E-E47C-6847-B4DF-8AE2B658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Other distances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BD36E-2E3B-6449-9A31-FB282CF8B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0385"/>
            <a:ext cx="10820400" cy="5004843"/>
          </a:xfrm>
        </p:spPr>
        <p:txBody>
          <a:bodyPr>
            <a:normAutofit/>
          </a:bodyPr>
          <a:lstStyle/>
          <a:p>
            <a:r>
              <a:rPr lang="en-US" dirty="0"/>
              <a:t>Distances are very weird to do correctly in cosmology</a:t>
            </a:r>
          </a:p>
          <a:p>
            <a:endParaRPr lang="en-US" dirty="0"/>
          </a:p>
          <a:p>
            <a:r>
              <a:rPr lang="en-US" u="sng" dirty="0"/>
              <a:t>For a spatially flat universe</a:t>
            </a:r>
            <a:r>
              <a:rPr lang="en-US" dirty="0"/>
              <a:t>, which we think we have, can simply relate angular diameter distance (</a:t>
            </a:r>
            <a:r>
              <a:rPr lang="en-US" dirty="0" err="1"/>
              <a:t>d</a:t>
            </a:r>
            <a:r>
              <a:rPr lang="en-US" baseline="-25000" dirty="0" err="1"/>
              <a:t>A</a:t>
            </a:r>
            <a:r>
              <a:rPr lang="en-US" dirty="0"/>
              <a:t> = L/(theta)), proper distance, and luminosity distance (</a:t>
            </a:r>
            <a:r>
              <a:rPr lang="en-US" dirty="0" err="1"/>
              <a:t>d</a:t>
            </a:r>
            <a:r>
              <a:rPr lang="en-US" baseline="-25000" dirty="0" err="1"/>
              <a:t>L</a:t>
            </a:r>
            <a:r>
              <a:rPr lang="en-US" dirty="0"/>
              <a:t> = (L/4πf)</a:t>
            </a:r>
            <a:r>
              <a:rPr lang="en-US" baseline="30000" dirty="0"/>
              <a:t>0.5</a:t>
            </a:r>
            <a:r>
              <a:rPr lang="en-US" dirty="0"/>
              <a:t>) by: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You must use luminosity distance to get luminosities right</a:t>
            </a:r>
          </a:p>
          <a:p>
            <a:r>
              <a:rPr lang="en-US" dirty="0"/>
              <a:t>You must use angular distance to get angles and linear sizes right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395C72-01F8-3842-845D-554A9EC21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700" y="3685607"/>
            <a:ext cx="5829014" cy="132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5476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86E64-BD4B-674A-AA33-EED043D4F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Nuts &amp; Bolts of Cosmology Calculations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F224B-7B08-0543-A118-B536A6036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Already have Ned Wright’s page</a:t>
            </a:r>
          </a:p>
          <a:p>
            <a:r>
              <a:rPr lang="en-US" dirty="0"/>
              <a:t>Here is David Hogg’s very practical (and not officially even published!) paper, </a:t>
            </a:r>
            <a:r>
              <a:rPr lang="en-US"/>
              <a:t>cited over </a:t>
            </a:r>
            <a:r>
              <a:rPr lang="en-US" dirty="0"/>
              <a:t>600 times, on </a:t>
            </a:r>
            <a:r>
              <a:rPr lang="en-US" dirty="0">
                <a:hlinkClick r:id="rId2"/>
              </a:rPr>
              <a:t>Distance Measures in Cosmology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5881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1" name="Rectangle 5">
            <a:extLst>
              <a:ext uri="{FF2B5EF4-FFF2-40B4-BE49-F238E27FC236}">
                <a16:creationId xmlns:a16="http://schemas.microsoft.com/office/drawing/2014/main" id="{0BDA29EA-C182-E84E-B52B-6C2CE47AD3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3200" y="1"/>
            <a:ext cx="6705600" cy="13255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Cosmology and Scales of the Universe</a:t>
            </a:r>
          </a:p>
        </p:txBody>
      </p:sp>
      <p:sp>
        <p:nvSpPr>
          <p:cNvPr id="116746" name="FlagCount" hidden="1">
            <a:extLst>
              <a:ext uri="{FF2B5EF4-FFF2-40B4-BE49-F238E27FC236}">
                <a16:creationId xmlns:a16="http://schemas.microsoft.com/office/drawing/2014/main" id="{AEBBB987-541D-2B43-A613-0BF7EFF26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  <p:sp>
        <p:nvSpPr>
          <p:cNvPr id="55299" name="TextBox 1">
            <a:extLst>
              <a:ext uri="{FF2B5EF4-FFF2-40B4-BE49-F238E27FC236}">
                <a16:creationId xmlns:a16="http://schemas.microsoft.com/office/drawing/2014/main" id="{3D264739-CC00-5E4A-98FE-9FF32FCD5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371601"/>
            <a:ext cx="76200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i="1" dirty="0"/>
              <a:t>We shall not cease from exploration, and the end of all our exploring will be to arrive where we started and know the place for the first time. --</a:t>
            </a:r>
            <a:r>
              <a:rPr lang="en-US" altLang="en-US" dirty="0"/>
              <a:t>T. S. Eliot</a:t>
            </a:r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American Museum of Natural History video:</a:t>
            </a:r>
          </a:p>
          <a:p>
            <a:pPr eaLnBrk="1" hangingPunct="1"/>
            <a:r>
              <a:rPr lang="en-US" altLang="en-US" dirty="0">
                <a:hlinkClick r:id="rId3"/>
              </a:rPr>
              <a:t>The Known Universe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99977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9D30E1E3-1D20-AA4C-9C3E-87A0C099D143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2438400" y="76200"/>
            <a:ext cx="7239000" cy="762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The Expanding Universe (II)</a:t>
            </a:r>
          </a:p>
        </p:txBody>
      </p:sp>
      <p:sp>
        <p:nvSpPr>
          <p:cNvPr id="9254" name="Line 38">
            <a:extLst>
              <a:ext uri="{FF2B5EF4-FFF2-40B4-BE49-F238E27FC236}">
                <a16:creationId xmlns:a16="http://schemas.microsoft.com/office/drawing/2014/main" id="{A503A114-2267-F647-8736-DDF7EDDFDD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19400" y="3276600"/>
            <a:ext cx="38100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55" name="Line 39">
            <a:extLst>
              <a:ext uri="{FF2B5EF4-FFF2-40B4-BE49-F238E27FC236}">
                <a16:creationId xmlns:a16="http://schemas.microsoft.com/office/drawing/2014/main" id="{37E4061A-FB9E-A74A-B044-EC5444B192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24400" y="5257800"/>
            <a:ext cx="38100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56" name="Line 40">
            <a:extLst>
              <a:ext uri="{FF2B5EF4-FFF2-40B4-BE49-F238E27FC236}">
                <a16:creationId xmlns:a16="http://schemas.microsoft.com/office/drawing/2014/main" id="{8F1C17BD-09C9-AF4A-938E-F47D8B1A14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24400" y="3276600"/>
            <a:ext cx="38100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58" name="Rectangle 42">
            <a:extLst>
              <a:ext uri="{FF2B5EF4-FFF2-40B4-BE49-F238E27FC236}">
                <a16:creationId xmlns:a16="http://schemas.microsoft.com/office/drawing/2014/main" id="{EB13F202-C862-F24B-9388-C58449CF1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3276600"/>
            <a:ext cx="2590800" cy="2667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60" name="Line 44">
            <a:extLst>
              <a:ext uri="{FF2B5EF4-FFF2-40B4-BE49-F238E27FC236}">
                <a16:creationId xmlns:a16="http://schemas.microsoft.com/office/drawing/2014/main" id="{9C088C7B-7DE2-774E-8AE0-92B5EF0E49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53200" y="2819400"/>
            <a:ext cx="53340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61" name="Line 45">
            <a:extLst>
              <a:ext uri="{FF2B5EF4-FFF2-40B4-BE49-F238E27FC236}">
                <a16:creationId xmlns:a16="http://schemas.microsoft.com/office/drawing/2014/main" id="{72E9D065-F221-C949-815F-E15DBF8559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4000" y="2819400"/>
            <a:ext cx="53340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62" name="Line 46">
            <a:extLst>
              <a:ext uri="{FF2B5EF4-FFF2-40B4-BE49-F238E27FC236}">
                <a16:creationId xmlns:a16="http://schemas.microsoft.com/office/drawing/2014/main" id="{627EA21D-0519-3B4F-8AA5-D3698E8F16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4000" y="5486400"/>
            <a:ext cx="68580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64" name="Line 48">
            <a:extLst>
              <a:ext uri="{FF2B5EF4-FFF2-40B4-BE49-F238E27FC236}">
                <a16:creationId xmlns:a16="http://schemas.microsoft.com/office/drawing/2014/main" id="{46A57921-D0A4-A14C-9FE8-1A0F146549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53200" y="5486400"/>
            <a:ext cx="53340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38" name="Rectangle 22">
            <a:extLst>
              <a:ext uri="{FF2B5EF4-FFF2-40B4-BE49-F238E27FC236}">
                <a16:creationId xmlns:a16="http://schemas.microsoft.com/office/drawing/2014/main" id="{69650755-AC4D-3449-AA98-23DEFECF2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657600"/>
            <a:ext cx="1905000" cy="1981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77" name="Text Box 61">
            <a:extLst>
              <a:ext uri="{FF2B5EF4-FFF2-40B4-BE49-F238E27FC236}">
                <a16:creationId xmlns:a16="http://schemas.microsoft.com/office/drawing/2014/main" id="{56BEC729-20DF-4C41-A79A-4B672ED0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6096001"/>
            <a:ext cx="807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Neither is Adam Warlock!</a:t>
            </a:r>
          </a:p>
        </p:txBody>
      </p:sp>
      <p:sp>
        <p:nvSpPr>
          <p:cNvPr id="9278" name="FlagCount" hidden="1">
            <a:extLst>
              <a:ext uri="{FF2B5EF4-FFF2-40B4-BE49-F238E27FC236}">
                <a16:creationId xmlns:a16="http://schemas.microsoft.com/office/drawing/2014/main" id="{090F6FE5-078B-6643-AC88-10985E737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  <p:pic>
        <p:nvPicPr>
          <p:cNvPr id="22541" name="Picture 5">
            <a:extLst>
              <a:ext uri="{FF2B5EF4-FFF2-40B4-BE49-F238E27FC236}">
                <a16:creationId xmlns:a16="http://schemas.microsoft.com/office/drawing/2014/main" id="{125B4023-1917-204D-A1CC-92A15CD90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838201"/>
            <a:ext cx="373380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164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9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6" dur="500"/>
                                        <p:tgtEl>
                                          <p:spTgt spid="9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9" dur="500"/>
                                        <p:tgtEl>
                                          <p:spTgt spid="9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9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5" dur="500"/>
                                        <p:tgtEl>
                                          <p:spTgt spid="9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9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8" grpId="0" animBg="1"/>
      <p:bldP spid="9238" grpId="0" animBg="1"/>
      <p:bldP spid="927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6" name="Rectangle 16">
            <a:extLst>
              <a:ext uri="{FF2B5EF4-FFF2-40B4-BE49-F238E27FC236}">
                <a16:creationId xmlns:a16="http://schemas.microsoft.com/office/drawing/2014/main" id="{CD12D079-B4AC-9C42-AB20-7EEA0AB9B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514600"/>
            <a:ext cx="8610600" cy="1676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D00D9CF4-6CED-3F45-B045-AECD82180BCE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2971800" y="76201"/>
            <a:ext cx="7391400" cy="8683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The Expanding Universe (III)</a:t>
            </a:r>
          </a:p>
        </p:txBody>
      </p:sp>
      <p:pic>
        <p:nvPicPr>
          <p:cNvPr id="20485" name="Picture 5" descr="m74">
            <a:extLst>
              <a:ext uri="{FF2B5EF4-FFF2-40B4-BE49-F238E27FC236}">
                <a16:creationId xmlns:a16="http://schemas.microsoft.com/office/drawing/2014/main" id="{CA4FFC10-F00D-A047-8C69-908ABF703ED7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2914650"/>
            <a:ext cx="12192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20487" name="Picture 7" descr="m81">
            <a:extLst>
              <a:ext uri="{FF2B5EF4-FFF2-40B4-BE49-F238E27FC236}">
                <a16:creationId xmlns:a16="http://schemas.microsoft.com/office/drawing/2014/main" id="{016D6880-0F68-894E-A465-EA590767F86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2895600"/>
            <a:ext cx="12192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20484" name="Text Box 4">
            <a:extLst>
              <a:ext uri="{FF2B5EF4-FFF2-40B4-BE49-F238E27FC236}">
                <a16:creationId xmlns:a16="http://schemas.microsoft.com/office/drawing/2014/main" id="{D11DF100-041B-3849-B278-BE0FD64A7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600200"/>
            <a:ext cx="876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You have the same impression from any other galaxy as well.</a:t>
            </a:r>
          </a:p>
        </p:txBody>
      </p:sp>
      <p:pic>
        <p:nvPicPr>
          <p:cNvPr id="20491" name="Picture 11" descr="m83">
            <a:extLst>
              <a:ext uri="{FF2B5EF4-FFF2-40B4-BE49-F238E27FC236}">
                <a16:creationId xmlns:a16="http://schemas.microsoft.com/office/drawing/2014/main" id="{C3697E1B-7FD4-B542-9419-20E17867684F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67800" y="2857500"/>
            <a:ext cx="1295400" cy="971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20494" name="Picture 14" descr="ngc300">
            <a:extLst>
              <a:ext uri="{FF2B5EF4-FFF2-40B4-BE49-F238E27FC236}">
                <a16:creationId xmlns:a16="http://schemas.microsoft.com/office/drawing/2014/main" id="{8E654718-CF32-784E-A2F3-F398237EC4AB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2400" y="2895600"/>
            <a:ext cx="12192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20495" name="Picture 15" descr="m88">
            <a:extLst>
              <a:ext uri="{FF2B5EF4-FFF2-40B4-BE49-F238E27FC236}">
                <a16:creationId xmlns:a16="http://schemas.microsoft.com/office/drawing/2014/main" id="{4A102708-A111-FA43-B0F3-55A798A24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87655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7" name="Rectangle 17">
            <a:extLst>
              <a:ext uri="{FF2B5EF4-FFF2-40B4-BE49-F238E27FC236}">
                <a16:creationId xmlns:a16="http://schemas.microsoft.com/office/drawing/2014/main" id="{AD15BCED-FB46-1844-AD0F-3EC911AB8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591050"/>
            <a:ext cx="8610600" cy="1676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20498" name="Picture 18" descr="m74">
            <a:extLst>
              <a:ext uri="{FF2B5EF4-FFF2-40B4-BE49-F238E27FC236}">
                <a16:creationId xmlns:a16="http://schemas.microsoft.com/office/drawing/2014/main" id="{F543CFAE-CC32-CA45-B572-5BAEDB918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99110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9" name="Picture 19" descr="m81">
            <a:extLst>
              <a:ext uri="{FF2B5EF4-FFF2-40B4-BE49-F238E27FC236}">
                <a16:creationId xmlns:a16="http://schemas.microsoft.com/office/drawing/2014/main" id="{363C51E9-7193-D24A-AF3F-4545B0115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97205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20" descr="m83">
            <a:extLst>
              <a:ext uri="{FF2B5EF4-FFF2-40B4-BE49-F238E27FC236}">
                <a16:creationId xmlns:a16="http://schemas.microsoft.com/office/drawing/2014/main" id="{B59154B3-C4F4-DD4B-BB44-41F34CA7C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4933950"/>
            <a:ext cx="12954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1" name="Picture 21" descr="ngc300">
            <a:extLst>
              <a:ext uri="{FF2B5EF4-FFF2-40B4-BE49-F238E27FC236}">
                <a16:creationId xmlns:a16="http://schemas.microsoft.com/office/drawing/2014/main" id="{993F4204-5F92-CC4B-86F9-67AAF6F23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97205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2" name="Picture 22" descr="m88">
            <a:extLst>
              <a:ext uri="{FF2B5EF4-FFF2-40B4-BE49-F238E27FC236}">
                <a16:creationId xmlns:a16="http://schemas.microsoft.com/office/drawing/2014/main" id="{CA6DFED2-1FB0-9941-9DB2-C5E9F205B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95300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3" name="Line 23">
            <a:extLst>
              <a:ext uri="{FF2B5EF4-FFF2-40B4-BE49-F238E27FC236}">
                <a16:creationId xmlns:a16="http://schemas.microsoft.com/office/drawing/2014/main" id="{1A46A874-5980-994D-BB6F-99FA8FA0C12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67000" y="3962400"/>
            <a:ext cx="304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504" name="Line 24">
            <a:extLst>
              <a:ext uri="{FF2B5EF4-FFF2-40B4-BE49-F238E27FC236}">
                <a16:creationId xmlns:a16="http://schemas.microsoft.com/office/drawing/2014/main" id="{CED85101-1A4F-7C4A-A493-7B061F1DC80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3962400"/>
            <a:ext cx="304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505" name="Line 25">
            <a:extLst>
              <a:ext uri="{FF2B5EF4-FFF2-40B4-BE49-F238E27FC236}">
                <a16:creationId xmlns:a16="http://schemas.microsoft.com/office/drawing/2014/main" id="{E62E6DA2-736C-244A-ADDF-B9AC318116D7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0" y="3962400"/>
            <a:ext cx="6096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506" name="Line 26">
            <a:extLst>
              <a:ext uri="{FF2B5EF4-FFF2-40B4-BE49-F238E27FC236}">
                <a16:creationId xmlns:a16="http://schemas.microsoft.com/office/drawing/2014/main" id="{0B5509C9-45FA-4843-9043-C9399D614AB3}"/>
              </a:ext>
            </a:extLst>
          </p:cNvPr>
          <p:cNvSpPr>
            <a:spLocks noChangeShapeType="1"/>
          </p:cNvSpPr>
          <p:nvPr/>
        </p:nvSpPr>
        <p:spPr bwMode="auto">
          <a:xfrm>
            <a:off x="9220200" y="3962400"/>
            <a:ext cx="1066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507" name="Oval 27">
            <a:extLst>
              <a:ext uri="{FF2B5EF4-FFF2-40B4-BE49-F238E27FC236}">
                <a16:creationId xmlns:a16="http://schemas.microsoft.com/office/drawing/2014/main" id="{D68EE719-590F-7647-B75A-AE2B0593F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8862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508" name="Oval 28">
            <a:extLst>
              <a:ext uri="{FF2B5EF4-FFF2-40B4-BE49-F238E27FC236}">
                <a16:creationId xmlns:a16="http://schemas.microsoft.com/office/drawing/2014/main" id="{3AC274AE-CC5C-B444-A7F5-0036E517C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9436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509" name="Line 29">
            <a:extLst>
              <a:ext uri="{FF2B5EF4-FFF2-40B4-BE49-F238E27FC236}">
                <a16:creationId xmlns:a16="http://schemas.microsoft.com/office/drawing/2014/main" id="{59300B09-9987-4542-A08B-835EC7FF5E90}"/>
              </a:ext>
            </a:extLst>
          </p:cNvPr>
          <p:cNvSpPr>
            <a:spLocks noChangeShapeType="1"/>
          </p:cNvSpPr>
          <p:nvPr/>
        </p:nvSpPr>
        <p:spPr bwMode="auto">
          <a:xfrm>
            <a:off x="7848600" y="6019800"/>
            <a:ext cx="304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510" name="Line 30">
            <a:extLst>
              <a:ext uri="{FF2B5EF4-FFF2-40B4-BE49-F238E27FC236}">
                <a16:creationId xmlns:a16="http://schemas.microsoft.com/office/drawing/2014/main" id="{B81646EA-1A30-1F4C-993F-09C7615EBB1A}"/>
              </a:ext>
            </a:extLst>
          </p:cNvPr>
          <p:cNvSpPr>
            <a:spLocks noChangeShapeType="1"/>
          </p:cNvSpPr>
          <p:nvPr/>
        </p:nvSpPr>
        <p:spPr bwMode="auto">
          <a:xfrm>
            <a:off x="9372600" y="6019800"/>
            <a:ext cx="6096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511" name="Line 31">
            <a:extLst>
              <a:ext uri="{FF2B5EF4-FFF2-40B4-BE49-F238E27FC236}">
                <a16:creationId xmlns:a16="http://schemas.microsoft.com/office/drawing/2014/main" id="{4EDA205D-BB3E-7145-B732-041EECEF44E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43400" y="6019800"/>
            <a:ext cx="304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512" name="Line 32">
            <a:extLst>
              <a:ext uri="{FF2B5EF4-FFF2-40B4-BE49-F238E27FC236}">
                <a16:creationId xmlns:a16="http://schemas.microsoft.com/office/drawing/2014/main" id="{C9602528-E2EA-A94C-9FD9-6C322ED3F2C2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6019800"/>
            <a:ext cx="6096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513" name="Text Box 33">
            <a:extLst>
              <a:ext uri="{FF2B5EF4-FFF2-40B4-BE49-F238E27FC236}">
                <a16:creationId xmlns:a16="http://schemas.microsoft.com/office/drawing/2014/main" id="{3CF42B93-55A4-C042-9D84-D530DAA30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990600"/>
            <a:ext cx="876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This does not mean that we are at the center of the universe!</a:t>
            </a:r>
          </a:p>
        </p:txBody>
      </p:sp>
      <p:sp>
        <p:nvSpPr>
          <p:cNvPr id="20514" name="FlagCount" hidden="1">
            <a:extLst>
              <a:ext uri="{FF2B5EF4-FFF2-40B4-BE49-F238E27FC236}">
                <a16:creationId xmlns:a16="http://schemas.microsoft.com/office/drawing/2014/main" id="{D04E727E-D91C-8C4C-8BF4-2D4EC561B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02661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0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0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0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0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6" grpId="0" animBg="1"/>
      <p:bldP spid="20484" grpId="0"/>
      <p:bldP spid="20497" grpId="0" animBg="1"/>
      <p:bldP spid="20507" grpId="0" animBg="1"/>
      <p:bldP spid="20508" grpId="0" animBg="1"/>
      <p:bldP spid="205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6A9172E7-0B46-214F-8D3B-32E60C9A18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990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The Age of the Universe</a:t>
            </a:r>
          </a:p>
        </p:txBody>
      </p:sp>
      <p:sp>
        <p:nvSpPr>
          <p:cNvPr id="90116" name="Text Box 4">
            <a:extLst>
              <a:ext uri="{FF2B5EF4-FFF2-40B4-BE49-F238E27FC236}">
                <a16:creationId xmlns:a16="http://schemas.microsoft.com/office/drawing/2014/main" id="{D2ADBAEA-7313-2F46-B7EE-004D3B40A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990601"/>
            <a:ext cx="7010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Knowing the current rate of expansion of the universe, we can estimate the time it took for galaxies to move as far apart as they are today:</a:t>
            </a:r>
          </a:p>
        </p:txBody>
      </p:sp>
      <p:sp>
        <p:nvSpPr>
          <p:cNvPr id="90117" name="Text Box 5">
            <a:extLst>
              <a:ext uri="{FF2B5EF4-FFF2-40B4-BE49-F238E27FC236}">
                <a16:creationId xmlns:a16="http://schemas.microsoft.com/office/drawing/2014/main" id="{A51C204B-79D5-B643-AB0E-FA0929E6B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3810000"/>
            <a:ext cx="3200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chemeClr val="accent2"/>
                </a:solidFill>
              </a:rPr>
              <a:t>T </a:t>
            </a:r>
            <a:r>
              <a:rPr lang="en-US" altLang="en-US" sz="3200">
                <a:solidFill>
                  <a:schemeClr val="accent2"/>
                </a:solidFill>
                <a:cs typeface="Arial" panose="020B0604020202020204" pitchFamily="34" charset="0"/>
              </a:rPr>
              <a:t>≈ d/v = 1/H ~ 14 billion years</a:t>
            </a:r>
          </a:p>
        </p:txBody>
      </p:sp>
      <p:sp>
        <p:nvSpPr>
          <p:cNvPr id="90118" name="Text Box 6">
            <a:extLst>
              <a:ext uri="{FF2B5EF4-FFF2-40B4-BE49-F238E27FC236}">
                <a16:creationId xmlns:a16="http://schemas.microsoft.com/office/drawing/2014/main" id="{E04288C4-AF33-8744-8BF8-67E26F363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505928"/>
            <a:ext cx="426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Time = distance / velocity</a:t>
            </a:r>
          </a:p>
        </p:txBody>
      </p:sp>
      <p:sp>
        <p:nvSpPr>
          <p:cNvPr id="90119" name="Text Box 7">
            <a:extLst>
              <a:ext uri="{FF2B5EF4-FFF2-40B4-BE49-F238E27FC236}">
                <a16:creationId xmlns:a16="http://schemas.microsoft.com/office/drawing/2014/main" id="{49778196-D87F-C94D-BFE2-79279E84C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987676"/>
            <a:ext cx="5029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velocity = (Hubble constant) * distance</a:t>
            </a:r>
          </a:p>
        </p:txBody>
      </p:sp>
      <p:sp>
        <p:nvSpPr>
          <p:cNvPr id="90122" name="Text Box 10">
            <a:extLst>
              <a:ext uri="{FF2B5EF4-FFF2-40B4-BE49-F238E27FC236}">
                <a16:creationId xmlns:a16="http://schemas.microsoft.com/office/drawing/2014/main" id="{99E5B372-F545-3744-9FC7-83D8B30AB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334001"/>
            <a:ext cx="4343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Light we see today left this galaxy when the universe was only ~ 1 billion years old!</a:t>
            </a:r>
          </a:p>
        </p:txBody>
      </p:sp>
      <p:sp>
        <p:nvSpPr>
          <p:cNvPr id="90124" name="FlagCount" hidden="1">
            <a:extLst>
              <a:ext uri="{FF2B5EF4-FFF2-40B4-BE49-F238E27FC236}">
                <a16:creationId xmlns:a16="http://schemas.microsoft.com/office/drawing/2014/main" id="{1C16CD97-AF7B-1840-9AD5-B0D04FCF6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  <p:pic>
        <p:nvPicPr>
          <p:cNvPr id="90126" name="Picture 14">
            <a:extLst>
              <a:ext uri="{FF2B5EF4-FFF2-40B4-BE49-F238E27FC236}">
                <a16:creationId xmlns:a16="http://schemas.microsoft.com/office/drawing/2014/main" id="{3424E57A-B9AA-4341-A6B5-08D55D8436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8400" y="2332038"/>
            <a:ext cx="4268788" cy="4525962"/>
          </a:xfrm>
        </p:spPr>
      </p:pic>
      <p:sp>
        <p:nvSpPr>
          <p:cNvPr id="90127" name="Line 15">
            <a:extLst>
              <a:ext uri="{FF2B5EF4-FFF2-40B4-BE49-F238E27FC236}">
                <a16:creationId xmlns:a16="http://schemas.microsoft.com/office/drawing/2014/main" id="{3C0B927F-E323-2848-BD0B-8C87C8FE9E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43600" y="4572000"/>
            <a:ext cx="2362200" cy="1066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36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90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90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1" dur="500"/>
                                        <p:tgtEl>
                                          <p:spTgt spid="90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6" grpId="0" autoUpdateAnimBg="0"/>
      <p:bldP spid="90117" grpId="0" autoUpdateAnimBg="0"/>
      <p:bldP spid="90118" grpId="0" autoUpdateAnimBg="0"/>
      <p:bldP spid="90119" grpId="0" autoUpdateAnimBg="0"/>
      <p:bldP spid="90122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4" name="Picture 8" descr="1506a">
            <a:extLst>
              <a:ext uri="{FF2B5EF4-FFF2-40B4-BE49-F238E27FC236}">
                <a16:creationId xmlns:a16="http://schemas.microsoft.com/office/drawing/2014/main" id="{0637EB3C-935A-C444-B4A9-55AF88C27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52400"/>
            <a:ext cx="3190875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9" descr="1506b">
            <a:extLst>
              <a:ext uri="{FF2B5EF4-FFF2-40B4-BE49-F238E27FC236}">
                <a16:creationId xmlns:a16="http://schemas.microsoft.com/office/drawing/2014/main" id="{137F46F2-4039-6F43-83A3-B1A8FE517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581400"/>
            <a:ext cx="31638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10" descr="1506c">
            <a:extLst>
              <a:ext uri="{FF2B5EF4-FFF2-40B4-BE49-F238E27FC236}">
                <a16:creationId xmlns:a16="http://schemas.microsoft.com/office/drawing/2014/main" id="{AA8FEC69-AFAD-8B49-B872-B8513D704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286000"/>
            <a:ext cx="4648200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2">
            <a:extLst>
              <a:ext uri="{FF2B5EF4-FFF2-40B4-BE49-F238E27FC236}">
                <a16:creationId xmlns:a16="http://schemas.microsoft.com/office/drawing/2014/main" id="{B31D3D79-4B23-EE49-83ED-4C4CC2555C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10200" y="0"/>
            <a:ext cx="4648200" cy="1066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200" dirty="0">
                <a:solidFill>
                  <a:schemeClr val="accent2"/>
                </a:solidFill>
              </a:rPr>
              <a:t>Looking Back Towards the Early Universe</a:t>
            </a:r>
          </a:p>
        </p:txBody>
      </p:sp>
      <p:sp>
        <p:nvSpPr>
          <p:cNvPr id="39941" name="Text Box 5">
            <a:extLst>
              <a:ext uri="{FF2B5EF4-FFF2-40B4-BE49-F238E27FC236}">
                <a16:creationId xmlns:a16="http://schemas.microsoft.com/office/drawing/2014/main" id="{0A5CAB72-6179-B949-9CDD-6D5B9803F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1143001"/>
            <a:ext cx="4724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The more distant the objects we observe, the further back into the past of the universe we are looking.</a:t>
            </a:r>
          </a:p>
        </p:txBody>
      </p:sp>
      <p:sp>
        <p:nvSpPr>
          <p:cNvPr id="39943" name="FlagCount" hidden="1">
            <a:extLst>
              <a:ext uri="{FF2B5EF4-FFF2-40B4-BE49-F238E27FC236}">
                <a16:creationId xmlns:a16="http://schemas.microsoft.com/office/drawing/2014/main" id="{BC45636B-5950-2D4D-9C18-84D17A8C5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2064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6D74CD0D-8989-8241-A0C7-A3EA03E4A4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-76200"/>
            <a:ext cx="8686800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The Cosmic Background Radiation</a:t>
            </a:r>
          </a:p>
        </p:txBody>
      </p:sp>
      <p:pic>
        <p:nvPicPr>
          <p:cNvPr id="91142" name="Picture 6" descr="06a">
            <a:extLst>
              <a:ext uri="{FF2B5EF4-FFF2-40B4-BE49-F238E27FC236}">
                <a16:creationId xmlns:a16="http://schemas.microsoft.com/office/drawing/2014/main" id="{C60F6091-155E-7C4C-BE7B-D8CAABEE71A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711200"/>
            <a:ext cx="3429000" cy="2312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91144" name="Text Box 8">
            <a:extLst>
              <a:ext uri="{FF2B5EF4-FFF2-40B4-BE49-F238E27FC236}">
                <a16:creationId xmlns:a16="http://schemas.microsoft.com/office/drawing/2014/main" id="{4D695158-DE4C-374D-9530-F4A8CA1CA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971801"/>
            <a:ext cx="3810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R. Wilson &amp; A. Penzias</a:t>
            </a:r>
          </a:p>
        </p:txBody>
      </p:sp>
      <p:sp>
        <p:nvSpPr>
          <p:cNvPr id="91145" name="Text Box 9">
            <a:extLst>
              <a:ext uri="{FF2B5EF4-FFF2-40B4-BE49-F238E27FC236}">
                <a16:creationId xmlns:a16="http://schemas.microsoft.com/office/drawing/2014/main" id="{30607E00-5342-A94A-B97B-D703BCD80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838201"/>
            <a:ext cx="4495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The radiation from the very early phase of the universe should still be detectable today </a:t>
            </a:r>
          </a:p>
        </p:txBody>
      </p:sp>
      <p:sp>
        <p:nvSpPr>
          <p:cNvPr id="91146" name="Text Box 10">
            <a:extLst>
              <a:ext uri="{FF2B5EF4-FFF2-40B4-BE49-F238E27FC236}">
                <a16:creationId xmlns:a16="http://schemas.microsoft.com/office/drawing/2014/main" id="{677B0ACE-B65C-1B40-B9F1-79FB6D3AD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2133601"/>
            <a:ext cx="502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Was discovered in mid-1960s as the Cosmic Microwave Background Radiation:</a:t>
            </a:r>
          </a:p>
        </p:txBody>
      </p:sp>
      <p:sp>
        <p:nvSpPr>
          <p:cNvPr id="91147" name="Text Box 11">
            <a:extLst>
              <a:ext uri="{FF2B5EF4-FFF2-40B4-BE49-F238E27FC236}">
                <a16:creationId xmlns:a16="http://schemas.microsoft.com/office/drawing/2014/main" id="{40BE29DA-14F9-9342-BEF8-0C8DA41AD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429001"/>
            <a:ext cx="4191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Black body radiation with a temperature of T = 2.73 K</a:t>
            </a:r>
          </a:p>
        </p:txBody>
      </p:sp>
      <p:pic>
        <p:nvPicPr>
          <p:cNvPr id="91148" name="Picture 12">
            <a:extLst>
              <a:ext uri="{FF2B5EF4-FFF2-40B4-BE49-F238E27FC236}">
                <a16:creationId xmlns:a16="http://schemas.microsoft.com/office/drawing/2014/main" id="{B809C2A3-90C0-B047-BE35-6CFDAD2FD828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4338638"/>
            <a:ext cx="4343400" cy="2366962"/>
          </a:xfrm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50" name="FlagCount" hidden="1">
            <a:extLst>
              <a:ext uri="{FF2B5EF4-FFF2-40B4-BE49-F238E27FC236}">
                <a16:creationId xmlns:a16="http://schemas.microsoft.com/office/drawing/2014/main" id="{838EC4BF-E645-5945-B294-0B6F59837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  <p:pic>
        <p:nvPicPr>
          <p:cNvPr id="91153" name="Picture 17" descr="1507c">
            <a:extLst>
              <a:ext uri="{FF2B5EF4-FFF2-40B4-BE49-F238E27FC236}">
                <a16:creationId xmlns:a16="http://schemas.microsoft.com/office/drawing/2014/main" id="{CD21B5AE-D8FC-944B-AF4D-467419825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3581400"/>
            <a:ext cx="3819525" cy="309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510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9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1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1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1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1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4" grpId="0"/>
      <p:bldP spid="91145" grpId="0"/>
      <p:bldP spid="91146" grpId="0"/>
      <p:bldP spid="9114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36807</TotalTime>
  <Words>2256</Words>
  <Application>Microsoft Macintosh PowerPoint</Application>
  <PresentationFormat>Widescreen</PresentationFormat>
  <Paragraphs>318</Paragraphs>
  <Slides>45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ＭＳ Ｐゴシック</vt:lpstr>
      <vt:lpstr>游ゴシック</vt:lpstr>
      <vt:lpstr>游ゴシック Light</vt:lpstr>
      <vt:lpstr>Arial</vt:lpstr>
      <vt:lpstr>Calibri</vt:lpstr>
      <vt:lpstr>Calibri Light</vt:lpstr>
      <vt:lpstr>Symbol</vt:lpstr>
      <vt:lpstr>Tahoma</vt:lpstr>
      <vt:lpstr>Times New Roman</vt:lpstr>
      <vt:lpstr>Office Theme</vt:lpstr>
      <vt:lpstr>ASTR 2320  General Astronomy II</vt:lpstr>
      <vt:lpstr>Cosmology</vt:lpstr>
      <vt:lpstr>Hubble’s Law</vt:lpstr>
      <vt:lpstr>The Expanding Universe</vt:lpstr>
      <vt:lpstr>The Expanding Universe (II)</vt:lpstr>
      <vt:lpstr>The Expanding Universe (III)</vt:lpstr>
      <vt:lpstr>The Age of the Universe</vt:lpstr>
      <vt:lpstr>Looking Back Towards the Early Universe</vt:lpstr>
      <vt:lpstr>The Cosmic Background Radiation</vt:lpstr>
      <vt:lpstr>The History of the Universe</vt:lpstr>
      <vt:lpstr>The Early History of the Universe</vt:lpstr>
      <vt:lpstr>The Early History of the Universe (II)</vt:lpstr>
      <vt:lpstr>The Early History of the Universe (III)</vt:lpstr>
      <vt:lpstr>Recombination</vt:lpstr>
      <vt:lpstr>The Cosmic Background Radiation</vt:lpstr>
      <vt:lpstr>Reionization</vt:lpstr>
      <vt:lpstr>The Cosmological Principle</vt:lpstr>
      <vt:lpstr>Shape and Geometry of the Universe</vt:lpstr>
      <vt:lpstr>Cosmology and  General Relativity</vt:lpstr>
      <vt:lpstr>Deceleration of the Universe</vt:lpstr>
      <vt:lpstr>Model Universes</vt:lpstr>
      <vt:lpstr>Dark Matter</vt:lpstr>
      <vt:lpstr>The Nature of Dark Matter</vt:lpstr>
      <vt:lpstr>Baryonic Dark Matter</vt:lpstr>
      <vt:lpstr>Problems with the Classical, Decelerating Universe:</vt:lpstr>
      <vt:lpstr>21st Century Cosmology</vt:lpstr>
      <vt:lpstr>Measuring the “Deceleration” of the Universe …</vt:lpstr>
      <vt:lpstr>The Accelerating Universe</vt:lpstr>
      <vt:lpstr>The Cosmological Constant</vt:lpstr>
      <vt:lpstr>The Evolution and Ultimate Fate of the Universe</vt:lpstr>
      <vt:lpstr>Cosmology with the  Cosmic Microwave Background</vt:lpstr>
      <vt:lpstr>Fluctuations in the Cosmic Microwave Background</vt:lpstr>
      <vt:lpstr>Analysis of the Cosmic Background Fluctuations</vt:lpstr>
      <vt:lpstr>Redshift z, Scale Factor a, and World Models</vt:lpstr>
      <vt:lpstr>Friedmann Equation from General Relativity</vt:lpstr>
      <vt:lpstr>Also Need Acceleration Eq. to solve for a(t)</vt:lpstr>
      <vt:lpstr>Also Need Acceleration Eq. to solve for a(t)</vt:lpstr>
      <vt:lpstr>Rewrite by defining critical density</vt:lpstr>
      <vt:lpstr>Energy Density Evolution Visually</vt:lpstr>
      <vt:lpstr>Rewrite by defining critical density</vt:lpstr>
      <vt:lpstr>Graphical solutions for a(t) and components</vt:lpstr>
      <vt:lpstr>Proper distance once a(t) determined…</vt:lpstr>
      <vt:lpstr>Other distances</vt:lpstr>
      <vt:lpstr>Nuts &amp; Bolts of Cosmology Calculations</vt:lpstr>
      <vt:lpstr>Cosmology and Scales of the Universe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 2320  General Astronomy II</dc:title>
  <dc:creator>Microsoft Office User</dc:creator>
  <cp:lastModifiedBy>Michael S. Brotherton</cp:lastModifiedBy>
  <cp:revision>90</cp:revision>
  <dcterms:created xsi:type="dcterms:W3CDTF">2019-04-06T11:23:24Z</dcterms:created>
  <dcterms:modified xsi:type="dcterms:W3CDTF">2023-04-25T04:46:48Z</dcterms:modified>
</cp:coreProperties>
</file>