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82" r:id="rId3"/>
    <p:sldId id="315" r:id="rId4"/>
    <p:sldId id="316" r:id="rId5"/>
    <p:sldId id="319" r:id="rId6"/>
    <p:sldId id="317" r:id="rId7"/>
    <p:sldId id="318" r:id="rId8"/>
    <p:sldId id="320" r:id="rId9"/>
    <p:sldId id="322" r:id="rId10"/>
    <p:sldId id="324" r:id="rId11"/>
    <p:sldId id="358" r:id="rId12"/>
    <p:sldId id="323" r:id="rId13"/>
    <p:sldId id="325" r:id="rId14"/>
    <p:sldId id="304" r:id="rId15"/>
    <p:sldId id="326" r:id="rId16"/>
    <p:sldId id="327" r:id="rId17"/>
    <p:sldId id="330" r:id="rId18"/>
    <p:sldId id="329" r:id="rId19"/>
    <p:sldId id="331" r:id="rId20"/>
    <p:sldId id="332" r:id="rId21"/>
    <p:sldId id="309" r:id="rId22"/>
    <p:sldId id="310" r:id="rId23"/>
    <p:sldId id="311" r:id="rId24"/>
    <p:sldId id="333" r:id="rId25"/>
    <p:sldId id="334" r:id="rId26"/>
    <p:sldId id="312" r:id="rId27"/>
    <p:sldId id="313" r:id="rId28"/>
    <p:sldId id="335" r:id="rId29"/>
    <p:sldId id="336" r:id="rId30"/>
    <p:sldId id="345" r:id="rId31"/>
    <p:sldId id="346" r:id="rId32"/>
    <p:sldId id="337" r:id="rId33"/>
    <p:sldId id="347" r:id="rId34"/>
    <p:sldId id="338" r:id="rId35"/>
    <p:sldId id="352" r:id="rId36"/>
    <p:sldId id="348" r:id="rId37"/>
    <p:sldId id="339" r:id="rId38"/>
    <p:sldId id="351" r:id="rId39"/>
    <p:sldId id="340" r:id="rId40"/>
    <p:sldId id="341" r:id="rId41"/>
    <p:sldId id="357" r:id="rId42"/>
    <p:sldId id="342" r:id="rId43"/>
    <p:sldId id="356" r:id="rId44"/>
    <p:sldId id="353" r:id="rId45"/>
    <p:sldId id="354" r:id="rId46"/>
    <p:sldId id="35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95"/>
    <p:restoredTop sz="94733"/>
  </p:normalViewPr>
  <p:slideViewPr>
    <p:cSldViewPr snapToGrid="0" snapToObjects="1">
      <p:cViewPr varScale="1">
        <p:scale>
          <a:sx n="110" d="100"/>
          <a:sy n="110" d="100"/>
        </p:scale>
        <p:origin x="608"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BBE9F-0428-B249-A827-E07903E496FC}" type="datetimeFigureOut">
              <a:rPr lang="en-US" smtClean="0"/>
              <a:t>2/12/23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135EE4-5D51-9748-AA1B-0FFDCA12591A}" type="slidenum">
              <a:rPr lang="en-US" smtClean="0"/>
              <a:t>‹#›</a:t>
            </a:fld>
            <a:endParaRPr lang="en-US"/>
          </a:p>
        </p:txBody>
      </p:sp>
    </p:spTree>
    <p:extLst>
      <p:ext uri="{BB962C8B-B14F-4D97-AF65-F5344CB8AC3E}">
        <p14:creationId xmlns:p14="http://schemas.microsoft.com/office/powerpoint/2010/main" val="183482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F76526-4448-5946-BB98-AFA9E26EE7F5}"/>
              </a:ext>
            </a:extLst>
          </p:cNvPr>
          <p:cNvSpPr>
            <a:spLocks noGrp="1" noChangeArrowheads="1"/>
          </p:cNvSpPr>
          <p:nvPr>
            <p:ph type="sldNum"/>
          </p:nvPr>
        </p:nvSpPr>
        <p:spPr>
          <a:ln/>
        </p:spPr>
        <p:txBody>
          <a:bodyPr/>
          <a:lstStyle/>
          <a:p>
            <a:fld id="{7FFE8A01-3AF4-9B4D-8E20-9C8143859851}" type="slidenum">
              <a:rPr lang="en-US" altLang="en-US"/>
              <a:pPr/>
              <a:t>14</a:t>
            </a:fld>
            <a:endParaRPr lang="en-US" altLang="en-US"/>
          </a:p>
        </p:txBody>
      </p:sp>
      <p:sp>
        <p:nvSpPr>
          <p:cNvPr id="165889" name="Text Box 1">
            <a:extLst>
              <a:ext uri="{FF2B5EF4-FFF2-40B4-BE49-F238E27FC236}">
                <a16:creationId xmlns:a16="http://schemas.microsoft.com/office/drawing/2014/main" id="{1111DA72-5A6A-0C4E-8A4B-C4C6EA956D3C}"/>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5890" name="Text Box 2">
            <a:extLst>
              <a:ext uri="{FF2B5EF4-FFF2-40B4-BE49-F238E27FC236}">
                <a16:creationId xmlns:a16="http://schemas.microsoft.com/office/drawing/2014/main" id="{47AD9F9E-FED8-7048-9262-1D9F575F8B46}"/>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14537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CC4F99-AB5E-0746-9CC8-B32B4BD4BB44}"/>
              </a:ext>
            </a:extLst>
          </p:cNvPr>
          <p:cNvSpPr>
            <a:spLocks noGrp="1" noChangeArrowheads="1"/>
          </p:cNvSpPr>
          <p:nvPr>
            <p:ph type="sldNum"/>
          </p:nvPr>
        </p:nvSpPr>
        <p:spPr>
          <a:ln/>
        </p:spPr>
        <p:txBody>
          <a:bodyPr/>
          <a:lstStyle/>
          <a:p>
            <a:fld id="{1182172E-3E80-5E46-9E80-D1C74213B824}" type="slidenum">
              <a:rPr lang="en-US" altLang="en-US"/>
              <a:pPr/>
              <a:t>35</a:t>
            </a:fld>
            <a:endParaRPr lang="en-US" altLang="en-US"/>
          </a:p>
        </p:txBody>
      </p:sp>
      <p:sp>
        <p:nvSpPr>
          <p:cNvPr id="186369" name="Text Box 1">
            <a:extLst>
              <a:ext uri="{FF2B5EF4-FFF2-40B4-BE49-F238E27FC236}">
                <a16:creationId xmlns:a16="http://schemas.microsoft.com/office/drawing/2014/main" id="{61B2D83B-B796-F54E-AE0A-3F6E106F3433}"/>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6370" name="Text Box 2">
            <a:extLst>
              <a:ext uri="{FF2B5EF4-FFF2-40B4-BE49-F238E27FC236}">
                <a16:creationId xmlns:a16="http://schemas.microsoft.com/office/drawing/2014/main" id="{BAC201CB-BBC5-0745-BC9C-D309610DD696}"/>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6418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4A9E188-C9A7-0A41-897D-7D35DF347CC1}"/>
              </a:ext>
            </a:extLst>
          </p:cNvPr>
          <p:cNvSpPr>
            <a:spLocks noGrp="1" noChangeArrowheads="1"/>
          </p:cNvSpPr>
          <p:nvPr>
            <p:ph type="sldNum"/>
          </p:nvPr>
        </p:nvSpPr>
        <p:spPr>
          <a:ln/>
        </p:spPr>
        <p:txBody>
          <a:bodyPr/>
          <a:lstStyle/>
          <a:p>
            <a:fld id="{3F969C50-1AFC-4142-97CB-09D27A3560FA}" type="slidenum">
              <a:rPr lang="en-US" altLang="en-US"/>
              <a:pPr/>
              <a:t>36</a:t>
            </a:fld>
            <a:endParaRPr lang="en-US" altLang="en-US"/>
          </a:p>
        </p:txBody>
      </p:sp>
      <p:sp>
        <p:nvSpPr>
          <p:cNvPr id="181249" name="Text Box 1">
            <a:extLst>
              <a:ext uri="{FF2B5EF4-FFF2-40B4-BE49-F238E27FC236}">
                <a16:creationId xmlns:a16="http://schemas.microsoft.com/office/drawing/2014/main" id="{4B1D7ED9-F41E-A54D-A9E5-7CE7B3D281F3}"/>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1250" name="Text Box 2">
            <a:extLst>
              <a:ext uri="{FF2B5EF4-FFF2-40B4-BE49-F238E27FC236}">
                <a16:creationId xmlns:a16="http://schemas.microsoft.com/office/drawing/2014/main" id="{7E92B38D-701B-6B4C-951A-6685BBCA4D93}"/>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48632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0DCEA1-583B-1F4B-AA54-DB1AEF8F2B80}"/>
              </a:ext>
            </a:extLst>
          </p:cNvPr>
          <p:cNvSpPr>
            <a:spLocks noGrp="1" noChangeArrowheads="1"/>
          </p:cNvSpPr>
          <p:nvPr>
            <p:ph type="sldNum"/>
          </p:nvPr>
        </p:nvSpPr>
        <p:spPr>
          <a:ln/>
        </p:spPr>
        <p:txBody>
          <a:bodyPr/>
          <a:lstStyle/>
          <a:p>
            <a:fld id="{CC14F5CC-31C7-F24D-BC4F-62B261785752}" type="slidenum">
              <a:rPr lang="en-US" altLang="en-US"/>
              <a:pPr/>
              <a:t>38</a:t>
            </a:fld>
            <a:endParaRPr lang="en-US" altLang="en-US"/>
          </a:p>
        </p:txBody>
      </p:sp>
      <p:sp>
        <p:nvSpPr>
          <p:cNvPr id="185345" name="Text Box 1">
            <a:extLst>
              <a:ext uri="{FF2B5EF4-FFF2-40B4-BE49-F238E27FC236}">
                <a16:creationId xmlns:a16="http://schemas.microsoft.com/office/drawing/2014/main" id="{F4972319-7E32-6644-8113-1491324C606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5346" name="Text Box 2">
            <a:extLst>
              <a:ext uri="{FF2B5EF4-FFF2-40B4-BE49-F238E27FC236}">
                <a16:creationId xmlns:a16="http://schemas.microsoft.com/office/drawing/2014/main" id="{D290A876-02AE-6644-AD4E-81A149CCA692}"/>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24652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115B70-571C-E541-9AE7-FFECEE593BB7}"/>
              </a:ext>
            </a:extLst>
          </p:cNvPr>
          <p:cNvSpPr>
            <a:spLocks noGrp="1" noChangeArrowheads="1"/>
          </p:cNvSpPr>
          <p:nvPr>
            <p:ph type="sldNum"/>
          </p:nvPr>
        </p:nvSpPr>
        <p:spPr>
          <a:ln/>
        </p:spPr>
        <p:txBody>
          <a:bodyPr/>
          <a:lstStyle/>
          <a:p>
            <a:fld id="{101B05FF-24D4-F44B-99E6-31A92CF4102E}" type="slidenum">
              <a:rPr lang="en-US" altLang="en-US"/>
              <a:pPr/>
              <a:t>44</a:t>
            </a:fld>
            <a:endParaRPr lang="en-US" altLang="en-US"/>
          </a:p>
        </p:txBody>
      </p:sp>
      <p:sp>
        <p:nvSpPr>
          <p:cNvPr id="194561" name="Text Box 1">
            <a:extLst>
              <a:ext uri="{FF2B5EF4-FFF2-40B4-BE49-F238E27FC236}">
                <a16:creationId xmlns:a16="http://schemas.microsoft.com/office/drawing/2014/main" id="{EF36AB2D-C0C7-3842-9EB3-F4632BC4402F}"/>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4562" name="Text Box 2">
            <a:extLst>
              <a:ext uri="{FF2B5EF4-FFF2-40B4-BE49-F238E27FC236}">
                <a16:creationId xmlns:a16="http://schemas.microsoft.com/office/drawing/2014/main" id="{5961641F-6BB5-6148-AF6C-94A8075DA085}"/>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82042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A5285A-3D70-654B-A654-55AF79484EBC}"/>
              </a:ext>
            </a:extLst>
          </p:cNvPr>
          <p:cNvSpPr>
            <a:spLocks noGrp="1" noChangeArrowheads="1"/>
          </p:cNvSpPr>
          <p:nvPr>
            <p:ph type="sldNum"/>
          </p:nvPr>
        </p:nvSpPr>
        <p:spPr>
          <a:ln/>
        </p:spPr>
        <p:txBody>
          <a:bodyPr/>
          <a:lstStyle/>
          <a:p>
            <a:fld id="{04C240C2-F463-1F48-A200-199CFB8F48BF}" type="slidenum">
              <a:rPr lang="en-US" altLang="en-US"/>
              <a:pPr/>
              <a:t>45</a:t>
            </a:fld>
            <a:endParaRPr lang="en-US" altLang="en-US"/>
          </a:p>
        </p:txBody>
      </p:sp>
      <p:sp>
        <p:nvSpPr>
          <p:cNvPr id="195585" name="Text Box 1">
            <a:extLst>
              <a:ext uri="{FF2B5EF4-FFF2-40B4-BE49-F238E27FC236}">
                <a16:creationId xmlns:a16="http://schemas.microsoft.com/office/drawing/2014/main" id="{B5452936-18DC-4149-8446-27C63AEC342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5586" name="Text Box 2">
            <a:extLst>
              <a:ext uri="{FF2B5EF4-FFF2-40B4-BE49-F238E27FC236}">
                <a16:creationId xmlns:a16="http://schemas.microsoft.com/office/drawing/2014/main" id="{9D0798EA-4D04-9F4E-AEDD-FCD6E112DB42}"/>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12445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A5285A-3D70-654B-A654-55AF79484EBC}"/>
              </a:ext>
            </a:extLst>
          </p:cNvPr>
          <p:cNvSpPr>
            <a:spLocks noGrp="1" noChangeArrowheads="1"/>
          </p:cNvSpPr>
          <p:nvPr>
            <p:ph type="sldNum"/>
          </p:nvPr>
        </p:nvSpPr>
        <p:spPr>
          <a:ln/>
        </p:spPr>
        <p:txBody>
          <a:bodyPr/>
          <a:lstStyle/>
          <a:p>
            <a:fld id="{04C240C2-F463-1F48-A200-199CFB8F48BF}" type="slidenum">
              <a:rPr lang="en-US" altLang="en-US"/>
              <a:pPr/>
              <a:t>46</a:t>
            </a:fld>
            <a:endParaRPr lang="en-US" altLang="en-US"/>
          </a:p>
        </p:txBody>
      </p:sp>
      <p:sp>
        <p:nvSpPr>
          <p:cNvPr id="195585" name="Text Box 1">
            <a:extLst>
              <a:ext uri="{FF2B5EF4-FFF2-40B4-BE49-F238E27FC236}">
                <a16:creationId xmlns:a16="http://schemas.microsoft.com/office/drawing/2014/main" id="{B5452936-18DC-4149-8446-27C63AEC342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5586" name="Text Box 2">
            <a:extLst>
              <a:ext uri="{FF2B5EF4-FFF2-40B4-BE49-F238E27FC236}">
                <a16:creationId xmlns:a16="http://schemas.microsoft.com/office/drawing/2014/main" id="{9D0798EA-4D04-9F4E-AEDD-FCD6E112DB42}"/>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3858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38FDDC-6AA0-464F-B9F5-EE0B56228E5B}"/>
              </a:ext>
            </a:extLst>
          </p:cNvPr>
          <p:cNvSpPr>
            <a:spLocks noGrp="1" noChangeArrowheads="1"/>
          </p:cNvSpPr>
          <p:nvPr>
            <p:ph type="sldNum"/>
          </p:nvPr>
        </p:nvSpPr>
        <p:spPr>
          <a:ln/>
        </p:spPr>
        <p:txBody>
          <a:bodyPr/>
          <a:lstStyle/>
          <a:p>
            <a:fld id="{98717ED7-BCED-7845-A56F-B6DECEFA0890}" type="slidenum">
              <a:rPr lang="en-US" altLang="en-US"/>
              <a:pPr/>
              <a:t>21</a:t>
            </a:fld>
            <a:endParaRPr lang="en-US" altLang="en-US"/>
          </a:p>
        </p:txBody>
      </p:sp>
      <p:sp>
        <p:nvSpPr>
          <p:cNvPr id="171009" name="Text Box 1">
            <a:extLst>
              <a:ext uri="{FF2B5EF4-FFF2-40B4-BE49-F238E27FC236}">
                <a16:creationId xmlns:a16="http://schemas.microsoft.com/office/drawing/2014/main" id="{8A999A17-5670-D748-A841-CBA8B894BAC8}"/>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010" name="Text Box 2">
            <a:extLst>
              <a:ext uri="{FF2B5EF4-FFF2-40B4-BE49-F238E27FC236}">
                <a16:creationId xmlns:a16="http://schemas.microsoft.com/office/drawing/2014/main" id="{1206FD32-1CD6-4246-9B2C-80B69D792BD0}"/>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335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57F04D-8ABB-E344-94D0-AB9A5F121E83}"/>
              </a:ext>
            </a:extLst>
          </p:cNvPr>
          <p:cNvSpPr>
            <a:spLocks noGrp="1" noChangeArrowheads="1"/>
          </p:cNvSpPr>
          <p:nvPr>
            <p:ph type="sldNum"/>
          </p:nvPr>
        </p:nvSpPr>
        <p:spPr>
          <a:ln/>
        </p:spPr>
        <p:txBody>
          <a:bodyPr/>
          <a:lstStyle/>
          <a:p>
            <a:fld id="{1F655B2E-7F19-5540-A431-D97C350EE9CA}" type="slidenum">
              <a:rPr lang="en-US" altLang="en-US"/>
              <a:pPr/>
              <a:t>22</a:t>
            </a:fld>
            <a:endParaRPr lang="en-US" altLang="en-US"/>
          </a:p>
        </p:txBody>
      </p:sp>
      <p:sp>
        <p:nvSpPr>
          <p:cNvPr id="172033" name="Text Box 1">
            <a:extLst>
              <a:ext uri="{FF2B5EF4-FFF2-40B4-BE49-F238E27FC236}">
                <a16:creationId xmlns:a16="http://schemas.microsoft.com/office/drawing/2014/main" id="{46A1D1CA-C83B-F544-ABFF-28EEF53DD566}"/>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34" name="Text Box 2">
            <a:extLst>
              <a:ext uri="{FF2B5EF4-FFF2-40B4-BE49-F238E27FC236}">
                <a16:creationId xmlns:a16="http://schemas.microsoft.com/office/drawing/2014/main" id="{A30890DC-8B08-E547-B4F4-E612753F2622}"/>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67476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0CE84E-573E-8349-AE87-A5893A14C5A0}"/>
              </a:ext>
            </a:extLst>
          </p:cNvPr>
          <p:cNvSpPr>
            <a:spLocks noGrp="1" noChangeArrowheads="1"/>
          </p:cNvSpPr>
          <p:nvPr>
            <p:ph type="sldNum"/>
          </p:nvPr>
        </p:nvSpPr>
        <p:spPr>
          <a:ln/>
        </p:spPr>
        <p:txBody>
          <a:bodyPr/>
          <a:lstStyle/>
          <a:p>
            <a:fld id="{0EC952CC-7BA2-E14C-9F85-C383C9DF6ED8}" type="slidenum">
              <a:rPr lang="en-US" altLang="en-US"/>
              <a:pPr/>
              <a:t>23</a:t>
            </a:fld>
            <a:endParaRPr lang="en-US" altLang="en-US"/>
          </a:p>
        </p:txBody>
      </p:sp>
      <p:sp>
        <p:nvSpPr>
          <p:cNvPr id="173057" name="Text Box 1">
            <a:extLst>
              <a:ext uri="{FF2B5EF4-FFF2-40B4-BE49-F238E27FC236}">
                <a16:creationId xmlns:a16="http://schemas.microsoft.com/office/drawing/2014/main" id="{7A80679F-7375-BE43-BDDC-A755E3DD074A}"/>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3058" name="Text Box 2">
            <a:extLst>
              <a:ext uri="{FF2B5EF4-FFF2-40B4-BE49-F238E27FC236}">
                <a16:creationId xmlns:a16="http://schemas.microsoft.com/office/drawing/2014/main" id="{F98E0C82-D203-9E4D-9FC3-547B69666015}"/>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7522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D1D815-D2BE-724C-B3E6-893647AA8050}"/>
              </a:ext>
            </a:extLst>
          </p:cNvPr>
          <p:cNvSpPr>
            <a:spLocks noGrp="1" noChangeArrowheads="1"/>
          </p:cNvSpPr>
          <p:nvPr>
            <p:ph type="sldNum"/>
          </p:nvPr>
        </p:nvSpPr>
        <p:spPr>
          <a:ln/>
        </p:spPr>
        <p:txBody>
          <a:bodyPr/>
          <a:lstStyle/>
          <a:p>
            <a:fld id="{2CECA069-99DA-7146-A708-EAB9FCADA538}" type="slidenum">
              <a:rPr lang="en-US" altLang="en-US"/>
              <a:pPr/>
              <a:t>26</a:t>
            </a:fld>
            <a:endParaRPr lang="en-US" altLang="en-US"/>
          </a:p>
        </p:txBody>
      </p:sp>
      <p:sp>
        <p:nvSpPr>
          <p:cNvPr id="174081" name="Text Box 1">
            <a:extLst>
              <a:ext uri="{FF2B5EF4-FFF2-40B4-BE49-F238E27FC236}">
                <a16:creationId xmlns:a16="http://schemas.microsoft.com/office/drawing/2014/main" id="{2641D196-C133-0448-8206-41EF76ACA9A0}"/>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082" name="Text Box 2">
            <a:extLst>
              <a:ext uri="{FF2B5EF4-FFF2-40B4-BE49-F238E27FC236}">
                <a16:creationId xmlns:a16="http://schemas.microsoft.com/office/drawing/2014/main" id="{687CA437-BF1A-FF43-9B4C-9E0481114564}"/>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44268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9C48DA-A007-9F40-8B13-CB91BB64E657}"/>
              </a:ext>
            </a:extLst>
          </p:cNvPr>
          <p:cNvSpPr>
            <a:spLocks noGrp="1" noChangeArrowheads="1"/>
          </p:cNvSpPr>
          <p:nvPr>
            <p:ph type="sldNum"/>
          </p:nvPr>
        </p:nvSpPr>
        <p:spPr>
          <a:ln/>
        </p:spPr>
        <p:txBody>
          <a:bodyPr/>
          <a:lstStyle/>
          <a:p>
            <a:fld id="{D968C45D-90F0-3646-B166-1FE0127A13F0}" type="slidenum">
              <a:rPr lang="en-US" altLang="en-US"/>
              <a:pPr/>
              <a:t>27</a:t>
            </a:fld>
            <a:endParaRPr lang="en-US" altLang="en-US"/>
          </a:p>
        </p:txBody>
      </p:sp>
      <p:sp>
        <p:nvSpPr>
          <p:cNvPr id="175105" name="Text Box 1">
            <a:extLst>
              <a:ext uri="{FF2B5EF4-FFF2-40B4-BE49-F238E27FC236}">
                <a16:creationId xmlns:a16="http://schemas.microsoft.com/office/drawing/2014/main" id="{D7438659-CF2C-8D49-B76A-594A7278A2D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5106" name="Text Box 2">
            <a:extLst>
              <a:ext uri="{FF2B5EF4-FFF2-40B4-BE49-F238E27FC236}">
                <a16:creationId xmlns:a16="http://schemas.microsoft.com/office/drawing/2014/main" id="{C32D06F9-E26B-8A45-860A-A06F029F9A66}"/>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3039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8D91F7-532C-DD4B-810F-66714BD4D5B1}"/>
              </a:ext>
            </a:extLst>
          </p:cNvPr>
          <p:cNvSpPr>
            <a:spLocks noGrp="1" noChangeArrowheads="1"/>
          </p:cNvSpPr>
          <p:nvPr>
            <p:ph type="sldNum"/>
          </p:nvPr>
        </p:nvSpPr>
        <p:spPr>
          <a:ln/>
        </p:spPr>
        <p:txBody>
          <a:bodyPr/>
          <a:lstStyle/>
          <a:p>
            <a:fld id="{4E2C93B0-39A1-0F4A-95ED-5AE1354D84AF}" type="slidenum">
              <a:rPr lang="en-US" altLang="en-US"/>
              <a:pPr/>
              <a:t>30</a:t>
            </a:fld>
            <a:endParaRPr lang="en-US" altLang="en-US"/>
          </a:p>
        </p:txBody>
      </p:sp>
      <p:sp>
        <p:nvSpPr>
          <p:cNvPr id="178177" name="Text Box 1">
            <a:extLst>
              <a:ext uri="{FF2B5EF4-FFF2-40B4-BE49-F238E27FC236}">
                <a16:creationId xmlns:a16="http://schemas.microsoft.com/office/drawing/2014/main" id="{2C998890-7E60-D749-B367-4294E8DF8070}"/>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8178" name="Text Box 2">
            <a:extLst>
              <a:ext uri="{FF2B5EF4-FFF2-40B4-BE49-F238E27FC236}">
                <a16:creationId xmlns:a16="http://schemas.microsoft.com/office/drawing/2014/main" id="{88E3A2A5-AC39-0748-9C85-E1229F9DDFE2}"/>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77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E7E8B7-3D28-C44C-9D3E-040BC185412F}"/>
              </a:ext>
            </a:extLst>
          </p:cNvPr>
          <p:cNvSpPr>
            <a:spLocks noGrp="1" noChangeArrowheads="1"/>
          </p:cNvSpPr>
          <p:nvPr>
            <p:ph type="sldNum"/>
          </p:nvPr>
        </p:nvSpPr>
        <p:spPr>
          <a:ln/>
        </p:spPr>
        <p:txBody>
          <a:bodyPr/>
          <a:lstStyle/>
          <a:p>
            <a:fld id="{7DB5387E-24CA-8944-9623-C76CD95D41EE}" type="slidenum">
              <a:rPr lang="en-US" altLang="en-US"/>
              <a:pPr/>
              <a:t>31</a:t>
            </a:fld>
            <a:endParaRPr lang="en-US" altLang="en-US"/>
          </a:p>
        </p:txBody>
      </p:sp>
      <p:sp>
        <p:nvSpPr>
          <p:cNvPr id="179201" name="Text Box 1">
            <a:extLst>
              <a:ext uri="{FF2B5EF4-FFF2-40B4-BE49-F238E27FC236}">
                <a16:creationId xmlns:a16="http://schemas.microsoft.com/office/drawing/2014/main" id="{754AA9EE-AA8B-C543-B81F-3CC42F0397E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9202" name="Text Box 2">
            <a:extLst>
              <a:ext uri="{FF2B5EF4-FFF2-40B4-BE49-F238E27FC236}">
                <a16:creationId xmlns:a16="http://schemas.microsoft.com/office/drawing/2014/main" id="{E89ACE1C-F860-2C46-92C4-A43DED6CB581}"/>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7673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FC6AD1-85F2-4E47-B28F-EAC6C68F7234}"/>
              </a:ext>
            </a:extLst>
          </p:cNvPr>
          <p:cNvSpPr>
            <a:spLocks noGrp="1" noChangeArrowheads="1"/>
          </p:cNvSpPr>
          <p:nvPr>
            <p:ph type="sldNum"/>
          </p:nvPr>
        </p:nvSpPr>
        <p:spPr>
          <a:ln/>
        </p:spPr>
        <p:txBody>
          <a:bodyPr/>
          <a:lstStyle/>
          <a:p>
            <a:fld id="{72AB3A48-B7EF-7E46-A71A-33A65430FC2E}" type="slidenum">
              <a:rPr lang="en-US" altLang="en-US"/>
              <a:pPr/>
              <a:t>33</a:t>
            </a:fld>
            <a:endParaRPr lang="en-US" altLang="en-US"/>
          </a:p>
        </p:txBody>
      </p:sp>
      <p:sp>
        <p:nvSpPr>
          <p:cNvPr id="180225" name="Text Box 1">
            <a:extLst>
              <a:ext uri="{FF2B5EF4-FFF2-40B4-BE49-F238E27FC236}">
                <a16:creationId xmlns:a16="http://schemas.microsoft.com/office/drawing/2014/main" id="{D96D9AD7-C0F8-4241-A3E9-8E306B18CD3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0226" name="Text Box 2">
            <a:extLst>
              <a:ext uri="{FF2B5EF4-FFF2-40B4-BE49-F238E27FC236}">
                <a16:creationId xmlns:a16="http://schemas.microsoft.com/office/drawing/2014/main" id="{82D97C54-2C83-6B4A-AD93-5037126D09C5}"/>
              </a:ext>
            </a:extLst>
          </p:cNvPr>
          <p:cNvSpPr txBox="1">
            <a:spLocks noGrp="1" noChangeArrowheads="1"/>
          </p:cNvSpPr>
          <p:nvPr>
            <p:ph type="body"/>
          </p:nvPr>
        </p:nvSpPr>
        <p:spPr bwMode="auto">
          <a:xfrm>
            <a:off x="685800" y="4343400"/>
            <a:ext cx="5486400" cy="4208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9599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921A-AD4A-3A40-B4CF-BA51BC42E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4F85-B45A-B644-947D-362399535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2905EE-FEB3-A849-A57A-17B0AF7B6554}"/>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5" name="Footer Placeholder 4">
            <a:extLst>
              <a:ext uri="{FF2B5EF4-FFF2-40B4-BE49-F238E27FC236}">
                <a16:creationId xmlns:a16="http://schemas.microsoft.com/office/drawing/2014/main" id="{D0C3E614-994C-0A4C-99AA-B916E2C4D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69885-2866-FA42-A204-96730884C1A1}"/>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1686144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E96A-CBF4-6243-88C4-38075E87AE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01CD2C-E462-F144-9FFC-0AD506CD37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5E3A2-7D3A-6141-BFFD-427C5B3033DA}"/>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5" name="Footer Placeholder 4">
            <a:extLst>
              <a:ext uri="{FF2B5EF4-FFF2-40B4-BE49-F238E27FC236}">
                <a16:creationId xmlns:a16="http://schemas.microsoft.com/office/drawing/2014/main" id="{BB0C034E-30A3-3647-8A0D-45D7AEEF8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9B32A-6094-7A48-B3E5-93DC48BC11A5}"/>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389813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6E3E5-5269-1641-A4E8-352202A0AC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529FAB-0AB3-CA40-8FF9-E6EA4A8E3E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1BC81-32C5-8F42-93DE-CDB797F44BEC}"/>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5" name="Footer Placeholder 4">
            <a:extLst>
              <a:ext uri="{FF2B5EF4-FFF2-40B4-BE49-F238E27FC236}">
                <a16:creationId xmlns:a16="http://schemas.microsoft.com/office/drawing/2014/main" id="{81AB305F-F13F-8040-A916-371793717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F926E-5853-E248-AEB9-D588084EB76B}"/>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1291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AEB2-DEF0-3148-A439-A0CD0B03E1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032FF-ED55-4749-90FF-980861547C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ADE8-4C5B-F54D-A3F1-02835D0CAB33}"/>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5" name="Footer Placeholder 4">
            <a:extLst>
              <a:ext uri="{FF2B5EF4-FFF2-40B4-BE49-F238E27FC236}">
                <a16:creationId xmlns:a16="http://schemas.microsoft.com/office/drawing/2014/main" id="{C642E826-4BB0-DD4E-A57E-B00392628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C6F59-6C85-DC47-8814-8219214188D6}"/>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395798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67A1-233A-F441-8082-483D993888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DC94AC-E8FC-1E48-9108-37F30818C2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53B30D-FF67-5946-A9D2-AE956E079257}"/>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5" name="Footer Placeholder 4">
            <a:extLst>
              <a:ext uri="{FF2B5EF4-FFF2-40B4-BE49-F238E27FC236}">
                <a16:creationId xmlns:a16="http://schemas.microsoft.com/office/drawing/2014/main" id="{D6212200-798A-B642-BB53-6C6C575C7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D4665-FA82-3340-AADC-5118A47ED391}"/>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297633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CADD-52CC-8A46-A352-CCEEDAF09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F730F-6C06-6240-B400-A870FAB8C4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F1196-1849-FB4C-BDB3-9DE79B4B28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B2D0B0-B527-254F-9880-62D597A75C5A}"/>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6" name="Footer Placeholder 5">
            <a:extLst>
              <a:ext uri="{FF2B5EF4-FFF2-40B4-BE49-F238E27FC236}">
                <a16:creationId xmlns:a16="http://schemas.microsoft.com/office/drawing/2014/main" id="{5C666F2A-3FA8-7148-9B6D-E66C0A91B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502C17-E4E8-2C47-BA2E-85A50D6A9535}"/>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350808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4B77-18C2-964D-AA75-1467CD053B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CE15B-2A6A-464A-A24B-7D1606526E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1F6021-B898-A746-A113-A3657B93BD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20602-EF32-F846-AC72-9F4B8342A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E11490-556E-6F4D-9BFF-A2B8466B54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998763-F77F-2B4B-BE56-009A84640F6A}"/>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8" name="Footer Placeholder 7">
            <a:extLst>
              <a:ext uri="{FF2B5EF4-FFF2-40B4-BE49-F238E27FC236}">
                <a16:creationId xmlns:a16="http://schemas.microsoft.com/office/drawing/2014/main" id="{D31517CA-5B0E-5E42-9255-0A5580F0A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2892FB-7D43-6049-B8BF-A63206E98ECD}"/>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1537810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4AA9B-4E6A-334A-917E-465AF7F152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B62D1-1A7C-2D49-8BF6-C7F8E038F3B9}"/>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4" name="Footer Placeholder 3">
            <a:extLst>
              <a:ext uri="{FF2B5EF4-FFF2-40B4-BE49-F238E27FC236}">
                <a16:creationId xmlns:a16="http://schemas.microsoft.com/office/drawing/2014/main" id="{1B37710A-29DF-7E41-884D-A0BFADA38B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1F5D72-83BD-E44F-ACFB-4885113A9C2C}"/>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263682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99EFB-8919-6F40-9A7F-28259FB06C57}"/>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3" name="Footer Placeholder 2">
            <a:extLst>
              <a:ext uri="{FF2B5EF4-FFF2-40B4-BE49-F238E27FC236}">
                <a16:creationId xmlns:a16="http://schemas.microsoft.com/office/drawing/2014/main" id="{07C6E0AA-C543-7D4E-93C2-C93FDF9DF2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2E7B90-26A4-A14B-9461-0817397709A6}"/>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386245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121A-FAD2-BE4C-A0EB-75C1515F92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5DD3E1-8753-214A-9A87-281489526C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6E09C1-2397-984D-9281-041405E25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12BFE6-F0E0-F44D-BA58-3C98999A4380}"/>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6" name="Footer Placeholder 5">
            <a:extLst>
              <a:ext uri="{FF2B5EF4-FFF2-40B4-BE49-F238E27FC236}">
                <a16:creationId xmlns:a16="http://schemas.microsoft.com/office/drawing/2014/main" id="{34B18E09-380D-2D45-AED6-DF6F7A406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ED443-5F38-B54A-9CF6-253E851C8FF1}"/>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274041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1F8E-5816-9848-8BEE-745D9579D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6D4998-03D4-6642-B631-03DD9DF4D0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DF3218-7697-A34B-B8CD-DF4AFC50A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1BEC24-40E0-F548-8024-B5922C8C13F1}"/>
              </a:ext>
            </a:extLst>
          </p:cNvPr>
          <p:cNvSpPr>
            <a:spLocks noGrp="1"/>
          </p:cNvSpPr>
          <p:nvPr>
            <p:ph type="dt" sz="half" idx="10"/>
          </p:nvPr>
        </p:nvSpPr>
        <p:spPr/>
        <p:txBody>
          <a:bodyPr/>
          <a:lstStyle/>
          <a:p>
            <a:fld id="{1B4102A8-FE73-6549-9A38-E08227CC11B7}" type="datetimeFigureOut">
              <a:rPr lang="en-US" smtClean="0"/>
              <a:t>2/12/23</a:t>
            </a:fld>
            <a:endParaRPr lang="en-US"/>
          </a:p>
        </p:txBody>
      </p:sp>
      <p:sp>
        <p:nvSpPr>
          <p:cNvPr id="6" name="Footer Placeholder 5">
            <a:extLst>
              <a:ext uri="{FF2B5EF4-FFF2-40B4-BE49-F238E27FC236}">
                <a16:creationId xmlns:a16="http://schemas.microsoft.com/office/drawing/2014/main" id="{C8288BC4-404E-9E42-83AD-F3035D129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DA252-67CE-3C47-B971-6E9094A30702}"/>
              </a:ext>
            </a:extLst>
          </p:cNvPr>
          <p:cNvSpPr>
            <a:spLocks noGrp="1"/>
          </p:cNvSpPr>
          <p:nvPr>
            <p:ph type="sldNum" sz="quarter" idx="12"/>
          </p:nvPr>
        </p:nvSpPr>
        <p:spPr/>
        <p:txBody>
          <a:bodyPr/>
          <a:lstStyle/>
          <a:p>
            <a:fld id="{19485503-4963-7841-A2D5-C8AE8C418819}" type="slidenum">
              <a:rPr lang="en-US" smtClean="0"/>
              <a:t>‹#›</a:t>
            </a:fld>
            <a:endParaRPr lang="en-US"/>
          </a:p>
        </p:txBody>
      </p:sp>
    </p:spTree>
    <p:extLst>
      <p:ext uri="{BB962C8B-B14F-4D97-AF65-F5344CB8AC3E}">
        <p14:creationId xmlns:p14="http://schemas.microsoft.com/office/powerpoint/2010/main" val="398604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70D2EB-7AF4-C648-98D6-F816456896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256E30-9178-074E-BAA7-40F934F419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E9C83-CCF7-4B4F-BBF5-2EA6FEE7A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102A8-FE73-6549-9A38-E08227CC11B7}" type="datetimeFigureOut">
              <a:rPr lang="en-US" smtClean="0"/>
              <a:t>2/12/23</a:t>
            </a:fld>
            <a:endParaRPr lang="en-US"/>
          </a:p>
        </p:txBody>
      </p:sp>
      <p:sp>
        <p:nvSpPr>
          <p:cNvPr id="5" name="Footer Placeholder 4">
            <a:extLst>
              <a:ext uri="{FF2B5EF4-FFF2-40B4-BE49-F238E27FC236}">
                <a16:creationId xmlns:a16="http://schemas.microsoft.com/office/drawing/2014/main" id="{5AAD8F43-A096-9841-AC36-5DDADEB38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C2EE38-6D13-314B-9AE5-03E9DEEA5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85503-4963-7841-A2D5-C8AE8C418819}" type="slidenum">
              <a:rPr lang="en-US" smtClean="0"/>
              <a:t>‹#›</a:t>
            </a:fld>
            <a:endParaRPr lang="en-US"/>
          </a:p>
        </p:txBody>
      </p:sp>
    </p:spTree>
    <p:extLst>
      <p:ext uri="{BB962C8B-B14F-4D97-AF65-F5344CB8AC3E}">
        <p14:creationId xmlns:p14="http://schemas.microsoft.com/office/powerpoint/2010/main" val="2461092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Free-fall_time"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NNHOh0Uqtq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mesa-web.asu.edu/" TargetMode="External"/><Relationship Id="rId2" Type="http://schemas.openxmlformats.org/officeDocument/2006/relationships/hyperlink" Target="http://www.astro.wisc.edu/~townsend/static.php?ref=ez-web"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hyperlink" Target="https://en.wikipedia.org/wiki/Instability_strip"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7B55-F1C2-0841-A5CF-CABFB47E4944}"/>
              </a:ext>
            </a:extLst>
          </p:cNvPr>
          <p:cNvSpPr>
            <a:spLocks noGrp="1"/>
          </p:cNvSpPr>
          <p:nvPr>
            <p:ph type="ctrTitle"/>
          </p:nvPr>
        </p:nvSpPr>
        <p:spPr>
          <a:xfrm>
            <a:off x="1523999" y="2105689"/>
            <a:ext cx="9144000" cy="2387600"/>
          </a:xfrm>
        </p:spPr>
        <p:txBody>
          <a:bodyPr>
            <a:normAutofit/>
          </a:bodyPr>
          <a:lstStyle/>
          <a:p>
            <a:r>
              <a:rPr lang="en-US" dirty="0"/>
              <a:t>ASTR 2320 </a:t>
            </a:r>
            <a:br>
              <a:rPr lang="en-US" dirty="0"/>
            </a:br>
            <a:r>
              <a:rPr lang="en-US" dirty="0"/>
              <a:t>General Astronomy II</a:t>
            </a:r>
          </a:p>
        </p:txBody>
      </p:sp>
      <p:sp>
        <p:nvSpPr>
          <p:cNvPr id="3" name="Subtitle 2">
            <a:extLst>
              <a:ext uri="{FF2B5EF4-FFF2-40B4-BE49-F238E27FC236}">
                <a16:creationId xmlns:a16="http://schemas.microsoft.com/office/drawing/2014/main" id="{1E0B3621-3086-F94F-AA58-5F3D29FAE3A3}"/>
              </a:ext>
            </a:extLst>
          </p:cNvPr>
          <p:cNvSpPr>
            <a:spLocks noGrp="1"/>
          </p:cNvSpPr>
          <p:nvPr>
            <p:ph type="subTitle" idx="1"/>
          </p:nvPr>
        </p:nvSpPr>
        <p:spPr>
          <a:xfrm>
            <a:off x="586450" y="4493289"/>
            <a:ext cx="11019099" cy="1655762"/>
          </a:xfrm>
        </p:spPr>
        <p:txBody>
          <a:bodyPr>
            <a:normAutofit lnSpcReduction="10000"/>
          </a:bodyPr>
          <a:lstStyle/>
          <a:p>
            <a:r>
              <a:rPr lang="en-US" dirty="0"/>
              <a:t>Professor Mike Brotherton</a:t>
            </a:r>
          </a:p>
          <a:p>
            <a:r>
              <a:rPr lang="en-US" dirty="0"/>
              <a:t>Stellar Interiors and Evolution</a:t>
            </a:r>
          </a:p>
          <a:p>
            <a:r>
              <a:rPr lang="en-US" dirty="0"/>
              <a:t>(Chapter 15 in Dobson, Chapters 15-17ish in </a:t>
            </a:r>
            <a:r>
              <a:rPr lang="en-US" dirty="0" err="1"/>
              <a:t>Ryden</a:t>
            </a:r>
            <a:r>
              <a:rPr lang="en-US" dirty="0"/>
              <a:t> and Peterson)</a:t>
            </a:r>
          </a:p>
          <a:p>
            <a:r>
              <a:rPr lang="en-US" dirty="0"/>
              <a:t>“Make Dust or Eat Dust!”</a:t>
            </a:r>
          </a:p>
          <a:p>
            <a:endParaRPr lang="en-US" dirty="0"/>
          </a:p>
        </p:txBody>
      </p:sp>
      <p:pic>
        <p:nvPicPr>
          <p:cNvPr id="4" name="Picture 3">
            <a:extLst>
              <a:ext uri="{FF2B5EF4-FFF2-40B4-BE49-F238E27FC236}">
                <a16:creationId xmlns:a16="http://schemas.microsoft.com/office/drawing/2014/main" id="{8103EA37-97A6-C545-96CB-667D7A7FDCC3}"/>
              </a:ext>
            </a:extLst>
          </p:cNvPr>
          <p:cNvPicPr>
            <a:picLocks noChangeAspect="1"/>
          </p:cNvPicPr>
          <p:nvPr/>
        </p:nvPicPr>
        <p:blipFill>
          <a:blip r:embed="rId2"/>
          <a:stretch>
            <a:fillRect/>
          </a:stretch>
        </p:blipFill>
        <p:spPr>
          <a:xfrm>
            <a:off x="3302958" y="23150"/>
            <a:ext cx="5570097" cy="2722463"/>
          </a:xfrm>
          <a:prstGeom prst="rect">
            <a:avLst/>
          </a:prstGeom>
        </p:spPr>
      </p:pic>
    </p:spTree>
    <p:extLst>
      <p:ext uri="{BB962C8B-B14F-4D97-AF65-F5344CB8AC3E}">
        <p14:creationId xmlns:p14="http://schemas.microsoft.com/office/powerpoint/2010/main" val="4007809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C85F3-9F94-3341-9A2E-9BA1B50FB0C0}"/>
              </a:ext>
            </a:extLst>
          </p:cNvPr>
          <p:cNvPicPr>
            <a:picLocks noChangeAspect="1"/>
          </p:cNvPicPr>
          <p:nvPr/>
        </p:nvPicPr>
        <p:blipFill>
          <a:blip r:embed="rId2"/>
          <a:stretch>
            <a:fillRect/>
          </a:stretch>
        </p:blipFill>
        <p:spPr>
          <a:xfrm>
            <a:off x="2254127" y="2847372"/>
            <a:ext cx="9646291" cy="3611300"/>
          </a:xfrm>
          <a:prstGeom prst="rect">
            <a:avLst/>
          </a:prstGeom>
        </p:spPr>
      </p:pic>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What determines if a cloud collapses into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509165" y="1024368"/>
            <a:ext cx="10567927" cy="5156513"/>
          </a:xfrm>
        </p:spPr>
        <p:txBody>
          <a:bodyPr>
            <a:normAutofit/>
          </a:bodyPr>
          <a:lstStyle/>
          <a:p>
            <a:r>
              <a:rPr lang="en-US" dirty="0"/>
              <a:t>First, consider the timescale for freefall</a:t>
            </a:r>
          </a:p>
          <a:p>
            <a:r>
              <a:rPr lang="en-US" dirty="0"/>
              <a:t>Core of mass M, size R, test mass m, some average density</a:t>
            </a:r>
          </a:p>
          <a:p>
            <a:r>
              <a:rPr lang="en-US" dirty="0"/>
              <a:t>Several approaches.  Dobson uses an approximation Kepler’s third law with e=1, no rotation, R=2a, core M with average density 𝞺</a:t>
            </a:r>
            <a:r>
              <a:rPr lang="en-US" baseline="-25000" dirty="0"/>
              <a:t>0</a:t>
            </a:r>
            <a:r>
              <a:rPr lang="en-US" dirty="0"/>
              <a:t>, to get </a:t>
            </a:r>
            <a:r>
              <a:rPr lang="en-US" dirty="0">
                <a:hlinkClick r:id="rId3"/>
              </a:rPr>
              <a:t>free fall time</a:t>
            </a:r>
            <a:r>
              <a:rPr lang="en-US" dirty="0"/>
              <a:t>:</a:t>
            </a:r>
          </a:p>
        </p:txBody>
      </p:sp>
    </p:spTree>
    <p:extLst>
      <p:ext uri="{BB962C8B-B14F-4D97-AF65-F5344CB8AC3E}">
        <p14:creationId xmlns:p14="http://schemas.microsoft.com/office/powerpoint/2010/main" val="126076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What determines if a cloud collapses into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497470" y="1255862"/>
            <a:ext cx="10567927" cy="5156513"/>
          </a:xfrm>
        </p:spPr>
        <p:txBody>
          <a:bodyPr>
            <a:normAutofit/>
          </a:bodyPr>
          <a:lstStyle/>
          <a:p>
            <a:r>
              <a:rPr lang="en-US" dirty="0"/>
              <a:t>Whether or not the cloud collapses is then set be comparing the speed of collapse to the speed of rising temperature/pressure in the core to resist collapse.  This depends on the sound speed, how fast pressure waves can travel.</a:t>
            </a:r>
          </a:p>
          <a:p>
            <a:endParaRPr lang="en-US" dirty="0"/>
          </a:p>
          <a:p>
            <a:r>
              <a:rPr lang="en-US" dirty="0"/>
              <a:t>There is a critical size scale for collapse called the Jean’s Length.  Small clouds with short time scales for pressure waves to cross are stable.  Large clouds with several thousand stellar masses are the ones that collapse to form stars (and star clusters).</a:t>
            </a:r>
          </a:p>
          <a:p>
            <a:r>
              <a:rPr lang="en-US" dirty="0"/>
              <a:t>A bit advanced for this level course, but for those interested:  </a:t>
            </a:r>
            <a:r>
              <a:rPr lang="en-US" dirty="0">
                <a:hlinkClick r:id="rId2"/>
              </a:rPr>
              <a:t>video showing derivation of Jean’s length</a:t>
            </a:r>
            <a:r>
              <a:rPr lang="en-US" dirty="0"/>
              <a:t>. (5 minutes)</a:t>
            </a:r>
          </a:p>
        </p:txBody>
      </p:sp>
      <p:pic>
        <p:nvPicPr>
          <p:cNvPr id="3" name="Picture 2">
            <a:extLst>
              <a:ext uri="{FF2B5EF4-FFF2-40B4-BE49-F238E27FC236}">
                <a16:creationId xmlns:a16="http://schemas.microsoft.com/office/drawing/2014/main" id="{07B0F870-3A22-D14F-8C87-1B822FA14897}"/>
              </a:ext>
            </a:extLst>
          </p:cNvPr>
          <p:cNvPicPr>
            <a:picLocks noChangeAspect="1"/>
          </p:cNvPicPr>
          <p:nvPr/>
        </p:nvPicPr>
        <p:blipFill>
          <a:blip r:embed="rId3"/>
          <a:stretch>
            <a:fillRect/>
          </a:stretch>
        </p:blipFill>
        <p:spPr>
          <a:xfrm>
            <a:off x="5082932" y="2575768"/>
            <a:ext cx="1641563" cy="746165"/>
          </a:xfrm>
          <a:prstGeom prst="rect">
            <a:avLst/>
          </a:prstGeom>
        </p:spPr>
      </p:pic>
    </p:spTree>
    <p:extLst>
      <p:ext uri="{BB962C8B-B14F-4D97-AF65-F5344CB8AC3E}">
        <p14:creationId xmlns:p14="http://schemas.microsoft.com/office/powerpoint/2010/main" val="3971872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Collapse starts, </a:t>
            </a:r>
            <a:r>
              <a:rPr lang="en-US" dirty="0" err="1"/>
              <a:t>Protostars</a:t>
            </a:r>
            <a:r>
              <a:rPr lang="en-US" dirty="0"/>
              <a:t> form…</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497470" y="1255862"/>
            <a:ext cx="10567927" cy="4832421"/>
          </a:xfrm>
        </p:spPr>
        <p:txBody>
          <a:bodyPr/>
          <a:lstStyle/>
          <a:p>
            <a:r>
              <a:rPr lang="en-US" dirty="0"/>
              <a:t>In the real world, angular momentum (</a:t>
            </a:r>
            <a:r>
              <a:rPr lang="en-US" dirty="0" err="1"/>
              <a:t>mvr</a:t>
            </a:r>
            <a:r>
              <a:rPr lang="en-US" dirty="0"/>
              <a:t>) exists, and must be lost to make stars, which shrink by many orders of magnitude</a:t>
            </a:r>
          </a:p>
          <a:p>
            <a:r>
              <a:rPr lang="en-US" dirty="0"/>
              <a:t>This is lost in part by mass loss, carrying away angular momentum</a:t>
            </a:r>
          </a:p>
          <a:p>
            <a:r>
              <a:rPr lang="en-US" dirty="0"/>
              <a:t>Natural but challenging feature of accretion</a:t>
            </a:r>
          </a:p>
          <a:p>
            <a:r>
              <a:rPr lang="en-US" dirty="0"/>
              <a:t>Issues of magnetic fields, too, which must be shed</a:t>
            </a:r>
          </a:p>
          <a:p>
            <a:r>
              <a:rPr lang="en-US" dirty="0" err="1"/>
              <a:t>Protostars</a:t>
            </a:r>
            <a:r>
              <a:rPr lang="en-US" dirty="0"/>
              <a:t> will have </a:t>
            </a:r>
            <a:r>
              <a:rPr lang="en-US" u="sng" dirty="0"/>
              <a:t>accretion disks and jets</a:t>
            </a:r>
          </a:p>
          <a:p>
            <a:endParaRPr lang="en-US" dirty="0"/>
          </a:p>
          <a:p>
            <a:endParaRPr lang="en-US" dirty="0"/>
          </a:p>
        </p:txBody>
      </p:sp>
    </p:spTree>
    <p:extLst>
      <p:ext uri="{BB962C8B-B14F-4D97-AF65-F5344CB8AC3E}">
        <p14:creationId xmlns:p14="http://schemas.microsoft.com/office/powerpoint/2010/main" val="3086835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err="1"/>
              <a:t>Protostar</a:t>
            </a:r>
            <a:r>
              <a:rPr lang="en-US" dirty="0"/>
              <a:t> Images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497470" y="5254906"/>
            <a:ext cx="10567927" cy="833377"/>
          </a:xfrm>
        </p:spPr>
        <p:txBody>
          <a:bodyPr>
            <a:normAutofit/>
          </a:bodyPr>
          <a:lstStyle/>
          <a:p>
            <a:endParaRPr lang="en-US" dirty="0"/>
          </a:p>
        </p:txBody>
      </p:sp>
      <p:pic>
        <p:nvPicPr>
          <p:cNvPr id="3" name="Picture 2">
            <a:extLst>
              <a:ext uri="{FF2B5EF4-FFF2-40B4-BE49-F238E27FC236}">
                <a16:creationId xmlns:a16="http://schemas.microsoft.com/office/drawing/2014/main" id="{15C2C363-0F02-2843-B7DC-73D237B82073}"/>
              </a:ext>
            </a:extLst>
          </p:cNvPr>
          <p:cNvPicPr>
            <a:picLocks noChangeAspect="1"/>
          </p:cNvPicPr>
          <p:nvPr/>
        </p:nvPicPr>
        <p:blipFill>
          <a:blip r:embed="rId2"/>
          <a:stretch>
            <a:fillRect/>
          </a:stretch>
        </p:blipFill>
        <p:spPr>
          <a:xfrm>
            <a:off x="1099113" y="902824"/>
            <a:ext cx="9573228" cy="5743937"/>
          </a:xfrm>
          <a:prstGeom prst="rect">
            <a:avLst/>
          </a:prstGeom>
        </p:spPr>
      </p:pic>
    </p:spTree>
    <p:extLst>
      <p:ext uri="{BB962C8B-B14F-4D97-AF65-F5344CB8AC3E}">
        <p14:creationId xmlns:p14="http://schemas.microsoft.com/office/powerpoint/2010/main" val="139834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23712370-8CB6-6E4B-8B34-E29119C935D2}"/>
              </a:ext>
            </a:extLst>
          </p:cNvPr>
          <p:cNvSpPr>
            <a:spLocks noGrp="1" noChangeArrowheads="1"/>
          </p:cNvSpPr>
          <p:nvPr>
            <p:ph type="title"/>
          </p:nvPr>
        </p:nvSpPr>
        <p:spPr>
          <a:xfrm>
            <a:off x="1752600" y="381000"/>
            <a:ext cx="8534400" cy="8382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b="1"/>
              <a:t>Motion of Herbig-Haro 34 in Orion</a:t>
            </a:r>
          </a:p>
        </p:txBody>
      </p:sp>
      <p:sp>
        <p:nvSpPr>
          <p:cNvPr id="52226" name="Rectangle 2">
            <a:extLst>
              <a:ext uri="{FF2B5EF4-FFF2-40B4-BE49-F238E27FC236}">
                <a16:creationId xmlns:a16="http://schemas.microsoft.com/office/drawing/2014/main" id="{D184AB02-AAD3-494D-A244-E4AEACAD1965}"/>
              </a:ext>
            </a:extLst>
          </p:cNvPr>
          <p:cNvSpPr>
            <a:spLocks noGrp="1" noChangeArrowheads="1"/>
          </p:cNvSpPr>
          <p:nvPr>
            <p:ph type="body" idx="1"/>
          </p:nvPr>
        </p:nvSpPr>
        <p:spPr>
          <a:xfrm>
            <a:off x="2286000" y="4495800"/>
            <a:ext cx="8001000" cy="2133600"/>
          </a:xfrm>
          <a:ln/>
        </p:spPr>
        <p:txBody>
          <a:bodyPr/>
          <a:lstStyle/>
          <a:p>
            <a:pPr marL="341313" indent="-341313">
              <a:spcBef>
                <a:spcPts val="600"/>
              </a:spcBef>
              <a:buClr>
                <a:srgbClr val="008000"/>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2400">
              <a:solidFill>
                <a:srgbClr val="008000"/>
              </a:solidFill>
            </a:endParaRPr>
          </a:p>
          <a:p>
            <a:pPr marL="341313" indent="-341313">
              <a:spcBef>
                <a:spcPts val="600"/>
              </a:spcBef>
              <a:buClr>
                <a:srgbClr val="008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a:solidFill>
                  <a:srgbClr val="008000"/>
                </a:solidFill>
              </a:rPr>
              <a:t>Can actually see the knots in the jet move with time</a:t>
            </a:r>
          </a:p>
          <a:p>
            <a:pPr marL="341313" indent="-341313">
              <a:spcBef>
                <a:spcPts val="600"/>
              </a:spcBef>
              <a:buClr>
                <a:srgbClr val="008000"/>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2400" b="1">
              <a:solidFill>
                <a:srgbClr val="008000"/>
              </a:solidFill>
            </a:endParaRPr>
          </a:p>
          <a:p>
            <a:pPr marL="341313" indent="-341313">
              <a:spcBef>
                <a:spcPts val="600"/>
              </a:spcBef>
              <a:buClr>
                <a:srgbClr val="CC33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a:solidFill>
                  <a:srgbClr val="CC3300"/>
                </a:solidFill>
              </a:rPr>
              <a:t>In time jets, UV photons, supernova, will disrupt the stellar nursery</a:t>
            </a:r>
          </a:p>
        </p:txBody>
      </p:sp>
      <p:pic>
        <p:nvPicPr>
          <p:cNvPr id="52227" name="Picture 3">
            <a:extLst>
              <a:ext uri="{FF2B5EF4-FFF2-40B4-BE49-F238E27FC236}">
                <a16:creationId xmlns:a16="http://schemas.microsoft.com/office/drawing/2014/main" id="{0B7A0611-C482-2744-AF32-69F31118E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8267700" cy="3117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8" name="Text Box 4">
            <a:extLst>
              <a:ext uri="{FF2B5EF4-FFF2-40B4-BE49-F238E27FC236}">
                <a16:creationId xmlns:a16="http://schemas.microsoft.com/office/drawing/2014/main" id="{074BED19-F74B-7740-AC90-276369DA30B8}"/>
              </a:ext>
            </a:extLst>
          </p:cNvPr>
          <p:cNvSpPr txBox="1">
            <a:spLocks noChangeArrowheads="1"/>
          </p:cNvSpPr>
          <p:nvPr/>
        </p:nvSpPr>
        <p:spPr bwMode="auto">
          <a:xfrm>
            <a:off x="8757162" y="4495801"/>
            <a:ext cx="1472176" cy="21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r>
              <a:rPr lang="en-US" altLang="en-US" sz="800">
                <a:latin typeface="Times New Roman" panose="02020603050405020304" pitchFamily="18" charset="0"/>
              </a:rPr>
              <a:t>Hubble Space Telescope Image</a:t>
            </a:r>
          </a:p>
        </p:txBody>
      </p:sp>
    </p:spTree>
    <p:extLst>
      <p:ext uri="{BB962C8B-B14F-4D97-AF65-F5344CB8AC3E}">
        <p14:creationId xmlns:p14="http://schemas.microsoft.com/office/powerpoint/2010/main" val="1279126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err="1"/>
              <a:t>Protostar</a:t>
            </a:r>
            <a:r>
              <a:rPr lang="en-US" dirty="0"/>
              <a:t> Images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497470" y="5254906"/>
            <a:ext cx="10567927" cy="833377"/>
          </a:xfrm>
        </p:spPr>
        <p:txBody>
          <a:bodyPr>
            <a:normAutofit/>
          </a:bodyPr>
          <a:lstStyle/>
          <a:p>
            <a:endParaRPr lang="en-US" dirty="0"/>
          </a:p>
        </p:txBody>
      </p:sp>
      <p:pic>
        <p:nvPicPr>
          <p:cNvPr id="5" name="Picture 4">
            <a:extLst>
              <a:ext uri="{FF2B5EF4-FFF2-40B4-BE49-F238E27FC236}">
                <a16:creationId xmlns:a16="http://schemas.microsoft.com/office/drawing/2014/main" id="{A55CCF33-E960-AC41-A656-2B5EBEAE6D03}"/>
              </a:ext>
            </a:extLst>
          </p:cNvPr>
          <p:cNvPicPr>
            <a:picLocks noChangeAspect="1"/>
          </p:cNvPicPr>
          <p:nvPr/>
        </p:nvPicPr>
        <p:blipFill>
          <a:blip r:embed="rId2"/>
          <a:stretch>
            <a:fillRect/>
          </a:stretch>
        </p:blipFill>
        <p:spPr>
          <a:xfrm>
            <a:off x="2099197" y="865850"/>
            <a:ext cx="7287871" cy="5830297"/>
          </a:xfrm>
          <a:prstGeom prst="rect">
            <a:avLst/>
          </a:prstGeom>
        </p:spPr>
      </p:pic>
    </p:spTree>
    <p:extLst>
      <p:ext uri="{BB962C8B-B14F-4D97-AF65-F5344CB8AC3E}">
        <p14:creationId xmlns:p14="http://schemas.microsoft.com/office/powerpoint/2010/main" val="1857846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err="1"/>
              <a:t>Protostar</a:t>
            </a:r>
            <a:r>
              <a:rPr lang="en-US" dirty="0"/>
              <a:t> Images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497470" y="5254906"/>
            <a:ext cx="10567927" cy="833377"/>
          </a:xfrm>
        </p:spPr>
        <p:txBody>
          <a:bodyPr>
            <a:normAutofit/>
          </a:bodyPr>
          <a:lstStyle/>
          <a:p>
            <a:endParaRPr lang="en-US" dirty="0"/>
          </a:p>
        </p:txBody>
      </p:sp>
      <p:pic>
        <p:nvPicPr>
          <p:cNvPr id="12290" name="Picture 2" descr="Image result for orion nebula protostellar disks">
            <a:extLst>
              <a:ext uri="{FF2B5EF4-FFF2-40B4-BE49-F238E27FC236}">
                <a16:creationId xmlns:a16="http://schemas.microsoft.com/office/drawing/2014/main" id="{256D2F4B-F1EE-BC4F-B4AD-D46066ECB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9" y="914641"/>
            <a:ext cx="9029700"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90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err="1"/>
              <a:t>Protostar</a:t>
            </a:r>
            <a:r>
              <a:rPr lang="en-US" dirty="0"/>
              <a:t> types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145894"/>
            <a:ext cx="11134967" cy="5243331"/>
          </a:xfrm>
        </p:spPr>
        <p:txBody>
          <a:bodyPr>
            <a:normAutofit/>
          </a:bodyPr>
          <a:lstStyle/>
          <a:p>
            <a:r>
              <a:rPr lang="en-US" sz="3200" dirty="0"/>
              <a:t>Like most things in astronomy, an assortment of classifications…</a:t>
            </a:r>
          </a:p>
          <a:p>
            <a:endParaRPr lang="en-US" sz="3200" dirty="0"/>
          </a:p>
          <a:p>
            <a:r>
              <a:rPr lang="en-US" sz="3200" dirty="0"/>
              <a:t>Low-Mass T-</a:t>
            </a:r>
            <a:r>
              <a:rPr lang="en-US" sz="3200" dirty="0" err="1"/>
              <a:t>Tauri</a:t>
            </a:r>
            <a:r>
              <a:rPr lang="en-US" sz="3200" dirty="0"/>
              <a:t> stars</a:t>
            </a:r>
          </a:p>
          <a:p>
            <a:endParaRPr lang="en-US" sz="3200" dirty="0"/>
          </a:p>
          <a:p>
            <a:r>
              <a:rPr lang="en-US" sz="3200" dirty="0"/>
              <a:t>High-Mass </a:t>
            </a:r>
            <a:r>
              <a:rPr lang="en-US" sz="3200" dirty="0" err="1"/>
              <a:t>Herbig</a:t>
            </a:r>
            <a:r>
              <a:rPr lang="en-US" sz="3200" dirty="0"/>
              <a:t> Ae/Be stars.</a:t>
            </a:r>
          </a:p>
          <a:p>
            <a:endParaRPr lang="en-US" sz="3200" dirty="0"/>
          </a:p>
          <a:p>
            <a:r>
              <a:rPr lang="en-US" sz="3200" dirty="0"/>
              <a:t>Already saw </a:t>
            </a:r>
            <a:r>
              <a:rPr lang="en-US" sz="3200" dirty="0" err="1"/>
              <a:t>Herbig-Haro</a:t>
            </a:r>
            <a:r>
              <a:rPr lang="en-US" sz="3200" dirty="0"/>
              <a:t> stars with jets.</a:t>
            </a:r>
          </a:p>
        </p:txBody>
      </p:sp>
    </p:spTree>
    <p:extLst>
      <p:ext uri="{BB962C8B-B14F-4D97-AF65-F5344CB8AC3E}">
        <p14:creationId xmlns:p14="http://schemas.microsoft.com/office/powerpoint/2010/main" val="311422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err="1"/>
              <a:t>Protostar</a:t>
            </a:r>
            <a:r>
              <a:rPr lang="en-US" dirty="0"/>
              <a:t> Evolutionary Tracks on HR Diagram</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509165" y="5810491"/>
            <a:ext cx="11134967" cy="1047509"/>
          </a:xfrm>
        </p:spPr>
        <p:txBody>
          <a:bodyPr>
            <a:normAutofit fontScale="92500" lnSpcReduction="20000"/>
          </a:bodyPr>
          <a:lstStyle/>
          <a:p>
            <a:r>
              <a:rPr lang="en-US" dirty="0"/>
              <a:t>These come out of computer models featuring the key physics, which we will examine.  Note the vertical “Hayashi tracks” for low mass convective </a:t>
            </a:r>
            <a:r>
              <a:rPr lang="en-US" dirty="0" err="1"/>
              <a:t>protostars</a:t>
            </a:r>
            <a:r>
              <a:rPr lang="en-US" dirty="0"/>
              <a:t>.  Horizontal “</a:t>
            </a:r>
            <a:r>
              <a:rPr lang="en-US" dirty="0" err="1"/>
              <a:t>Henyey</a:t>
            </a:r>
            <a:r>
              <a:rPr lang="en-US" dirty="0"/>
              <a:t> tracks” for higher mass stars.</a:t>
            </a:r>
          </a:p>
        </p:txBody>
      </p:sp>
      <p:pic>
        <p:nvPicPr>
          <p:cNvPr id="3" name="Picture 2">
            <a:extLst>
              <a:ext uri="{FF2B5EF4-FFF2-40B4-BE49-F238E27FC236}">
                <a16:creationId xmlns:a16="http://schemas.microsoft.com/office/drawing/2014/main" id="{D68D998D-FE3C-1B44-B7A9-62CC4008E77F}"/>
              </a:ext>
            </a:extLst>
          </p:cNvPr>
          <p:cNvPicPr>
            <a:picLocks noChangeAspect="1"/>
          </p:cNvPicPr>
          <p:nvPr/>
        </p:nvPicPr>
        <p:blipFill>
          <a:blip r:embed="rId2"/>
          <a:stretch>
            <a:fillRect/>
          </a:stretch>
        </p:blipFill>
        <p:spPr>
          <a:xfrm>
            <a:off x="3253932" y="821803"/>
            <a:ext cx="5078392" cy="4896091"/>
          </a:xfrm>
          <a:prstGeom prst="rect">
            <a:avLst/>
          </a:prstGeom>
        </p:spPr>
      </p:pic>
    </p:spTree>
    <p:extLst>
      <p:ext uri="{BB962C8B-B14F-4D97-AF65-F5344CB8AC3E}">
        <p14:creationId xmlns:p14="http://schemas.microsoft.com/office/powerpoint/2010/main" val="2334430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Zero Age Main Sequence</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145894"/>
            <a:ext cx="11134967" cy="5243331"/>
          </a:xfrm>
        </p:spPr>
        <p:txBody>
          <a:bodyPr>
            <a:normAutofit/>
          </a:bodyPr>
          <a:lstStyle/>
          <a:p>
            <a:r>
              <a:rPr lang="en-US" sz="3200" dirty="0"/>
              <a:t>Sustained hydrogen fusion kicks in and the stars have reached the bottom side of the main sequence – the ZAMS</a:t>
            </a:r>
          </a:p>
          <a:p>
            <a:endParaRPr lang="en-US" sz="3200" dirty="0"/>
          </a:p>
          <a:p>
            <a:r>
              <a:rPr lang="en-US" sz="3200" dirty="0"/>
              <a:t>The lowest mass stars are ~0.08 M</a:t>
            </a:r>
            <a:r>
              <a:rPr lang="en-US" sz="3200" baseline="-25000" dirty="0"/>
              <a:t>⦿</a:t>
            </a:r>
            <a:r>
              <a:rPr lang="en-US" sz="3200" dirty="0"/>
              <a:t> — less than that, no fusion</a:t>
            </a:r>
          </a:p>
          <a:p>
            <a:endParaRPr lang="en-US" sz="3200" dirty="0"/>
          </a:p>
          <a:p>
            <a:r>
              <a:rPr lang="en-US" sz="3200" dirty="0"/>
              <a:t>The highest mass stars are ~100 M</a:t>
            </a:r>
            <a:r>
              <a:rPr lang="en-US" sz="3200" baseline="-25000" dirty="0"/>
              <a:t>⦿</a:t>
            </a:r>
            <a:r>
              <a:rPr lang="en-US" sz="3200" dirty="0"/>
              <a:t> — radiation pressure will not allow more (depends a bit on metallicity, which affects opacity and hence radiation absorption)</a:t>
            </a:r>
          </a:p>
          <a:p>
            <a:endParaRPr lang="en-US" sz="3200" dirty="0"/>
          </a:p>
        </p:txBody>
      </p:sp>
    </p:spTree>
    <p:extLst>
      <p:ext uri="{BB962C8B-B14F-4D97-AF65-F5344CB8AC3E}">
        <p14:creationId xmlns:p14="http://schemas.microsoft.com/office/powerpoint/2010/main" val="951582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p:txBody>
          <a:bodyPr/>
          <a:lstStyle/>
          <a:p>
            <a:r>
              <a:rPr lang="en-US" dirty="0"/>
              <a:t>Stellar Evolution</a:t>
            </a:r>
          </a:p>
        </p:txBody>
      </p:sp>
      <p:sp>
        <p:nvSpPr>
          <p:cNvPr id="3" name="Content Placeholder 2">
            <a:extLst>
              <a:ext uri="{FF2B5EF4-FFF2-40B4-BE49-F238E27FC236}">
                <a16:creationId xmlns:a16="http://schemas.microsoft.com/office/drawing/2014/main" id="{DEC6AA46-1DB3-DD48-9609-35234030D4CD}"/>
              </a:ext>
            </a:extLst>
          </p:cNvPr>
          <p:cNvSpPr>
            <a:spLocks noGrp="1"/>
          </p:cNvSpPr>
          <p:nvPr>
            <p:ph idx="1"/>
          </p:nvPr>
        </p:nvSpPr>
        <p:spPr>
          <a:xfrm>
            <a:off x="577287" y="1574158"/>
            <a:ext cx="10997397" cy="4884516"/>
          </a:xfrm>
        </p:spPr>
        <p:txBody>
          <a:bodyPr>
            <a:normAutofit/>
          </a:bodyPr>
          <a:lstStyle/>
          <a:p>
            <a:r>
              <a:rPr lang="en-US" dirty="0"/>
              <a:t>The interstellar medium and star formation</a:t>
            </a:r>
          </a:p>
          <a:p>
            <a:r>
              <a:rPr lang="en-US" dirty="0"/>
              <a:t>Modelling stellar interiors</a:t>
            </a:r>
          </a:p>
          <a:p>
            <a:r>
              <a:rPr lang="en-US" dirty="0"/>
              <a:t>Main sequence and Post-Main Sequence evolution for stars of various mass ranges and compositions</a:t>
            </a:r>
          </a:p>
        </p:txBody>
      </p:sp>
    </p:spTree>
    <p:extLst>
      <p:ext uri="{BB962C8B-B14F-4D97-AF65-F5344CB8AC3E}">
        <p14:creationId xmlns:p14="http://schemas.microsoft.com/office/powerpoint/2010/main" val="305496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Initial Mass Function</a:t>
            </a:r>
          </a:p>
        </p:txBody>
      </p:sp>
      <p:pic>
        <p:nvPicPr>
          <p:cNvPr id="5" name="Picture 4">
            <a:extLst>
              <a:ext uri="{FF2B5EF4-FFF2-40B4-BE49-F238E27FC236}">
                <a16:creationId xmlns:a16="http://schemas.microsoft.com/office/drawing/2014/main" id="{13E71BD0-B77A-4249-8F9A-2B23652D8F77}"/>
              </a:ext>
            </a:extLst>
          </p:cNvPr>
          <p:cNvPicPr>
            <a:picLocks noChangeAspect="1"/>
          </p:cNvPicPr>
          <p:nvPr/>
        </p:nvPicPr>
        <p:blipFill>
          <a:blip r:embed="rId2"/>
          <a:stretch>
            <a:fillRect/>
          </a:stretch>
        </p:blipFill>
        <p:spPr>
          <a:xfrm>
            <a:off x="5227576" y="268049"/>
            <a:ext cx="5444282" cy="650063"/>
          </a:xfrm>
          <a:prstGeom prst="rect">
            <a:avLst/>
          </a:prstGeom>
        </p:spPr>
      </p:pic>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277807"/>
            <a:ext cx="11134967" cy="5243331"/>
          </a:xfrm>
        </p:spPr>
        <p:txBody>
          <a:bodyPr>
            <a:normAutofit fontScale="70000" lnSpcReduction="20000"/>
          </a:bodyPr>
          <a:lstStyle/>
          <a:p>
            <a:r>
              <a:rPr lang="en-US" sz="3200" dirty="0"/>
              <a:t>Empirical.  Salpeter (1955):</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r>
              <a:rPr lang="en-US" sz="3200" dirty="0"/>
              <a:t>Other forms also proposed (See Wiki Figure).  Hard to tell at high and low mass ends.  (Why?)</a:t>
            </a:r>
          </a:p>
          <a:p>
            <a:endParaRPr lang="en-US" sz="3200" dirty="0"/>
          </a:p>
          <a:p>
            <a:endParaRPr lang="en-US" sz="3200" dirty="0"/>
          </a:p>
        </p:txBody>
      </p:sp>
      <p:pic>
        <p:nvPicPr>
          <p:cNvPr id="17410" name="Picture 2" descr="Image result for salpeter mass function">
            <a:extLst>
              <a:ext uri="{FF2B5EF4-FFF2-40B4-BE49-F238E27FC236}">
                <a16:creationId xmlns:a16="http://schemas.microsoft.com/office/drawing/2014/main" id="{4BCF90AE-36D3-7C4F-A3D7-4B8B8F1A8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586" y="1277807"/>
            <a:ext cx="612140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15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7255D4BF-CA87-FB41-88A3-E8C9738109CE}"/>
              </a:ext>
            </a:extLst>
          </p:cNvPr>
          <p:cNvSpPr>
            <a:spLocks noGrp="1" noChangeArrowheads="1"/>
          </p:cNvSpPr>
          <p:nvPr>
            <p:ph type="title"/>
          </p:nvPr>
        </p:nvSpPr>
        <p:spPr>
          <a:xfrm>
            <a:off x="2971800" y="0"/>
            <a:ext cx="6781800" cy="9906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000066"/>
                </a:solidFill>
              </a:rPr>
              <a:t>Hydrostatic Equilibrium</a:t>
            </a:r>
          </a:p>
        </p:txBody>
      </p:sp>
      <p:sp>
        <p:nvSpPr>
          <p:cNvPr id="57346" name="Text Box 2">
            <a:extLst>
              <a:ext uri="{FF2B5EF4-FFF2-40B4-BE49-F238E27FC236}">
                <a16:creationId xmlns:a16="http://schemas.microsoft.com/office/drawing/2014/main" id="{DFDF778F-4458-8446-A782-B6AE1290D3CE}"/>
              </a:ext>
            </a:extLst>
          </p:cNvPr>
          <p:cNvSpPr txBox="1">
            <a:spLocks noChangeArrowheads="1"/>
          </p:cNvSpPr>
          <p:nvPr/>
        </p:nvSpPr>
        <p:spPr bwMode="auto">
          <a:xfrm>
            <a:off x="6019800" y="1065213"/>
            <a:ext cx="38862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750"/>
              </a:spcBef>
            </a:pPr>
            <a:r>
              <a:rPr lang="en-US" altLang="en-US" sz="2800">
                <a:solidFill>
                  <a:srgbClr val="FF3300"/>
                </a:solidFill>
              </a:rPr>
              <a:t>Imagine a star’s interior composed of individual shells</a:t>
            </a:r>
          </a:p>
        </p:txBody>
      </p:sp>
      <p:pic>
        <p:nvPicPr>
          <p:cNvPr id="57347" name="Picture 3">
            <a:extLst>
              <a:ext uri="{FF2B5EF4-FFF2-40B4-BE49-F238E27FC236}">
                <a16:creationId xmlns:a16="http://schemas.microsoft.com/office/drawing/2014/main" id="{2F438E78-3D17-D243-AA55-F925C7197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1"/>
            <a:ext cx="1627188" cy="452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Text Box 4">
            <a:extLst>
              <a:ext uri="{FF2B5EF4-FFF2-40B4-BE49-F238E27FC236}">
                <a16:creationId xmlns:a16="http://schemas.microsoft.com/office/drawing/2014/main" id="{F0EFE26C-37C1-F34B-B47B-ADAA26E19927}"/>
              </a:ext>
            </a:extLst>
          </p:cNvPr>
          <p:cNvSpPr txBox="1">
            <a:spLocks noChangeArrowheads="1"/>
          </p:cNvSpPr>
          <p:nvPr/>
        </p:nvSpPr>
        <p:spPr bwMode="auto">
          <a:xfrm>
            <a:off x="5562600" y="2741613"/>
            <a:ext cx="46482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750"/>
              </a:spcBef>
            </a:pPr>
            <a:r>
              <a:rPr lang="en-US" altLang="en-US" sz="2800">
                <a:solidFill>
                  <a:srgbClr val="FF3300"/>
                </a:solidFill>
              </a:rPr>
              <a:t>Within each shell, two forces have to be in equilibrium with each other:</a:t>
            </a:r>
          </a:p>
        </p:txBody>
      </p:sp>
      <p:sp>
        <p:nvSpPr>
          <p:cNvPr id="57349" name="Oval 5">
            <a:extLst>
              <a:ext uri="{FF2B5EF4-FFF2-40B4-BE49-F238E27FC236}">
                <a16:creationId xmlns:a16="http://schemas.microsoft.com/office/drawing/2014/main" id="{208EE825-26F5-364F-BF74-97748C560005}"/>
              </a:ext>
            </a:extLst>
          </p:cNvPr>
          <p:cNvSpPr>
            <a:spLocks noChangeArrowheads="1"/>
          </p:cNvSpPr>
          <p:nvPr/>
        </p:nvSpPr>
        <p:spPr bwMode="auto">
          <a:xfrm>
            <a:off x="6629400" y="5867400"/>
            <a:ext cx="2286000" cy="2133600"/>
          </a:xfrm>
          <a:prstGeom prst="ellipse">
            <a:avLst/>
          </a:prstGeom>
          <a:noFill/>
          <a:ln w="3816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350" name="Line 6">
            <a:extLst>
              <a:ext uri="{FF2B5EF4-FFF2-40B4-BE49-F238E27FC236}">
                <a16:creationId xmlns:a16="http://schemas.microsoft.com/office/drawing/2014/main" id="{B41B0E44-3268-1641-9C59-9E4BFC2E3C8C}"/>
              </a:ext>
            </a:extLst>
          </p:cNvPr>
          <p:cNvSpPr>
            <a:spLocks noChangeShapeType="1"/>
          </p:cNvSpPr>
          <p:nvPr/>
        </p:nvSpPr>
        <p:spPr bwMode="auto">
          <a:xfrm flipV="1">
            <a:off x="7772400" y="5865814"/>
            <a:ext cx="1588" cy="536575"/>
          </a:xfrm>
          <a:prstGeom prst="line">
            <a:avLst/>
          </a:prstGeom>
          <a:noFill/>
          <a:ln w="7632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51" name="Text Box 7">
            <a:extLst>
              <a:ext uri="{FF2B5EF4-FFF2-40B4-BE49-F238E27FC236}">
                <a16:creationId xmlns:a16="http://schemas.microsoft.com/office/drawing/2014/main" id="{5EE3BE29-CDF9-1C44-8F10-78FC3F4FD4C4}"/>
              </a:ext>
            </a:extLst>
          </p:cNvPr>
          <p:cNvSpPr txBox="1">
            <a:spLocks noChangeArrowheads="1"/>
          </p:cNvSpPr>
          <p:nvPr/>
        </p:nvSpPr>
        <p:spPr bwMode="auto">
          <a:xfrm>
            <a:off x="4572000" y="4768850"/>
            <a:ext cx="3276600"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750"/>
              </a:spcBef>
            </a:pPr>
            <a:r>
              <a:rPr lang="en-US" altLang="en-US" sz="2800">
                <a:solidFill>
                  <a:srgbClr val="FF3300"/>
                </a:solidFill>
              </a:rPr>
              <a:t>Outward pressure from the interior</a:t>
            </a:r>
          </a:p>
        </p:txBody>
      </p:sp>
      <p:sp>
        <p:nvSpPr>
          <p:cNvPr id="57352" name="Text Box 8">
            <a:extLst>
              <a:ext uri="{FF2B5EF4-FFF2-40B4-BE49-F238E27FC236}">
                <a16:creationId xmlns:a16="http://schemas.microsoft.com/office/drawing/2014/main" id="{7B955478-7ADB-3B48-A668-16A06439301E}"/>
              </a:ext>
            </a:extLst>
          </p:cNvPr>
          <p:cNvSpPr txBox="1">
            <a:spLocks noChangeArrowheads="1"/>
          </p:cNvSpPr>
          <p:nvPr/>
        </p:nvSpPr>
        <p:spPr bwMode="auto">
          <a:xfrm>
            <a:off x="7924800" y="4495800"/>
            <a:ext cx="27432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750"/>
              </a:spcBef>
            </a:pPr>
            <a:r>
              <a:rPr lang="en-US" altLang="en-US" sz="2800">
                <a:solidFill>
                  <a:srgbClr val="FF3300"/>
                </a:solidFill>
              </a:rPr>
              <a:t>Gravity, i.e. the weight from all layers above</a:t>
            </a:r>
          </a:p>
        </p:txBody>
      </p:sp>
      <p:sp>
        <p:nvSpPr>
          <p:cNvPr id="57353" name="Line 9">
            <a:extLst>
              <a:ext uri="{FF2B5EF4-FFF2-40B4-BE49-F238E27FC236}">
                <a16:creationId xmlns:a16="http://schemas.microsoft.com/office/drawing/2014/main" id="{EAD0B8A9-804B-0344-A402-6B8CEF92A549}"/>
              </a:ext>
            </a:extLst>
          </p:cNvPr>
          <p:cNvSpPr>
            <a:spLocks noChangeShapeType="1"/>
          </p:cNvSpPr>
          <p:nvPr/>
        </p:nvSpPr>
        <p:spPr bwMode="auto">
          <a:xfrm>
            <a:off x="7772400" y="5410200"/>
            <a:ext cx="1588" cy="457200"/>
          </a:xfrm>
          <a:prstGeom prst="line">
            <a:avLst/>
          </a:prstGeom>
          <a:noFill/>
          <a:ln w="7632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08900179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57346"/>
                                        </p:tgtEl>
                                        <p:attrNameLst>
                                          <p:attrName>style.visibility</p:attrName>
                                        </p:attrNameLst>
                                      </p:cBhvr>
                                      <p:to>
                                        <p:strVal val="visible"/>
                                      </p:to>
                                    </p:set>
                                    <p:animEffect transition="in" filter="slide(fromBottom)">
                                      <p:cBhvr additive="repl">
                                        <p:cTn id="7" dur="500"/>
                                        <p:tgtEl>
                                          <p:spTgt spid="57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additive="repl">
                                        <p:cTn id="11" dur="1" fill="hold">
                                          <p:stCondLst>
                                            <p:cond delay="0"/>
                                          </p:stCondLst>
                                        </p:cTn>
                                        <p:tgtEl>
                                          <p:spTgt spid="57347"/>
                                        </p:tgtEl>
                                        <p:attrNameLst>
                                          <p:attrName>style.visibility</p:attrName>
                                        </p:attrNameLst>
                                      </p:cBhvr>
                                      <p:to>
                                        <p:strVal val="visible"/>
                                      </p:to>
                                    </p:set>
                                    <p:anim calcmode="lin" valueType="num">
                                      <p:cBhvr>
                                        <p:cTn id="12" dur="500" fill="hold"/>
                                        <p:tgtEl>
                                          <p:spTgt spid="57347"/>
                                        </p:tgtEl>
                                        <p:attrNameLst>
                                          <p:attrName>ppt_x</p:attrName>
                                        </p:attrNameLst>
                                      </p:cBhvr>
                                      <p:tavLst>
                                        <p:tav tm="100000">
                                          <p:val>
                                            <p:strVal val="0-#ppt_w/2"/>
                                          </p:val>
                                        </p:tav>
                                        <p:tav>
                                          <p:val>
                                            <p:strVal val="#ppt_x"/>
                                          </p:val>
                                        </p:tav>
                                      </p:tavLst>
                                    </p:anim>
                                    <p:anim calcmode="lin" valueType="num">
                                      <p:cBhvr>
                                        <p:cTn id="13" dur="500" fill="hold"/>
                                        <p:tgtEl>
                                          <p:spTgt spid="57347"/>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additive="repl">
                                        <p:cTn id="17" dur="1" fill="hold">
                                          <p:stCondLst>
                                            <p:cond delay="0"/>
                                          </p:stCondLst>
                                        </p:cTn>
                                        <p:tgtEl>
                                          <p:spTgt spid="57348"/>
                                        </p:tgtEl>
                                        <p:attrNameLst>
                                          <p:attrName>style.visibility</p:attrName>
                                        </p:attrNameLst>
                                      </p:cBhvr>
                                      <p:to>
                                        <p:strVal val="visible"/>
                                      </p:to>
                                    </p:set>
                                    <p:animEffect transition="in" filter="slide(fromBottom)">
                                      <p:cBhvr additive="repl">
                                        <p:cTn id="18" dur="500"/>
                                        <p:tgtEl>
                                          <p:spTgt spid="573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additive="repl">
                                        <p:cTn id="22" dur="1" fill="hold">
                                          <p:stCondLst>
                                            <p:cond delay="0"/>
                                          </p:stCondLst>
                                        </p:cTn>
                                        <p:tgtEl>
                                          <p:spTgt spid="57349"/>
                                        </p:tgtEl>
                                        <p:attrNameLst>
                                          <p:attrName>style.visibility</p:attrName>
                                        </p:attrNameLst>
                                      </p:cBhvr>
                                      <p:to>
                                        <p:strVal val="visible"/>
                                      </p:to>
                                    </p:set>
                                    <p:anim calcmode="lin" valueType="num">
                                      <p:cBhvr>
                                        <p:cTn id="23" dur="500" fill="hold"/>
                                        <p:tgtEl>
                                          <p:spTgt spid="57349"/>
                                        </p:tgtEl>
                                        <p:attrNameLst>
                                          <p:attrName>ppt_x</p:attrName>
                                        </p:attrNameLst>
                                      </p:cBhvr>
                                      <p:tavLst>
                                        <p:tav tm="100000">
                                          <p:val>
                                            <p:strVal val="#ppt_x"/>
                                          </p:val>
                                        </p:tav>
                                        <p:tav>
                                          <p:val>
                                            <p:strVal val="#ppt_x"/>
                                          </p:val>
                                        </p:tav>
                                      </p:tavLst>
                                    </p:anim>
                                    <p:anim calcmode="lin" valueType="num">
                                      <p:cBhvr>
                                        <p:cTn id="24" dur="500" fill="hold"/>
                                        <p:tgtEl>
                                          <p:spTgt spid="57349"/>
                                        </p:tgtEl>
                                        <p:attrNameLst>
                                          <p:attrName>ppt_y</p:attrName>
                                        </p:attrNameLst>
                                      </p:cBhvr>
                                      <p:tavLst>
                                        <p:tav tm="100000">
                                          <p:val>
                                            <p:strVal val="1+#ppt_h/2"/>
                                          </p:val>
                                        </p:tav>
                                        <p:tav>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additive="repl">
                                        <p:cTn id="28" dur="1" fill="hold">
                                          <p:stCondLst>
                                            <p:cond delay="0"/>
                                          </p:stCondLst>
                                        </p:cTn>
                                        <p:tgtEl>
                                          <p:spTgt spid="57350"/>
                                        </p:tgtEl>
                                        <p:attrNameLst>
                                          <p:attrName>style.visibility</p:attrName>
                                        </p:attrNameLst>
                                      </p:cBhvr>
                                      <p:to>
                                        <p:strVal val="visible"/>
                                      </p:to>
                                    </p:set>
                                    <p:animEffect transition="in" filter="slide(fromBottom)">
                                      <p:cBhvr additive="repl">
                                        <p:cTn id="29" dur="500"/>
                                        <p:tgtEl>
                                          <p:spTgt spid="57350"/>
                                        </p:tgtEl>
                                      </p:cBhvr>
                                    </p:animEffect>
                                  </p:childTnLst>
                                </p:cTn>
                              </p:par>
                              <p:par>
                                <p:cTn id="30" presetID="12" presetClass="entr" presetSubtype="4" fill="hold" nodeType="withEffect">
                                  <p:stCondLst>
                                    <p:cond delay="0"/>
                                  </p:stCondLst>
                                  <p:childTnLst>
                                    <p:set>
                                      <p:cBhvr additive="repl">
                                        <p:cTn id="31" dur="1" fill="hold">
                                          <p:stCondLst>
                                            <p:cond delay="0"/>
                                          </p:stCondLst>
                                        </p:cTn>
                                        <p:tgtEl>
                                          <p:spTgt spid="57351"/>
                                        </p:tgtEl>
                                        <p:attrNameLst>
                                          <p:attrName>style.visibility</p:attrName>
                                        </p:attrNameLst>
                                      </p:cBhvr>
                                      <p:to>
                                        <p:strVal val="visible"/>
                                      </p:to>
                                    </p:set>
                                    <p:animEffect transition="in" filter="slide(fromBottom)">
                                      <p:cBhvr additive="repl">
                                        <p:cTn id="32" dur="500"/>
                                        <p:tgtEl>
                                          <p:spTgt spid="573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additive="repl">
                                        <p:cTn id="36" dur="1" fill="hold">
                                          <p:stCondLst>
                                            <p:cond delay="0"/>
                                          </p:stCondLst>
                                        </p:cTn>
                                        <p:tgtEl>
                                          <p:spTgt spid="57352"/>
                                        </p:tgtEl>
                                        <p:attrNameLst>
                                          <p:attrName>style.visibility</p:attrName>
                                        </p:attrNameLst>
                                      </p:cBhvr>
                                      <p:to>
                                        <p:strVal val="visible"/>
                                      </p:to>
                                    </p:set>
                                    <p:animEffect transition="in" filter="slide(fromBottom)">
                                      <p:cBhvr additive="repl">
                                        <p:cTn id="37" dur="500"/>
                                        <p:tgtEl>
                                          <p:spTgt spid="57352"/>
                                        </p:tgtEl>
                                      </p:cBhvr>
                                    </p:animEffect>
                                  </p:childTnLst>
                                </p:cTn>
                              </p:par>
                              <p:par>
                                <p:cTn id="38" presetID="12" presetClass="entr" presetSubtype="1" fill="hold" nodeType="withEffect">
                                  <p:stCondLst>
                                    <p:cond delay="0"/>
                                  </p:stCondLst>
                                  <p:childTnLst>
                                    <p:set>
                                      <p:cBhvr additive="repl">
                                        <p:cTn id="39" dur="1" fill="hold">
                                          <p:stCondLst>
                                            <p:cond delay="0"/>
                                          </p:stCondLst>
                                        </p:cTn>
                                        <p:tgtEl>
                                          <p:spTgt spid="57353"/>
                                        </p:tgtEl>
                                        <p:attrNameLst>
                                          <p:attrName>style.visibility</p:attrName>
                                        </p:attrNameLst>
                                      </p:cBhvr>
                                      <p:to>
                                        <p:strVal val="visible"/>
                                      </p:to>
                                    </p:set>
                                    <p:animEffect transition="in" filter="slide(fromTop)">
                                      <p:cBhvr additive="repl">
                                        <p:cTn id="40" dur="500"/>
                                        <p:tgtEl>
                                          <p:spTgt spid="57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1C636BF2-1386-0D45-BDE8-6D7BA0A428ED}"/>
              </a:ext>
            </a:extLst>
          </p:cNvPr>
          <p:cNvSpPr>
            <a:spLocks noGrp="1" noChangeArrowheads="1"/>
          </p:cNvSpPr>
          <p:nvPr>
            <p:ph type="title"/>
          </p:nvPr>
        </p:nvSpPr>
        <p:spPr>
          <a:xfrm>
            <a:off x="2514600" y="-76200"/>
            <a:ext cx="4572000" cy="16002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000066"/>
                </a:solidFill>
              </a:rPr>
              <a:t>Hydrostatic Equilibrium (II)</a:t>
            </a:r>
          </a:p>
        </p:txBody>
      </p:sp>
      <p:sp>
        <p:nvSpPr>
          <p:cNvPr id="58370" name="Text Box 2">
            <a:extLst>
              <a:ext uri="{FF2B5EF4-FFF2-40B4-BE49-F238E27FC236}">
                <a16:creationId xmlns:a16="http://schemas.microsoft.com/office/drawing/2014/main" id="{1D1E069B-C94C-7844-9347-71C999A62A2B}"/>
              </a:ext>
            </a:extLst>
          </p:cNvPr>
          <p:cNvSpPr txBox="1">
            <a:spLocks noChangeArrowheads="1"/>
          </p:cNvSpPr>
          <p:nvPr/>
        </p:nvSpPr>
        <p:spPr bwMode="auto">
          <a:xfrm>
            <a:off x="2781300" y="1447801"/>
            <a:ext cx="4114800" cy="222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750"/>
              </a:spcBef>
            </a:pPr>
            <a:r>
              <a:rPr lang="en-US" altLang="en-US" sz="2800"/>
              <a:t>Outward pressure force must exactly balance the weight of all layers above everywhere in the star. </a:t>
            </a:r>
          </a:p>
        </p:txBody>
      </p:sp>
      <p:sp>
        <p:nvSpPr>
          <p:cNvPr id="58371" name="Text Box 3">
            <a:extLst>
              <a:ext uri="{FF2B5EF4-FFF2-40B4-BE49-F238E27FC236}">
                <a16:creationId xmlns:a16="http://schemas.microsoft.com/office/drawing/2014/main" id="{3BF56FE5-6F64-6B42-A979-D72F1DF71C9A}"/>
              </a:ext>
            </a:extLst>
          </p:cNvPr>
          <p:cNvSpPr txBox="1">
            <a:spLocks noChangeArrowheads="1"/>
          </p:cNvSpPr>
          <p:nvPr/>
        </p:nvSpPr>
        <p:spPr bwMode="auto">
          <a:xfrm>
            <a:off x="2781300" y="3657600"/>
            <a:ext cx="41148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750"/>
              </a:spcBef>
            </a:pPr>
            <a:r>
              <a:rPr lang="en-US" altLang="en-US" sz="2800"/>
              <a:t>This condition uniquely determines the interior structure of the star.</a:t>
            </a:r>
          </a:p>
        </p:txBody>
      </p:sp>
      <p:sp>
        <p:nvSpPr>
          <p:cNvPr id="58372" name="Text Box 4">
            <a:extLst>
              <a:ext uri="{FF2B5EF4-FFF2-40B4-BE49-F238E27FC236}">
                <a16:creationId xmlns:a16="http://schemas.microsoft.com/office/drawing/2014/main" id="{8AB099C3-2606-9B4F-A177-FE7158AC0256}"/>
              </a:ext>
            </a:extLst>
          </p:cNvPr>
          <p:cNvSpPr txBox="1">
            <a:spLocks noChangeArrowheads="1"/>
          </p:cNvSpPr>
          <p:nvPr/>
        </p:nvSpPr>
        <p:spPr bwMode="auto">
          <a:xfrm>
            <a:off x="2705100" y="5105400"/>
            <a:ext cx="42672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t>This is why we find stable stars on such a narrow strip (main sequence) in the Hertzsprung-Russell diagram.</a:t>
            </a:r>
          </a:p>
        </p:txBody>
      </p:sp>
      <p:sp>
        <p:nvSpPr>
          <p:cNvPr id="58373" name="AutoShape 5">
            <a:extLst>
              <a:ext uri="{FF2B5EF4-FFF2-40B4-BE49-F238E27FC236}">
                <a16:creationId xmlns:a16="http://schemas.microsoft.com/office/drawing/2014/main" id="{597BB615-946B-DE49-BACA-607CA6225B57}"/>
              </a:ext>
            </a:extLst>
          </p:cNvPr>
          <p:cNvSpPr>
            <a:spLocks noChangeArrowheads="1"/>
          </p:cNvSpPr>
          <p:nvPr/>
        </p:nvSpPr>
        <p:spPr bwMode="auto">
          <a:xfrm>
            <a:off x="9779000" y="254000"/>
            <a:ext cx="381000" cy="317500"/>
          </a:xfrm>
          <a:prstGeom prst="wedgeRoundRectCallout">
            <a:avLst>
              <a:gd name="adj1" fmla="val -43519"/>
              <a:gd name="adj2" fmla="val 70000"/>
              <a:gd name="adj3" fmla="val 16667"/>
            </a:avLst>
          </a:prstGeom>
          <a:solidFill>
            <a:srgbClr val="BBE0E3">
              <a:alpha val="25000"/>
            </a:srgbClr>
          </a:solidFill>
          <a:ln w="1908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r>
              <a:rPr lang="en-US" altLang="en-US" sz="1400" b="1">
                <a:solidFill>
                  <a:srgbClr val="333399"/>
                </a:solidFill>
                <a:latin typeface="Tahoma" panose="020B0604030504040204" pitchFamily="34" charset="0"/>
              </a:rPr>
              <a:t>0</a:t>
            </a:r>
          </a:p>
        </p:txBody>
      </p:sp>
      <p:pic>
        <p:nvPicPr>
          <p:cNvPr id="58374" name="Picture 6">
            <a:extLst>
              <a:ext uri="{FF2B5EF4-FFF2-40B4-BE49-F238E27FC236}">
                <a16:creationId xmlns:a16="http://schemas.microsoft.com/office/drawing/2014/main" id="{91E9A492-AC68-B14D-A19A-E113D5CD4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25401"/>
            <a:ext cx="3317875" cy="6805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62862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58370"/>
                                        </p:tgtEl>
                                        <p:attrNameLst>
                                          <p:attrName>style.visibility</p:attrName>
                                        </p:attrNameLst>
                                      </p:cBhvr>
                                      <p:to>
                                        <p:strVal val="visible"/>
                                      </p:to>
                                    </p:set>
                                    <p:animEffect transition="in" filter="slide(fromBottom)">
                                      <p:cBhvr additive="repl">
                                        <p:cTn id="7" dur="500"/>
                                        <p:tgtEl>
                                          <p:spTgt spid="58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additive="repl">
                                        <p:cTn id="11" dur="1" fill="hold">
                                          <p:stCondLst>
                                            <p:cond delay="0"/>
                                          </p:stCondLst>
                                        </p:cTn>
                                        <p:tgtEl>
                                          <p:spTgt spid="58374"/>
                                        </p:tgtEl>
                                        <p:attrNameLst>
                                          <p:attrName>style.visibility</p:attrName>
                                        </p:attrNameLst>
                                      </p:cBhvr>
                                      <p:to>
                                        <p:strVal val="visible"/>
                                      </p:to>
                                    </p:set>
                                    <p:anim calcmode="lin" valueType="num">
                                      <p:cBhvr>
                                        <p:cTn id="12" dur="500" fill="hold"/>
                                        <p:tgtEl>
                                          <p:spTgt spid="58374"/>
                                        </p:tgtEl>
                                        <p:attrNameLst>
                                          <p:attrName>ppt_x</p:attrName>
                                        </p:attrNameLst>
                                      </p:cBhvr>
                                      <p:tavLst>
                                        <p:tav tm="100000">
                                          <p:val>
                                            <p:strVal val="1+#ppt_w/2"/>
                                          </p:val>
                                        </p:tav>
                                        <p:tav>
                                          <p:val>
                                            <p:strVal val="#ppt_x"/>
                                          </p:val>
                                        </p:tav>
                                      </p:tavLst>
                                    </p:anim>
                                    <p:anim calcmode="lin" valueType="num">
                                      <p:cBhvr>
                                        <p:cTn id="13" dur="500" fill="hold"/>
                                        <p:tgtEl>
                                          <p:spTgt spid="58374"/>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additive="repl">
                                        <p:cTn id="17" dur="1" fill="hold">
                                          <p:stCondLst>
                                            <p:cond delay="0"/>
                                          </p:stCondLst>
                                        </p:cTn>
                                        <p:tgtEl>
                                          <p:spTgt spid="58371"/>
                                        </p:tgtEl>
                                        <p:attrNameLst>
                                          <p:attrName>style.visibility</p:attrName>
                                        </p:attrNameLst>
                                      </p:cBhvr>
                                      <p:to>
                                        <p:strVal val="visible"/>
                                      </p:to>
                                    </p:set>
                                    <p:animEffect transition="in" filter="slide(fromBottom)">
                                      <p:cBhvr additive="repl">
                                        <p:cTn id="18" dur="500"/>
                                        <p:tgtEl>
                                          <p:spTgt spid="583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additive="repl">
                                        <p:cTn id="22" dur="1" fill="hold">
                                          <p:stCondLst>
                                            <p:cond delay="0"/>
                                          </p:stCondLst>
                                        </p:cTn>
                                        <p:tgtEl>
                                          <p:spTgt spid="58372"/>
                                        </p:tgtEl>
                                        <p:attrNameLst>
                                          <p:attrName>style.visibility</p:attrName>
                                        </p:attrNameLst>
                                      </p:cBhvr>
                                      <p:to>
                                        <p:strVal val="visible"/>
                                      </p:to>
                                    </p:set>
                                    <p:animEffect transition="in" filter="slide(fromBottom)">
                                      <p:cBhvr additive="repl">
                                        <p:cTn id="23"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FA8FED81-9694-1C42-B345-6F8D5BC30451}"/>
              </a:ext>
            </a:extLst>
          </p:cNvPr>
          <p:cNvSpPr>
            <a:spLocks noGrp="1" noChangeArrowheads="1"/>
          </p:cNvSpPr>
          <p:nvPr>
            <p:ph type="title"/>
          </p:nvPr>
        </p:nvSpPr>
        <p:spPr>
          <a:xfrm>
            <a:off x="1981200" y="76200"/>
            <a:ext cx="8229600" cy="8382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FF3300"/>
                </a:solidFill>
              </a:rPr>
              <a:t>Stellar Models</a:t>
            </a:r>
          </a:p>
        </p:txBody>
      </p:sp>
      <p:pic>
        <p:nvPicPr>
          <p:cNvPr id="59394" name="Picture 2">
            <a:extLst>
              <a:ext uri="{FF2B5EF4-FFF2-40B4-BE49-F238E27FC236}">
                <a16:creationId xmlns:a16="http://schemas.microsoft.com/office/drawing/2014/main" id="{42FC286C-CBF9-E542-BCF0-49FF5F6E0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81201"/>
            <a:ext cx="7772400" cy="4316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Text Box 3">
            <a:extLst>
              <a:ext uri="{FF2B5EF4-FFF2-40B4-BE49-F238E27FC236}">
                <a16:creationId xmlns:a16="http://schemas.microsoft.com/office/drawing/2014/main" id="{DC8CAF43-4ABF-9243-B73D-4ED57B8789B1}"/>
              </a:ext>
            </a:extLst>
          </p:cNvPr>
          <p:cNvSpPr txBox="1">
            <a:spLocks noChangeArrowheads="1"/>
          </p:cNvSpPr>
          <p:nvPr/>
        </p:nvSpPr>
        <p:spPr bwMode="auto">
          <a:xfrm>
            <a:off x="1524000" y="990601"/>
            <a:ext cx="8991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solidFill>
                  <a:srgbClr val="000066"/>
                </a:solidFill>
              </a:rPr>
              <a:t>The structure and evolution of a star is determined by the laws of</a:t>
            </a:r>
          </a:p>
        </p:txBody>
      </p:sp>
      <p:sp>
        <p:nvSpPr>
          <p:cNvPr id="59396" name="Text Box 4">
            <a:extLst>
              <a:ext uri="{FF2B5EF4-FFF2-40B4-BE49-F238E27FC236}">
                <a16:creationId xmlns:a16="http://schemas.microsoft.com/office/drawing/2014/main" id="{81133B01-5B6C-4D4F-8886-3FF5CDE5BE6B}"/>
              </a:ext>
            </a:extLst>
          </p:cNvPr>
          <p:cNvSpPr txBox="1">
            <a:spLocks noChangeArrowheads="1"/>
          </p:cNvSpPr>
          <p:nvPr/>
        </p:nvSpPr>
        <p:spPr bwMode="auto">
          <a:xfrm>
            <a:off x="1600200" y="1752601"/>
            <a:ext cx="30480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250"/>
              </a:spcBef>
              <a:buClr>
                <a:srgbClr val="000066"/>
              </a:buClr>
              <a:buFont typeface="Arial" panose="020B0604020202020204" pitchFamily="34" charset="0"/>
              <a:buChar char="•"/>
            </a:pPr>
            <a:r>
              <a:rPr lang="en-US" altLang="en-US" sz="2000">
                <a:solidFill>
                  <a:srgbClr val="000066"/>
                </a:solidFill>
              </a:rPr>
              <a:t> Hydrostatic equilibrium</a:t>
            </a:r>
          </a:p>
        </p:txBody>
      </p:sp>
      <p:sp>
        <p:nvSpPr>
          <p:cNvPr id="59397" name="Text Box 5">
            <a:extLst>
              <a:ext uri="{FF2B5EF4-FFF2-40B4-BE49-F238E27FC236}">
                <a16:creationId xmlns:a16="http://schemas.microsoft.com/office/drawing/2014/main" id="{FFB00967-5BB4-9344-8CF4-CE290374564E}"/>
              </a:ext>
            </a:extLst>
          </p:cNvPr>
          <p:cNvSpPr txBox="1">
            <a:spLocks noChangeArrowheads="1"/>
          </p:cNvSpPr>
          <p:nvPr/>
        </p:nvSpPr>
        <p:spPr bwMode="auto">
          <a:xfrm>
            <a:off x="1600200" y="2209801"/>
            <a:ext cx="30480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250"/>
              </a:spcBef>
              <a:buClr>
                <a:srgbClr val="000066"/>
              </a:buClr>
              <a:buFont typeface="Arial" panose="020B0604020202020204" pitchFamily="34" charset="0"/>
              <a:buChar char="•"/>
            </a:pPr>
            <a:r>
              <a:rPr lang="en-US" altLang="en-US" sz="2000">
                <a:solidFill>
                  <a:srgbClr val="000066"/>
                </a:solidFill>
              </a:rPr>
              <a:t> Energy transport</a:t>
            </a:r>
          </a:p>
        </p:txBody>
      </p:sp>
      <p:sp>
        <p:nvSpPr>
          <p:cNvPr id="59398" name="Text Box 6">
            <a:extLst>
              <a:ext uri="{FF2B5EF4-FFF2-40B4-BE49-F238E27FC236}">
                <a16:creationId xmlns:a16="http://schemas.microsoft.com/office/drawing/2014/main" id="{35E0C3BD-CFD1-1348-B4BF-1EC268700C9F}"/>
              </a:ext>
            </a:extLst>
          </p:cNvPr>
          <p:cNvSpPr txBox="1">
            <a:spLocks noChangeArrowheads="1"/>
          </p:cNvSpPr>
          <p:nvPr/>
        </p:nvSpPr>
        <p:spPr bwMode="auto">
          <a:xfrm>
            <a:off x="1600200" y="2667001"/>
            <a:ext cx="30480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250"/>
              </a:spcBef>
              <a:buClr>
                <a:srgbClr val="000066"/>
              </a:buClr>
              <a:buFont typeface="Arial" panose="020B0604020202020204" pitchFamily="34" charset="0"/>
              <a:buChar char="•"/>
            </a:pPr>
            <a:r>
              <a:rPr lang="en-US" altLang="en-US" sz="2000">
                <a:solidFill>
                  <a:srgbClr val="000066"/>
                </a:solidFill>
              </a:rPr>
              <a:t> Conservation of mass</a:t>
            </a:r>
          </a:p>
        </p:txBody>
      </p:sp>
      <p:sp>
        <p:nvSpPr>
          <p:cNvPr id="59399" name="Text Box 7">
            <a:extLst>
              <a:ext uri="{FF2B5EF4-FFF2-40B4-BE49-F238E27FC236}">
                <a16:creationId xmlns:a16="http://schemas.microsoft.com/office/drawing/2014/main" id="{7A09F350-2F30-CC49-9CD1-39889B919C8B}"/>
              </a:ext>
            </a:extLst>
          </p:cNvPr>
          <p:cNvSpPr txBox="1">
            <a:spLocks noChangeArrowheads="1"/>
          </p:cNvSpPr>
          <p:nvPr/>
        </p:nvSpPr>
        <p:spPr bwMode="auto">
          <a:xfrm>
            <a:off x="1600200" y="3124201"/>
            <a:ext cx="30480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250"/>
              </a:spcBef>
              <a:buClr>
                <a:srgbClr val="000066"/>
              </a:buClr>
              <a:buFont typeface="Arial" panose="020B0604020202020204" pitchFamily="34" charset="0"/>
              <a:buChar char="•"/>
            </a:pPr>
            <a:r>
              <a:rPr lang="en-US" altLang="en-US" sz="2000">
                <a:solidFill>
                  <a:srgbClr val="000066"/>
                </a:solidFill>
              </a:rPr>
              <a:t> Conservation of energy</a:t>
            </a:r>
          </a:p>
        </p:txBody>
      </p:sp>
      <p:sp>
        <p:nvSpPr>
          <p:cNvPr id="59400" name="Text Box 8">
            <a:extLst>
              <a:ext uri="{FF2B5EF4-FFF2-40B4-BE49-F238E27FC236}">
                <a16:creationId xmlns:a16="http://schemas.microsoft.com/office/drawing/2014/main" id="{02FFACEA-84BF-0046-AFB7-8F078CB8E21B}"/>
              </a:ext>
            </a:extLst>
          </p:cNvPr>
          <p:cNvSpPr txBox="1">
            <a:spLocks noChangeArrowheads="1"/>
          </p:cNvSpPr>
          <p:nvPr/>
        </p:nvSpPr>
        <p:spPr bwMode="auto">
          <a:xfrm>
            <a:off x="6705600" y="5029200"/>
            <a:ext cx="40386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solidFill>
                  <a:srgbClr val="000066"/>
                </a:solidFill>
              </a:rPr>
              <a:t>A star’s mass (and chemical composition) completely determines its properties.</a:t>
            </a:r>
          </a:p>
        </p:txBody>
      </p:sp>
      <p:sp>
        <p:nvSpPr>
          <p:cNvPr id="59401" name="Text Box 9">
            <a:extLst>
              <a:ext uri="{FF2B5EF4-FFF2-40B4-BE49-F238E27FC236}">
                <a16:creationId xmlns:a16="http://schemas.microsoft.com/office/drawing/2014/main" id="{F14BD1BD-1917-4844-996B-2F307EE55BFF}"/>
              </a:ext>
            </a:extLst>
          </p:cNvPr>
          <p:cNvSpPr txBox="1">
            <a:spLocks noChangeArrowheads="1"/>
          </p:cNvSpPr>
          <p:nvPr/>
        </p:nvSpPr>
        <p:spPr bwMode="auto">
          <a:xfrm>
            <a:off x="1981200" y="6324601"/>
            <a:ext cx="8610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500"/>
              </a:spcBef>
            </a:pPr>
            <a:r>
              <a:rPr lang="en-US" altLang="en-US" sz="2400">
                <a:solidFill>
                  <a:srgbClr val="FF3300"/>
                </a:solidFill>
              </a:rPr>
              <a:t>That’s why stars initially all line up along the main sequence.</a:t>
            </a:r>
          </a:p>
        </p:txBody>
      </p:sp>
    </p:spTree>
    <p:extLst>
      <p:ext uri="{BB962C8B-B14F-4D97-AF65-F5344CB8AC3E}">
        <p14:creationId xmlns:p14="http://schemas.microsoft.com/office/powerpoint/2010/main" val="33550941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59395"/>
                                        </p:tgtEl>
                                        <p:attrNameLst>
                                          <p:attrName>style.visibility</p:attrName>
                                        </p:attrNameLst>
                                      </p:cBhvr>
                                      <p:to>
                                        <p:strVal val="visible"/>
                                      </p:to>
                                    </p:set>
                                    <p:animEffect transition="in" filter="slide(fromBottom)">
                                      <p:cBhvr additive="repl">
                                        <p:cTn id="7" dur="500"/>
                                        <p:tgtEl>
                                          <p:spTgt spid="59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additive="repl">
                                        <p:cTn id="11" dur="1" fill="hold">
                                          <p:stCondLst>
                                            <p:cond delay="0"/>
                                          </p:stCondLst>
                                        </p:cTn>
                                        <p:tgtEl>
                                          <p:spTgt spid="59396"/>
                                        </p:tgtEl>
                                        <p:attrNameLst>
                                          <p:attrName>style.visibility</p:attrName>
                                        </p:attrNameLst>
                                      </p:cBhvr>
                                      <p:to>
                                        <p:strVal val="visible"/>
                                      </p:to>
                                    </p:set>
                                    <p:animEffect transition="in" filter="slide(fromBottom)">
                                      <p:cBhvr additive="repl">
                                        <p:cTn id="12" dur="500"/>
                                        <p:tgtEl>
                                          <p:spTgt spid="593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additive="repl">
                                        <p:cTn id="16" dur="1" fill="hold">
                                          <p:stCondLst>
                                            <p:cond delay="0"/>
                                          </p:stCondLst>
                                        </p:cTn>
                                        <p:tgtEl>
                                          <p:spTgt spid="59397"/>
                                        </p:tgtEl>
                                        <p:attrNameLst>
                                          <p:attrName>style.visibility</p:attrName>
                                        </p:attrNameLst>
                                      </p:cBhvr>
                                      <p:to>
                                        <p:strVal val="visible"/>
                                      </p:to>
                                    </p:set>
                                    <p:animEffect transition="in" filter="slide(fromBottom)">
                                      <p:cBhvr additive="repl">
                                        <p:cTn id="17" dur="500"/>
                                        <p:tgtEl>
                                          <p:spTgt spid="593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additive="repl">
                                        <p:cTn id="21" dur="1" fill="hold">
                                          <p:stCondLst>
                                            <p:cond delay="0"/>
                                          </p:stCondLst>
                                        </p:cTn>
                                        <p:tgtEl>
                                          <p:spTgt spid="59398"/>
                                        </p:tgtEl>
                                        <p:attrNameLst>
                                          <p:attrName>style.visibility</p:attrName>
                                        </p:attrNameLst>
                                      </p:cBhvr>
                                      <p:to>
                                        <p:strVal val="visible"/>
                                      </p:to>
                                    </p:set>
                                    <p:animEffect transition="in" filter="slide(fromBottom)">
                                      <p:cBhvr additive="repl">
                                        <p:cTn id="22" dur="500"/>
                                        <p:tgtEl>
                                          <p:spTgt spid="593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additive="repl">
                                        <p:cTn id="26" dur="1" fill="hold">
                                          <p:stCondLst>
                                            <p:cond delay="0"/>
                                          </p:stCondLst>
                                        </p:cTn>
                                        <p:tgtEl>
                                          <p:spTgt spid="59399"/>
                                        </p:tgtEl>
                                        <p:attrNameLst>
                                          <p:attrName>style.visibility</p:attrName>
                                        </p:attrNameLst>
                                      </p:cBhvr>
                                      <p:to>
                                        <p:strVal val="visible"/>
                                      </p:to>
                                    </p:set>
                                    <p:animEffect transition="in" filter="slide(fromBottom)">
                                      <p:cBhvr additive="repl">
                                        <p:cTn id="27" dur="500"/>
                                        <p:tgtEl>
                                          <p:spTgt spid="593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additive="repl">
                                        <p:cTn id="31" dur="1" fill="hold">
                                          <p:stCondLst>
                                            <p:cond delay="0"/>
                                          </p:stCondLst>
                                        </p:cTn>
                                        <p:tgtEl>
                                          <p:spTgt spid="59394"/>
                                        </p:tgtEl>
                                        <p:attrNameLst>
                                          <p:attrName>style.visibility</p:attrName>
                                        </p:attrNameLst>
                                      </p:cBhvr>
                                      <p:to>
                                        <p:strVal val="visible"/>
                                      </p:to>
                                    </p:set>
                                    <p:anim calcmode="lin" valueType="num">
                                      <p:cBhvr>
                                        <p:cTn id="32" dur="500" fill="hold"/>
                                        <p:tgtEl>
                                          <p:spTgt spid="59394"/>
                                        </p:tgtEl>
                                        <p:attrNameLst>
                                          <p:attrName>ppt_x</p:attrName>
                                        </p:attrNameLst>
                                      </p:cBhvr>
                                      <p:tavLst>
                                        <p:tav tm="100000">
                                          <p:val>
                                            <p:strVal val="1+#ppt_w/2"/>
                                          </p:val>
                                        </p:tav>
                                        <p:tav>
                                          <p:val>
                                            <p:strVal val="#ppt_x"/>
                                          </p:val>
                                        </p:tav>
                                      </p:tavLst>
                                    </p:anim>
                                    <p:anim calcmode="lin" valueType="num">
                                      <p:cBhvr>
                                        <p:cTn id="33" dur="500" fill="hold"/>
                                        <p:tgtEl>
                                          <p:spTgt spid="59394"/>
                                        </p:tgtEl>
                                        <p:attrNameLst>
                                          <p:attrName>ppt_y</p:attrName>
                                        </p:attrNameLst>
                                      </p:cBhvr>
                                      <p:tavLst>
                                        <p:tav tm="100000">
                                          <p:val>
                                            <p:strVal val="#ppt_y"/>
                                          </p:val>
                                        </p:tav>
                                        <p:tav>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nodeType="clickEffect">
                                  <p:stCondLst>
                                    <p:cond delay="0"/>
                                  </p:stCondLst>
                                  <p:childTnLst>
                                    <p:set>
                                      <p:cBhvr additive="repl">
                                        <p:cTn id="37" dur="1" fill="hold">
                                          <p:stCondLst>
                                            <p:cond delay="0"/>
                                          </p:stCondLst>
                                        </p:cTn>
                                        <p:tgtEl>
                                          <p:spTgt spid="59400">
                                            <p:txEl>
                                              <p:pRg st="0" end="0"/>
                                            </p:txEl>
                                          </p:spTgt>
                                        </p:tgtEl>
                                        <p:attrNameLst>
                                          <p:attrName>style.visibility</p:attrName>
                                        </p:attrNameLst>
                                      </p:cBhvr>
                                      <p:to>
                                        <p:strVal val="visible"/>
                                      </p:to>
                                    </p:set>
                                    <p:animEffect transition="in" filter="slide(fromBottom)">
                                      <p:cBhvr additive="repl">
                                        <p:cTn id="38" dur="500"/>
                                        <p:tgtEl>
                                          <p:spTgt spid="59400">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nodeType="clickEffect">
                                  <p:stCondLst>
                                    <p:cond delay="0"/>
                                  </p:stCondLst>
                                  <p:childTnLst>
                                    <p:set>
                                      <p:cBhvr additive="repl">
                                        <p:cTn id="42" dur="1" fill="hold">
                                          <p:stCondLst>
                                            <p:cond delay="0"/>
                                          </p:stCondLst>
                                        </p:cTn>
                                        <p:tgtEl>
                                          <p:spTgt spid="59401"/>
                                        </p:tgtEl>
                                        <p:attrNameLst>
                                          <p:attrName>style.visibility</p:attrName>
                                        </p:attrNameLst>
                                      </p:cBhvr>
                                      <p:to>
                                        <p:strVal val="visible"/>
                                      </p:to>
                                    </p:set>
                                    <p:animEffect transition="in" filter="slide(fromBottom)">
                                      <p:cBhvr additive="repl">
                                        <p:cTn id="43"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Modelling Stellar Interiors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277807"/>
            <a:ext cx="11134967" cy="5243331"/>
          </a:xfrm>
        </p:spPr>
        <p:txBody>
          <a:bodyPr>
            <a:normAutofit/>
          </a:bodyPr>
          <a:lstStyle/>
          <a:p>
            <a:r>
              <a:rPr lang="en-US" sz="3200" dirty="0"/>
              <a:t>Requires solving coupled differential equations</a:t>
            </a:r>
          </a:p>
          <a:p>
            <a:r>
              <a:rPr lang="en-US" sz="3200" dirty="0"/>
              <a:t>Shell by shell</a:t>
            </a:r>
          </a:p>
          <a:p>
            <a:r>
              <a:rPr lang="en-US" sz="3200" dirty="0"/>
              <a:t>No analytical solutions</a:t>
            </a:r>
          </a:p>
          <a:p>
            <a:r>
              <a:rPr lang="en-US" sz="3200" dirty="0"/>
              <a:t>Need to use computers</a:t>
            </a:r>
          </a:p>
          <a:p>
            <a:r>
              <a:rPr lang="en-US" sz="3200" dirty="0"/>
              <a:t>We can review big picture procedure following Dobson</a:t>
            </a:r>
          </a:p>
          <a:p>
            <a:endParaRPr lang="en-US" sz="3200" dirty="0"/>
          </a:p>
          <a:p>
            <a:r>
              <a:rPr lang="en-US" sz="3200" dirty="0"/>
              <a:t>There are public stellar structure and evolution codes you can easily access, e.g., </a:t>
            </a:r>
            <a:r>
              <a:rPr lang="en-US" sz="3200" dirty="0">
                <a:hlinkClick r:id="rId2"/>
              </a:rPr>
              <a:t>EZ-Web</a:t>
            </a:r>
            <a:r>
              <a:rPr lang="en-US" sz="3200" dirty="0"/>
              <a:t> (Evolve ZAMS) and </a:t>
            </a:r>
            <a:r>
              <a:rPr lang="en-US" sz="3200" dirty="0">
                <a:hlinkClick r:id="rId3"/>
              </a:rPr>
              <a:t>MESA-Web</a:t>
            </a:r>
            <a:r>
              <a:rPr lang="en-US" sz="3200" dirty="0"/>
              <a:t>.  The real deal with help pages if you’re into stars.</a:t>
            </a:r>
          </a:p>
          <a:p>
            <a:endParaRPr lang="en-US" sz="3200" dirty="0"/>
          </a:p>
          <a:p>
            <a:endParaRPr lang="en-US" sz="3200" dirty="0"/>
          </a:p>
        </p:txBody>
      </p:sp>
    </p:spTree>
    <p:extLst>
      <p:ext uri="{BB962C8B-B14F-4D97-AF65-F5344CB8AC3E}">
        <p14:creationId xmlns:p14="http://schemas.microsoft.com/office/powerpoint/2010/main" val="2336776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Evolution on the Main Sequence</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826394"/>
            <a:ext cx="11134967" cy="5243331"/>
          </a:xfrm>
        </p:spPr>
        <p:txBody>
          <a:bodyPr>
            <a:normAutofit/>
          </a:bodyPr>
          <a:lstStyle/>
          <a:p>
            <a:r>
              <a:rPr lang="en-US" sz="3200" dirty="0"/>
              <a:t>In general for intermediate mass stars like the sun…</a:t>
            </a:r>
          </a:p>
          <a:p>
            <a:pPr lvl="1"/>
            <a:r>
              <a:rPr lang="en-US" sz="2800" dirty="0"/>
              <a:t>Hydrogen fusion happens in the core (about 10% of total mass)</a:t>
            </a:r>
          </a:p>
          <a:p>
            <a:pPr lvl="1"/>
            <a:r>
              <a:rPr lang="en-US" sz="2800" dirty="0"/>
              <a:t>80-90% of total energy producing lifetime on main sequence</a:t>
            </a:r>
          </a:p>
          <a:p>
            <a:pPr lvl="1"/>
            <a:r>
              <a:rPr lang="en-US" sz="2800" dirty="0"/>
              <a:t>Hydrogen fusion converts 4 H to 1 He, reducing number of particles</a:t>
            </a:r>
          </a:p>
          <a:p>
            <a:pPr lvl="1"/>
            <a:r>
              <a:rPr lang="en-US" sz="2800" dirty="0"/>
              <a:t>This reduces pressure, causes contraction and temperature increases</a:t>
            </a:r>
          </a:p>
          <a:p>
            <a:pPr lvl="1"/>
            <a:r>
              <a:rPr lang="en-US" sz="2800" dirty="0"/>
              <a:t>Sun increases L over main sequence lifetime, from Wiki:</a:t>
            </a:r>
          </a:p>
          <a:p>
            <a:pPr lvl="1"/>
            <a:endParaRPr lang="en-US" sz="2800" dirty="0"/>
          </a:p>
          <a:p>
            <a:endParaRPr lang="en-US" sz="3200" dirty="0"/>
          </a:p>
          <a:p>
            <a:endParaRPr lang="en-US" sz="3200" dirty="0"/>
          </a:p>
        </p:txBody>
      </p:sp>
      <p:pic>
        <p:nvPicPr>
          <p:cNvPr id="19458" name="Picture 2" descr="https://upload.wikimedia.org/wikipedia/commons/thumb/6/6c/Solar_evolution_%28English%29.svg/330px-Solar_evolution_%28English%29.svg.png">
            <a:extLst>
              <a:ext uri="{FF2B5EF4-FFF2-40B4-BE49-F238E27FC236}">
                <a16:creationId xmlns:a16="http://schemas.microsoft.com/office/drawing/2014/main" id="{6DD3DE67-4D78-F04E-8404-40CC11138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629" y="3742401"/>
            <a:ext cx="4191000" cy="298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46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a:extLst>
              <a:ext uri="{FF2B5EF4-FFF2-40B4-BE49-F238E27FC236}">
                <a16:creationId xmlns:a16="http://schemas.microsoft.com/office/drawing/2014/main" id="{F5873BCE-A04D-8C41-9794-AD0023F785E0}"/>
              </a:ext>
            </a:extLst>
          </p:cNvPr>
          <p:cNvSpPr txBox="1">
            <a:spLocks noChangeArrowheads="1"/>
          </p:cNvSpPr>
          <p:nvPr/>
        </p:nvSpPr>
        <p:spPr bwMode="auto">
          <a:xfrm>
            <a:off x="1905000" y="228601"/>
            <a:ext cx="82296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2500"/>
              </a:spcBef>
            </a:pPr>
            <a:r>
              <a:rPr lang="en-US" altLang="en-US" sz="4000">
                <a:solidFill>
                  <a:srgbClr val="FF3300"/>
                </a:solidFill>
              </a:rPr>
              <a:t>The Life of Main-Sequence Stars</a:t>
            </a:r>
          </a:p>
        </p:txBody>
      </p:sp>
      <p:sp>
        <p:nvSpPr>
          <p:cNvPr id="60418" name="Text Box 2">
            <a:extLst>
              <a:ext uri="{FF2B5EF4-FFF2-40B4-BE49-F238E27FC236}">
                <a16:creationId xmlns:a16="http://schemas.microsoft.com/office/drawing/2014/main" id="{282757DD-8F65-0647-8C2B-9EF31467B767}"/>
              </a:ext>
            </a:extLst>
          </p:cNvPr>
          <p:cNvSpPr txBox="1">
            <a:spLocks noChangeArrowheads="1"/>
          </p:cNvSpPr>
          <p:nvPr/>
        </p:nvSpPr>
        <p:spPr bwMode="auto">
          <a:xfrm>
            <a:off x="7315200" y="1708150"/>
            <a:ext cx="27432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t>Stars gradually exhaust their hydrogen fuel.</a:t>
            </a:r>
          </a:p>
        </p:txBody>
      </p:sp>
      <p:sp>
        <p:nvSpPr>
          <p:cNvPr id="60419" name="Text Box 3">
            <a:extLst>
              <a:ext uri="{FF2B5EF4-FFF2-40B4-BE49-F238E27FC236}">
                <a16:creationId xmlns:a16="http://schemas.microsoft.com/office/drawing/2014/main" id="{99B7C917-1361-EF45-8F22-194346D26370}"/>
              </a:ext>
            </a:extLst>
          </p:cNvPr>
          <p:cNvSpPr txBox="1">
            <a:spLocks noChangeArrowheads="1"/>
          </p:cNvSpPr>
          <p:nvPr/>
        </p:nvSpPr>
        <p:spPr bwMode="auto">
          <a:xfrm>
            <a:off x="7315200" y="3505200"/>
            <a:ext cx="2743200"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t>In this process of aging, they are gradually becoming brighter, evolving off the zero-age main sequence.</a:t>
            </a:r>
          </a:p>
        </p:txBody>
      </p:sp>
      <p:pic>
        <p:nvPicPr>
          <p:cNvPr id="60421" name="Picture 5">
            <a:extLst>
              <a:ext uri="{FF2B5EF4-FFF2-40B4-BE49-F238E27FC236}">
                <a16:creationId xmlns:a16="http://schemas.microsoft.com/office/drawing/2014/main" id="{DD0A29EB-8D54-4243-89AF-1FF9C22B9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64" y="1006476"/>
            <a:ext cx="4833937" cy="585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13283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60418">
                                            <p:txEl>
                                              <p:pRg st="0" end="0"/>
                                            </p:txEl>
                                          </p:spTgt>
                                        </p:tgtEl>
                                        <p:attrNameLst>
                                          <p:attrName>style.visibility</p:attrName>
                                        </p:attrNameLst>
                                      </p:cBhvr>
                                      <p:to>
                                        <p:strVal val="visible"/>
                                      </p:to>
                                    </p:set>
                                    <p:animEffect transition="in" filter="slide(fromBottom)">
                                      <p:cBhvr additive="repl">
                                        <p:cTn id="7" dur="5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additive="repl">
                                        <p:cTn id="11" dur="1" fill="hold">
                                          <p:stCondLst>
                                            <p:cond delay="0"/>
                                          </p:stCondLst>
                                        </p:cTn>
                                        <p:tgtEl>
                                          <p:spTgt spid="60419">
                                            <p:txEl>
                                              <p:pRg st="0" end="0"/>
                                            </p:txEl>
                                          </p:spTgt>
                                        </p:tgtEl>
                                        <p:attrNameLst>
                                          <p:attrName>style.visibility</p:attrName>
                                        </p:attrNameLst>
                                      </p:cBhvr>
                                      <p:to>
                                        <p:strVal val="visible"/>
                                      </p:to>
                                    </p:set>
                                    <p:animEffect transition="in" filter="slide(fromBottom)">
                                      <p:cBhvr additive="repl">
                                        <p:cTn id="12" dur="500"/>
                                        <p:tgtEl>
                                          <p:spTgt spid="60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E9873A48-FF79-044C-BA3B-66AB54F8B92C}"/>
              </a:ext>
            </a:extLst>
          </p:cNvPr>
          <p:cNvSpPr>
            <a:spLocks noGrp="1" noChangeArrowheads="1"/>
          </p:cNvSpPr>
          <p:nvPr>
            <p:ph type="title"/>
          </p:nvPr>
        </p:nvSpPr>
        <p:spPr>
          <a:xfrm>
            <a:off x="2209800" y="228600"/>
            <a:ext cx="7772400" cy="7620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b="1"/>
              <a:t>Lifetime on Main Sequence</a:t>
            </a:r>
          </a:p>
        </p:txBody>
      </p:sp>
      <p:sp>
        <p:nvSpPr>
          <p:cNvPr id="61442" name="Rectangle 2">
            <a:extLst>
              <a:ext uri="{FF2B5EF4-FFF2-40B4-BE49-F238E27FC236}">
                <a16:creationId xmlns:a16="http://schemas.microsoft.com/office/drawing/2014/main" id="{7B8C1485-3582-6C4A-9709-965930129D7F}"/>
              </a:ext>
            </a:extLst>
          </p:cNvPr>
          <p:cNvSpPr>
            <a:spLocks noGrp="1" noChangeArrowheads="1"/>
          </p:cNvSpPr>
          <p:nvPr>
            <p:ph type="body" idx="1"/>
          </p:nvPr>
        </p:nvSpPr>
        <p:spPr>
          <a:xfrm>
            <a:off x="2209800" y="1066800"/>
            <a:ext cx="8153400" cy="5410200"/>
          </a:xfrm>
          <a:ln/>
        </p:spPr>
        <p:txBody>
          <a:bodyPr/>
          <a:lstStyle/>
          <a:p>
            <a:pPr marL="341313" indent="-341313">
              <a:spcBef>
                <a:spcPts val="600"/>
              </a:spcBef>
              <a:buClr>
                <a:srgbClr val="CC33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a:solidFill>
                  <a:srgbClr val="CC3300"/>
                </a:solidFill>
              </a:rPr>
              <a:t>L </a:t>
            </a:r>
            <a:r>
              <a:rPr lang="en-US" altLang="en-US" sz="2400" b="1">
                <a:solidFill>
                  <a:srgbClr val="CC3300"/>
                </a:solidFill>
                <a:latin typeface="Symbol" pitchFamily="2" charset="2"/>
              </a:rPr>
              <a:t></a:t>
            </a:r>
            <a:r>
              <a:rPr lang="en-US" altLang="en-US" sz="2400" b="1">
                <a:solidFill>
                  <a:srgbClr val="CC3300"/>
                </a:solidFill>
              </a:rPr>
              <a:t> M</a:t>
            </a:r>
            <a:r>
              <a:rPr lang="en-US" altLang="en-US" sz="2400" b="1" baseline="30000">
                <a:solidFill>
                  <a:srgbClr val="CC3300"/>
                </a:solidFill>
              </a:rPr>
              <a:t>3.5		</a:t>
            </a:r>
            <a:r>
              <a:rPr lang="en-US" altLang="en-US" sz="2400" b="1">
                <a:solidFill>
                  <a:srgbClr val="CC3300"/>
                </a:solidFill>
              </a:rPr>
              <a:t>T </a:t>
            </a:r>
            <a:r>
              <a:rPr lang="en-US" altLang="en-US" sz="2400" b="1">
                <a:solidFill>
                  <a:srgbClr val="CC3300"/>
                </a:solidFill>
                <a:latin typeface="Symbol" pitchFamily="2" charset="2"/>
              </a:rPr>
              <a:t></a:t>
            </a:r>
            <a:r>
              <a:rPr lang="en-US" altLang="en-US" sz="2400" b="1">
                <a:solidFill>
                  <a:srgbClr val="CC3300"/>
                </a:solidFill>
              </a:rPr>
              <a:t> fuel / L = M/M</a:t>
            </a:r>
            <a:r>
              <a:rPr lang="en-US" altLang="en-US" sz="2400" b="1" baseline="30000">
                <a:solidFill>
                  <a:srgbClr val="CC3300"/>
                </a:solidFill>
              </a:rPr>
              <a:t>3.5 =</a:t>
            </a:r>
            <a:r>
              <a:rPr lang="en-US" altLang="en-US" sz="2400" b="1">
                <a:solidFill>
                  <a:srgbClr val="CC3300"/>
                </a:solidFill>
              </a:rPr>
              <a:t> M</a:t>
            </a:r>
            <a:r>
              <a:rPr lang="en-US" altLang="en-US" sz="2400" b="1" baseline="30000">
                <a:solidFill>
                  <a:srgbClr val="CC3300"/>
                </a:solidFill>
              </a:rPr>
              <a:t>-2.5</a:t>
            </a:r>
          </a:p>
          <a:p>
            <a:pPr marL="341313" indent="-341313">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a:solidFill>
                  <a:srgbClr val="CC3300"/>
                </a:solidFill>
              </a:rPr>
              <a:t>Example:  M=2 M</a:t>
            </a:r>
            <a:r>
              <a:rPr lang="en-US" altLang="en-US" sz="2400" b="1" baseline="-25000">
                <a:solidFill>
                  <a:srgbClr val="CC3300"/>
                </a:solidFill>
              </a:rPr>
              <a:t>Sun</a:t>
            </a:r>
            <a:r>
              <a:rPr lang="en-US" altLang="en-US" sz="2400" b="1">
                <a:solidFill>
                  <a:srgbClr val="CC3300"/>
                </a:solidFill>
              </a:rPr>
              <a:t>      L = 11.3 L</a:t>
            </a:r>
            <a:r>
              <a:rPr lang="en-US" altLang="en-US" sz="2400" b="1" baseline="-25000">
                <a:solidFill>
                  <a:srgbClr val="CC3300"/>
                </a:solidFill>
              </a:rPr>
              <a:t>Sun        </a:t>
            </a:r>
            <a:r>
              <a:rPr lang="en-US" altLang="en-US" sz="2400" b="1">
                <a:solidFill>
                  <a:srgbClr val="CC3300"/>
                </a:solidFill>
              </a:rPr>
              <a:t>T =1/5.7  T</a:t>
            </a:r>
            <a:r>
              <a:rPr lang="en-US" altLang="en-US" sz="2400" b="1" baseline="-25000">
                <a:solidFill>
                  <a:srgbClr val="CC3300"/>
                </a:solidFill>
              </a:rPr>
              <a:t>Sun</a:t>
            </a:r>
          </a:p>
          <a:p>
            <a:pPr marL="341313" indent="-341313">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b="1">
              <a:solidFill>
                <a:srgbClr val="CC3300"/>
              </a:solidFill>
            </a:endParaRPr>
          </a:p>
          <a:p>
            <a:pPr marL="341313" indent="-341313">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a:solidFill>
                  <a:srgbClr val="CC3300"/>
                </a:solidFill>
              </a:rPr>
              <a:t>	</a:t>
            </a:r>
          </a:p>
        </p:txBody>
      </p:sp>
      <p:graphicFrame>
        <p:nvGraphicFramePr>
          <p:cNvPr id="61443" name="Group 3">
            <a:extLst>
              <a:ext uri="{FF2B5EF4-FFF2-40B4-BE49-F238E27FC236}">
                <a16:creationId xmlns:a16="http://schemas.microsoft.com/office/drawing/2014/main" id="{D143FF7D-9FA5-BF47-B167-C9AACFF20E1F}"/>
              </a:ext>
            </a:extLst>
          </p:cNvPr>
          <p:cNvGraphicFramePr>
            <a:graphicFrameLocks noGrp="1"/>
          </p:cNvGraphicFramePr>
          <p:nvPr/>
        </p:nvGraphicFramePr>
        <p:xfrm>
          <a:off x="2209800" y="2286001"/>
          <a:ext cx="7545388" cy="4348163"/>
        </p:xfrm>
        <a:graphic>
          <a:graphicData uri="http://schemas.openxmlformats.org/drawingml/2006/table">
            <a:tbl>
              <a:tblPr/>
              <a:tblGrid>
                <a:gridCol w="1524000">
                  <a:extLst>
                    <a:ext uri="{9D8B030D-6E8A-4147-A177-3AD203B41FA5}">
                      <a16:colId xmlns:a16="http://schemas.microsoft.com/office/drawing/2014/main" val="2966982509"/>
                    </a:ext>
                  </a:extLst>
                </a:gridCol>
                <a:gridCol w="1752600">
                  <a:extLst>
                    <a:ext uri="{9D8B030D-6E8A-4147-A177-3AD203B41FA5}">
                      <a16:colId xmlns:a16="http://schemas.microsoft.com/office/drawing/2014/main" val="2257185669"/>
                    </a:ext>
                  </a:extLst>
                </a:gridCol>
                <a:gridCol w="1982788">
                  <a:extLst>
                    <a:ext uri="{9D8B030D-6E8A-4147-A177-3AD203B41FA5}">
                      <a16:colId xmlns:a16="http://schemas.microsoft.com/office/drawing/2014/main" val="3813751987"/>
                    </a:ext>
                  </a:extLst>
                </a:gridCol>
                <a:gridCol w="2286000">
                  <a:extLst>
                    <a:ext uri="{9D8B030D-6E8A-4147-A177-3AD203B41FA5}">
                      <a16:colId xmlns:a16="http://schemas.microsoft.com/office/drawing/2014/main" val="1136620942"/>
                    </a:ext>
                  </a:extLst>
                </a:gridCol>
              </a:tblGrid>
              <a:tr h="703263">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5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Spectral</a:t>
                      </a:r>
                      <a:b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br>
                      <a: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Type</a:t>
                      </a:r>
                    </a:p>
                  </a:txBody>
                  <a:tcPr marL="90000" marR="90000" marT="64440" marB="46800"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2844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5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Mass</a:t>
                      </a:r>
                      <a:b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br>
                      <a: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(Sun = 1)</a:t>
                      </a:r>
                    </a:p>
                  </a:txBody>
                  <a:tcPr marL="90000" marR="90000" marT="64440"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2844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5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Luminosity</a:t>
                      </a:r>
                      <a:b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br>
                      <a: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(Sun = 1)</a:t>
                      </a:r>
                    </a:p>
                  </a:txBody>
                  <a:tcPr marL="90000" marR="90000" marT="64440"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2844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5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0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Years on Main Sequence</a:t>
                      </a:r>
                    </a:p>
                  </a:txBody>
                  <a:tcPr marL="90000" marR="90000" marT="64440" marB="46800"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2844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71287425"/>
                  </a:ext>
                </a:extLst>
              </a:tr>
              <a:tr h="52070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O5</a:t>
                      </a:r>
                    </a:p>
                  </a:txBody>
                  <a:tcPr marL="90000" marR="90000" marT="71495" marB="46800"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40</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405,000</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 </a:t>
                      </a:r>
                      <a:r>
                        <a:rPr kumimoji="0" lang="en-US" altLang="en-US" sz="2800" b="0" i="0" u="none" strike="noStrike" cap="none" normalizeH="0" baseline="0">
                          <a:ln>
                            <a:noFill/>
                          </a:ln>
                          <a:solidFill>
                            <a:srgbClr val="000000"/>
                          </a:solidFill>
                          <a:effectLst/>
                          <a:latin typeface="Symbol" pitchFamily="2" charset="2"/>
                          <a:ea typeface="Arial Unicode MS" panose="020B0604020202020204" pitchFamily="34" charset="-128"/>
                          <a:cs typeface="Arial Unicode MS" panose="020B0604020202020204" pitchFamily="34" charset="-128"/>
                        </a:rPr>
                        <a:t></a:t>
                      </a: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10</a:t>
                      </a:r>
                      <a:r>
                        <a:rPr kumimoji="0" lang="en-US" altLang="en-US" sz="2800" b="0" i="0" u="none" strike="noStrike" cap="none" normalizeH="0" baseline="300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6</a:t>
                      </a:r>
                    </a:p>
                  </a:txBody>
                  <a:tcPr marL="90000" marR="90000" marT="71495" marB="46800"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543619"/>
                  </a:ext>
                </a:extLst>
              </a:tr>
              <a:tr h="52070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B0</a:t>
                      </a:r>
                    </a:p>
                  </a:txBody>
                  <a:tcPr marL="90000" marR="90000" marT="71495" marB="46800"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15</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13,000</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11 </a:t>
                      </a:r>
                      <a:r>
                        <a:rPr kumimoji="0" lang="en-US" altLang="en-US" sz="2800" b="0" i="0" u="none" strike="noStrike" cap="none" normalizeH="0" baseline="0">
                          <a:ln>
                            <a:noFill/>
                          </a:ln>
                          <a:solidFill>
                            <a:srgbClr val="000000"/>
                          </a:solidFill>
                          <a:effectLst/>
                          <a:latin typeface="Symbol" pitchFamily="2" charset="2"/>
                          <a:ea typeface="Arial Unicode MS" panose="020B0604020202020204" pitchFamily="34" charset="-128"/>
                          <a:cs typeface="Arial Unicode MS" panose="020B0604020202020204" pitchFamily="34" charset="-128"/>
                        </a:rPr>
                        <a:t></a:t>
                      </a: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10</a:t>
                      </a:r>
                      <a:r>
                        <a:rPr kumimoji="0" lang="en-US" altLang="en-US" sz="2800" b="0" i="0" u="none" strike="noStrike" cap="none" normalizeH="0" baseline="300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6</a:t>
                      </a:r>
                    </a:p>
                  </a:txBody>
                  <a:tcPr marL="90000" marR="90000" marT="71495" marB="46800"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2791966"/>
                  </a:ext>
                </a:extLst>
              </a:tr>
              <a:tr h="52070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A0</a:t>
                      </a:r>
                    </a:p>
                  </a:txBody>
                  <a:tcPr marL="90000" marR="90000" marT="71495" marB="46800"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3.5</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80</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440 </a:t>
                      </a:r>
                      <a:r>
                        <a:rPr kumimoji="0" lang="en-US" altLang="en-US" sz="2800" b="0" i="0" u="none" strike="noStrike" cap="none" normalizeH="0" baseline="0">
                          <a:ln>
                            <a:noFill/>
                          </a:ln>
                          <a:solidFill>
                            <a:srgbClr val="000000"/>
                          </a:solidFill>
                          <a:effectLst/>
                          <a:latin typeface="Symbol" pitchFamily="2" charset="2"/>
                          <a:ea typeface="Arial Unicode MS" panose="020B0604020202020204" pitchFamily="34" charset="-128"/>
                          <a:cs typeface="Arial Unicode MS" panose="020B0604020202020204" pitchFamily="34" charset="-128"/>
                        </a:rPr>
                        <a:t></a:t>
                      </a: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10</a:t>
                      </a:r>
                      <a:r>
                        <a:rPr kumimoji="0" lang="en-US" altLang="en-US" sz="2800" b="0" i="0" u="none" strike="noStrike" cap="none" normalizeH="0" baseline="300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6</a:t>
                      </a:r>
                    </a:p>
                  </a:txBody>
                  <a:tcPr marL="90000" marR="90000" marT="71495" marB="46800"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4740427"/>
                  </a:ext>
                </a:extLst>
              </a:tr>
              <a:tr h="52070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F0</a:t>
                      </a:r>
                    </a:p>
                  </a:txBody>
                  <a:tcPr marL="90000" marR="90000" marT="71495" marB="46800"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1.7</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6.1</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3 </a:t>
                      </a:r>
                      <a:r>
                        <a:rPr kumimoji="0" lang="en-US" altLang="en-US" sz="2800" b="0" i="0" u="none" strike="noStrike" cap="none" normalizeH="0" baseline="0">
                          <a:ln>
                            <a:noFill/>
                          </a:ln>
                          <a:solidFill>
                            <a:srgbClr val="000000"/>
                          </a:solidFill>
                          <a:effectLst/>
                          <a:latin typeface="Symbol" pitchFamily="2" charset="2"/>
                          <a:ea typeface="Arial Unicode MS" panose="020B0604020202020204" pitchFamily="34" charset="-128"/>
                          <a:cs typeface="Arial Unicode MS" panose="020B0604020202020204" pitchFamily="34" charset="-128"/>
                        </a:rPr>
                        <a:t></a:t>
                      </a: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10</a:t>
                      </a:r>
                      <a:r>
                        <a:rPr kumimoji="0" lang="en-US" altLang="en-US" sz="2800" b="0" i="0" u="none" strike="noStrike" cap="none" normalizeH="0" baseline="300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9</a:t>
                      </a:r>
                    </a:p>
                  </a:txBody>
                  <a:tcPr marL="90000" marR="90000" marT="71495" marB="46800"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38320116"/>
                  </a:ext>
                </a:extLst>
              </a:tr>
              <a:tr h="52070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G0</a:t>
                      </a:r>
                    </a:p>
                  </a:txBody>
                  <a:tcPr marL="90000" marR="90000" marT="71495" marB="46800"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1.1</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1.4</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8 </a:t>
                      </a:r>
                      <a:r>
                        <a:rPr kumimoji="0" lang="en-US" altLang="en-US" sz="2800" b="0" i="0" u="none" strike="noStrike" cap="none" normalizeH="0" baseline="0">
                          <a:ln>
                            <a:noFill/>
                          </a:ln>
                          <a:solidFill>
                            <a:srgbClr val="000000"/>
                          </a:solidFill>
                          <a:effectLst/>
                          <a:latin typeface="Symbol" pitchFamily="2" charset="2"/>
                          <a:ea typeface="Arial Unicode MS" panose="020B0604020202020204" pitchFamily="34" charset="-128"/>
                          <a:cs typeface="Arial Unicode MS" panose="020B0604020202020204" pitchFamily="34" charset="-128"/>
                        </a:rPr>
                        <a:t></a:t>
                      </a: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10</a:t>
                      </a:r>
                      <a:r>
                        <a:rPr kumimoji="0" lang="en-US" altLang="en-US" sz="2800" b="0" i="0" u="none" strike="noStrike" cap="none" normalizeH="0" baseline="300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9</a:t>
                      </a:r>
                    </a:p>
                  </a:txBody>
                  <a:tcPr marL="90000" marR="90000" marT="71495" marB="46800"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88943239"/>
                  </a:ext>
                </a:extLst>
              </a:tr>
              <a:tr h="52070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K0</a:t>
                      </a:r>
                    </a:p>
                  </a:txBody>
                  <a:tcPr marL="90000" marR="90000" marT="71495" marB="46800"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0.8</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0.46</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17 </a:t>
                      </a:r>
                      <a:r>
                        <a:rPr kumimoji="0" lang="en-US" altLang="en-US" sz="2800" b="0" i="0" u="none" strike="noStrike" cap="none" normalizeH="0" baseline="0">
                          <a:ln>
                            <a:noFill/>
                          </a:ln>
                          <a:solidFill>
                            <a:srgbClr val="000000"/>
                          </a:solidFill>
                          <a:effectLst/>
                          <a:latin typeface="Symbol" pitchFamily="2" charset="2"/>
                          <a:ea typeface="Arial Unicode MS" panose="020B0604020202020204" pitchFamily="34" charset="-128"/>
                          <a:cs typeface="Arial Unicode MS" panose="020B0604020202020204" pitchFamily="34" charset="-128"/>
                        </a:rPr>
                        <a:t></a:t>
                      </a: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10</a:t>
                      </a:r>
                      <a:r>
                        <a:rPr kumimoji="0" lang="en-US" altLang="en-US" sz="2800" b="0" i="0" u="none" strike="noStrike" cap="none" normalizeH="0" baseline="300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9</a:t>
                      </a:r>
                    </a:p>
                  </a:txBody>
                  <a:tcPr marL="90000" marR="90000" marT="71495" marB="46800"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0204471"/>
                  </a:ext>
                </a:extLst>
              </a:tr>
              <a:tr h="52070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M0</a:t>
                      </a:r>
                    </a:p>
                  </a:txBody>
                  <a:tcPr marL="90000" marR="90000" marT="71495" marB="46800"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0.5</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0.08</a:t>
                      </a:r>
                    </a:p>
                  </a:txBody>
                  <a:tcPr marL="90000" marR="90000" marT="71495" marB="4680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56 </a:t>
                      </a:r>
                      <a:r>
                        <a:rPr kumimoji="0" lang="en-US" altLang="en-US" sz="2800" b="0" i="0" u="none" strike="noStrike" cap="none" normalizeH="0" baseline="0">
                          <a:ln>
                            <a:noFill/>
                          </a:ln>
                          <a:solidFill>
                            <a:srgbClr val="000000"/>
                          </a:solidFill>
                          <a:effectLst/>
                          <a:latin typeface="Symbol" pitchFamily="2" charset="2"/>
                          <a:ea typeface="Arial Unicode MS" panose="020B0604020202020204" pitchFamily="34" charset="-128"/>
                          <a:cs typeface="Arial Unicode MS" panose="020B0604020202020204" pitchFamily="34" charset="-128"/>
                        </a:rPr>
                        <a:t></a:t>
                      </a:r>
                      <a:r>
                        <a:rPr kumimoji="0" lang="en-US" altLang="en-US" sz="2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10</a:t>
                      </a:r>
                      <a:r>
                        <a:rPr kumimoji="0" lang="en-US" altLang="en-US" sz="2800" b="0" i="0" u="none" strike="noStrike" cap="none" normalizeH="0" baseline="3000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9</a:t>
                      </a:r>
                    </a:p>
                  </a:txBody>
                  <a:tcPr marL="90000" marR="90000" marT="71495" marB="46800"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83173060"/>
                  </a:ext>
                </a:extLst>
              </a:tr>
            </a:tbl>
          </a:graphicData>
        </a:graphic>
      </p:graphicFrame>
      <p:pic>
        <p:nvPicPr>
          <p:cNvPr id="61552" name="Picture 112">
            <a:extLst>
              <a:ext uri="{FF2B5EF4-FFF2-40B4-BE49-F238E27FC236}">
                <a16:creationId xmlns:a16="http://schemas.microsoft.com/office/drawing/2014/main" id="{D763AE90-1A4A-5848-9893-7A259B77B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33600"/>
            <a:ext cx="7924800" cy="480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9660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Post Main Sequence</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826394"/>
            <a:ext cx="11134967" cy="5243331"/>
          </a:xfrm>
        </p:spPr>
        <p:txBody>
          <a:bodyPr>
            <a:normAutofit/>
          </a:bodyPr>
          <a:lstStyle/>
          <a:p>
            <a:r>
              <a:rPr lang="en-US" sz="3200" dirty="0"/>
              <a:t>Evolutionary tracks on HR Diagram, differences by mass</a:t>
            </a:r>
          </a:p>
          <a:p>
            <a:pPr lvl="1"/>
            <a:endParaRPr lang="en-US" sz="2800" dirty="0"/>
          </a:p>
          <a:p>
            <a:endParaRPr lang="en-US" sz="3200" dirty="0"/>
          </a:p>
          <a:p>
            <a:endParaRPr lang="en-US" sz="3200" dirty="0"/>
          </a:p>
        </p:txBody>
      </p:sp>
      <p:pic>
        <p:nvPicPr>
          <p:cNvPr id="3" name="Picture 2">
            <a:extLst>
              <a:ext uri="{FF2B5EF4-FFF2-40B4-BE49-F238E27FC236}">
                <a16:creationId xmlns:a16="http://schemas.microsoft.com/office/drawing/2014/main" id="{C81D1DC9-2135-5044-B307-F8EB0C40A476}"/>
              </a:ext>
            </a:extLst>
          </p:cNvPr>
          <p:cNvPicPr>
            <a:picLocks noChangeAspect="1"/>
          </p:cNvPicPr>
          <p:nvPr/>
        </p:nvPicPr>
        <p:blipFill>
          <a:blip r:embed="rId2"/>
          <a:stretch>
            <a:fillRect/>
          </a:stretch>
        </p:blipFill>
        <p:spPr>
          <a:xfrm>
            <a:off x="3216699" y="1255863"/>
            <a:ext cx="5152860" cy="5339859"/>
          </a:xfrm>
          <a:prstGeom prst="rect">
            <a:avLst/>
          </a:prstGeom>
        </p:spPr>
      </p:pic>
    </p:spTree>
    <p:extLst>
      <p:ext uri="{BB962C8B-B14F-4D97-AF65-F5344CB8AC3E}">
        <p14:creationId xmlns:p14="http://schemas.microsoft.com/office/powerpoint/2010/main" val="2597454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Post Main Sequence Evolution – solar type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053306"/>
            <a:ext cx="11134967" cy="5243331"/>
          </a:xfrm>
        </p:spPr>
        <p:txBody>
          <a:bodyPr>
            <a:normAutofit/>
          </a:bodyPr>
          <a:lstStyle/>
          <a:p>
            <a:r>
              <a:rPr lang="en-US" sz="3200" dirty="0"/>
              <a:t>9-10 billion years burning H on main sequence via p=p chain</a:t>
            </a:r>
          </a:p>
          <a:p>
            <a:r>
              <a:rPr lang="en-US" sz="3200" dirty="0"/>
              <a:t>Core H is exhausted, but H shell burning</a:t>
            </a:r>
          </a:p>
          <a:p>
            <a:r>
              <a:rPr lang="en-US" sz="3200" dirty="0"/>
              <a:t>Star adjusts structure, cooler and redder</a:t>
            </a:r>
          </a:p>
          <a:p>
            <a:r>
              <a:rPr lang="en-US" sz="3200" dirty="0"/>
              <a:t>Cooler temperatures,  increased opacity</a:t>
            </a:r>
          </a:p>
          <a:p>
            <a:r>
              <a:rPr lang="en-US" sz="3200" dirty="0"/>
              <a:t>Convection dominates over radiation</a:t>
            </a:r>
          </a:p>
          <a:p>
            <a:r>
              <a:rPr lang="en-US" sz="3200" dirty="0"/>
              <a:t>Star moves up red giant branch (RGB)</a:t>
            </a:r>
          </a:p>
          <a:p>
            <a:endParaRPr lang="en-US" sz="3200" dirty="0"/>
          </a:p>
          <a:p>
            <a:pPr lvl="1"/>
            <a:endParaRPr lang="en-US" sz="2800" dirty="0"/>
          </a:p>
          <a:p>
            <a:endParaRPr lang="en-US" sz="3200" dirty="0"/>
          </a:p>
          <a:p>
            <a:endParaRPr lang="en-US" sz="3200" dirty="0"/>
          </a:p>
        </p:txBody>
      </p:sp>
      <p:pic>
        <p:nvPicPr>
          <p:cNvPr id="3" name="Picture 2">
            <a:extLst>
              <a:ext uri="{FF2B5EF4-FFF2-40B4-BE49-F238E27FC236}">
                <a16:creationId xmlns:a16="http://schemas.microsoft.com/office/drawing/2014/main" id="{C81D1DC9-2135-5044-B307-F8EB0C40A476}"/>
              </a:ext>
            </a:extLst>
          </p:cNvPr>
          <p:cNvPicPr>
            <a:picLocks noChangeAspect="1"/>
          </p:cNvPicPr>
          <p:nvPr/>
        </p:nvPicPr>
        <p:blipFill>
          <a:blip r:embed="rId2"/>
          <a:stretch>
            <a:fillRect/>
          </a:stretch>
        </p:blipFill>
        <p:spPr>
          <a:xfrm>
            <a:off x="7627456" y="1875099"/>
            <a:ext cx="4426871" cy="4587524"/>
          </a:xfrm>
          <a:prstGeom prst="rect">
            <a:avLst/>
          </a:prstGeom>
        </p:spPr>
      </p:pic>
    </p:spTree>
    <p:extLst>
      <p:ext uri="{BB962C8B-B14F-4D97-AF65-F5344CB8AC3E}">
        <p14:creationId xmlns:p14="http://schemas.microsoft.com/office/powerpoint/2010/main" val="237572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577287" y="341975"/>
            <a:ext cx="10515600" cy="1325563"/>
          </a:xfrm>
        </p:spPr>
        <p:txBody>
          <a:bodyPr/>
          <a:lstStyle/>
          <a:p>
            <a:r>
              <a:rPr lang="en-US" dirty="0"/>
              <a:t>The Interstellar Medium (ISM)</a:t>
            </a:r>
          </a:p>
        </p:txBody>
      </p:sp>
      <p:sp>
        <p:nvSpPr>
          <p:cNvPr id="3" name="Content Placeholder 2">
            <a:extLst>
              <a:ext uri="{FF2B5EF4-FFF2-40B4-BE49-F238E27FC236}">
                <a16:creationId xmlns:a16="http://schemas.microsoft.com/office/drawing/2014/main" id="{DEC6AA46-1DB3-DD48-9609-35234030D4CD}"/>
              </a:ext>
            </a:extLst>
          </p:cNvPr>
          <p:cNvSpPr>
            <a:spLocks noGrp="1"/>
          </p:cNvSpPr>
          <p:nvPr>
            <p:ph idx="1"/>
          </p:nvPr>
        </p:nvSpPr>
        <p:spPr>
          <a:xfrm>
            <a:off x="577287" y="1574158"/>
            <a:ext cx="10997397" cy="4884516"/>
          </a:xfrm>
        </p:spPr>
        <p:txBody>
          <a:bodyPr>
            <a:normAutofit/>
          </a:bodyPr>
          <a:lstStyle/>
          <a:p>
            <a:r>
              <a:rPr lang="en-US" dirty="0"/>
              <a:t>Space is a vacuum, right?  Yes, and no…</a:t>
            </a:r>
          </a:p>
          <a:p>
            <a:r>
              <a:rPr lang="en-US" dirty="0"/>
              <a:t>99% of ISM is gas, with only about 1% (by mass) being in dust particles.  “</a:t>
            </a:r>
            <a:r>
              <a:rPr lang="en-US" b="1" dirty="0"/>
              <a:t>DUST</a:t>
            </a:r>
            <a:r>
              <a:rPr lang="en-US" dirty="0"/>
              <a:t>?!”</a:t>
            </a:r>
          </a:p>
          <a:p>
            <a:r>
              <a:rPr lang="en-US" dirty="0"/>
              <a:t>Most of the gas is hydrogen, although metals also present</a:t>
            </a:r>
          </a:p>
          <a:p>
            <a:r>
              <a:rPr lang="en-US" dirty="0"/>
              <a:t>Much of the gas is </a:t>
            </a:r>
            <a:r>
              <a:rPr lang="en-US" dirty="0">
                <a:solidFill>
                  <a:srgbClr val="002060"/>
                </a:solidFill>
              </a:rPr>
              <a:t>hot and ionized</a:t>
            </a:r>
            <a:r>
              <a:rPr lang="en-US" dirty="0"/>
              <a:t>, with n ≲ 0.01 / cm</a:t>
            </a:r>
            <a:r>
              <a:rPr lang="en-US" baseline="30000" dirty="0"/>
              <a:t>3</a:t>
            </a:r>
            <a:r>
              <a:rPr lang="en-US" dirty="0"/>
              <a:t> and T ≳ 10</a:t>
            </a:r>
            <a:r>
              <a:rPr lang="en-US" baseline="30000" dirty="0"/>
              <a:t>5</a:t>
            </a:r>
            <a:r>
              <a:rPr lang="en-US" dirty="0"/>
              <a:t> K, </a:t>
            </a:r>
          </a:p>
          <a:p>
            <a:r>
              <a:rPr lang="en-US" dirty="0"/>
              <a:t>Also gas that is </a:t>
            </a:r>
            <a:r>
              <a:rPr lang="en-US" dirty="0">
                <a:solidFill>
                  <a:srgbClr val="00B050"/>
                </a:solidFill>
              </a:rPr>
              <a:t>warm and fractionally ionized</a:t>
            </a:r>
            <a:r>
              <a:rPr lang="en-US" dirty="0"/>
              <a:t>, with T a few 10</a:t>
            </a:r>
            <a:r>
              <a:rPr lang="en-US" baseline="30000" dirty="0"/>
              <a:t>3</a:t>
            </a:r>
            <a:r>
              <a:rPr lang="en-US" dirty="0"/>
              <a:t> K, n ~ 0.1 − 1 / cm</a:t>
            </a:r>
            <a:r>
              <a:rPr lang="en-US" baseline="30000" dirty="0"/>
              <a:t>3</a:t>
            </a:r>
            <a:r>
              <a:rPr lang="en-US" dirty="0"/>
              <a:t>. Only a small fraction</a:t>
            </a:r>
          </a:p>
          <a:p>
            <a:r>
              <a:rPr lang="en-US" dirty="0"/>
              <a:t>Some </a:t>
            </a:r>
            <a:r>
              <a:rPr lang="en-US" dirty="0">
                <a:solidFill>
                  <a:srgbClr val="FF0000"/>
                </a:solidFill>
              </a:rPr>
              <a:t>cooler molecular gas</a:t>
            </a:r>
            <a:r>
              <a:rPr lang="en-US" dirty="0"/>
              <a:t>, ranging from CN, CH, and OH to longer hydrocarbons. Most of the molecules are H</a:t>
            </a:r>
            <a:r>
              <a:rPr lang="en-US" baseline="-25000" dirty="0"/>
              <a:t>2</a:t>
            </a:r>
            <a:r>
              <a:rPr lang="en-US" dirty="0"/>
              <a:t>  Hard to detect.  Use CO as a tracer for H</a:t>
            </a:r>
            <a:r>
              <a:rPr lang="en-US" baseline="-25000" dirty="0"/>
              <a:t>2</a:t>
            </a:r>
            <a:r>
              <a:rPr lang="en-US" dirty="0"/>
              <a:t>.  Dense molecular clouds: Temp ~ 100K, n ~ 1-10</a:t>
            </a:r>
            <a:r>
              <a:rPr lang="en-US" baseline="30000" dirty="0"/>
              <a:t>6</a:t>
            </a:r>
            <a:r>
              <a:rPr lang="en-US" dirty="0"/>
              <a:t> /cm</a:t>
            </a:r>
            <a:r>
              <a:rPr lang="en-US" baseline="30000" dirty="0"/>
              <a:t>3</a:t>
            </a:r>
            <a:r>
              <a:rPr lang="en-US" dirty="0"/>
              <a:t>.</a:t>
            </a:r>
          </a:p>
          <a:p>
            <a:endParaRPr lang="en-US" dirty="0"/>
          </a:p>
        </p:txBody>
      </p:sp>
    </p:spTree>
    <p:extLst>
      <p:ext uri="{BB962C8B-B14F-4D97-AF65-F5344CB8AC3E}">
        <p14:creationId xmlns:p14="http://schemas.microsoft.com/office/powerpoint/2010/main" val="2348555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a:extLst>
              <a:ext uri="{FF2B5EF4-FFF2-40B4-BE49-F238E27FC236}">
                <a16:creationId xmlns:a16="http://schemas.microsoft.com/office/drawing/2014/main" id="{B67B9947-1EC7-3F41-8F52-E62A04D0B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600200"/>
            <a:ext cx="4765675"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4" name="Rectangle 2">
            <a:extLst>
              <a:ext uri="{FF2B5EF4-FFF2-40B4-BE49-F238E27FC236}">
                <a16:creationId xmlns:a16="http://schemas.microsoft.com/office/drawing/2014/main" id="{5C0D47A1-FE98-5E4E-B556-378BB2BA6EEB}"/>
              </a:ext>
            </a:extLst>
          </p:cNvPr>
          <p:cNvSpPr>
            <a:spLocks noGrp="1" noChangeArrowheads="1"/>
          </p:cNvSpPr>
          <p:nvPr>
            <p:ph type="title"/>
          </p:nvPr>
        </p:nvSpPr>
        <p:spPr>
          <a:xfrm>
            <a:off x="1828800" y="0"/>
            <a:ext cx="8534400" cy="15240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333399"/>
                </a:solidFill>
              </a:rPr>
              <a:t>Evolution off the Main Sequence: Expansion into a Red Giant</a:t>
            </a:r>
          </a:p>
        </p:txBody>
      </p:sp>
      <p:sp>
        <p:nvSpPr>
          <p:cNvPr id="64515" name="Text Box 3">
            <a:extLst>
              <a:ext uri="{FF2B5EF4-FFF2-40B4-BE49-F238E27FC236}">
                <a16:creationId xmlns:a16="http://schemas.microsoft.com/office/drawing/2014/main" id="{CC955B5D-4BFD-FD44-88A6-C5A31D2E670C}"/>
              </a:ext>
            </a:extLst>
          </p:cNvPr>
          <p:cNvSpPr txBox="1">
            <a:spLocks noChangeArrowheads="1"/>
          </p:cNvSpPr>
          <p:nvPr/>
        </p:nvSpPr>
        <p:spPr bwMode="auto">
          <a:xfrm>
            <a:off x="7010400" y="1600201"/>
            <a:ext cx="36576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Hydrogen in the core completely converted into He:</a:t>
            </a:r>
          </a:p>
        </p:txBody>
      </p:sp>
      <p:sp>
        <p:nvSpPr>
          <p:cNvPr id="64516" name="Text Box 4">
            <a:extLst>
              <a:ext uri="{FF2B5EF4-FFF2-40B4-BE49-F238E27FC236}">
                <a16:creationId xmlns:a16="http://schemas.microsoft.com/office/drawing/2014/main" id="{4FACD812-7FE2-B048-B306-DDD49FD0E590}"/>
              </a:ext>
            </a:extLst>
          </p:cNvPr>
          <p:cNvSpPr txBox="1">
            <a:spLocks noChangeArrowheads="1"/>
          </p:cNvSpPr>
          <p:nvPr/>
        </p:nvSpPr>
        <p:spPr bwMode="auto">
          <a:xfrm>
            <a:off x="7543800" y="3505201"/>
            <a:ext cx="31242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H burning continues in a shell around the core.</a:t>
            </a:r>
          </a:p>
        </p:txBody>
      </p:sp>
      <p:sp>
        <p:nvSpPr>
          <p:cNvPr id="64517" name="Text Box 5">
            <a:extLst>
              <a:ext uri="{FF2B5EF4-FFF2-40B4-BE49-F238E27FC236}">
                <a16:creationId xmlns:a16="http://schemas.microsoft.com/office/drawing/2014/main" id="{3F2E85FC-06CA-3C4F-BC95-CBD8508D53F2}"/>
              </a:ext>
            </a:extLst>
          </p:cNvPr>
          <p:cNvSpPr txBox="1">
            <a:spLocks noChangeArrowheads="1"/>
          </p:cNvSpPr>
          <p:nvPr/>
        </p:nvSpPr>
        <p:spPr bwMode="auto">
          <a:xfrm>
            <a:off x="7162800" y="4343401"/>
            <a:ext cx="350520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He core + H-burning shell produce more energy than needed for pressure support</a:t>
            </a:r>
          </a:p>
        </p:txBody>
      </p:sp>
      <p:sp>
        <p:nvSpPr>
          <p:cNvPr id="64518" name="Text Box 6">
            <a:extLst>
              <a:ext uri="{FF2B5EF4-FFF2-40B4-BE49-F238E27FC236}">
                <a16:creationId xmlns:a16="http://schemas.microsoft.com/office/drawing/2014/main" id="{CC9090C9-1350-1341-878C-A6FBEE01505C}"/>
              </a:ext>
            </a:extLst>
          </p:cNvPr>
          <p:cNvSpPr txBox="1">
            <a:spLocks noChangeArrowheads="1"/>
          </p:cNvSpPr>
          <p:nvPr/>
        </p:nvSpPr>
        <p:spPr bwMode="auto">
          <a:xfrm>
            <a:off x="7467600" y="5576888"/>
            <a:ext cx="32766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750"/>
              </a:spcBef>
            </a:pPr>
            <a:r>
              <a:rPr lang="en-US" altLang="en-US" sz="2000">
                <a:solidFill>
                  <a:srgbClr val="333399"/>
                </a:solidFill>
              </a:rPr>
              <a:t>Expansion and cooling of the outer layers of the star </a:t>
            </a:r>
            <a:r>
              <a:rPr lang="en-US" altLang="en-US" sz="2800">
                <a:solidFill>
                  <a:srgbClr val="333399"/>
                </a:solidFill>
                <a:latin typeface="Symbol" pitchFamily="2" charset="2"/>
                <a:cs typeface="Arial" panose="020B0604020202020204" pitchFamily="34" charset="0"/>
              </a:rPr>
              <a:t></a:t>
            </a:r>
            <a:r>
              <a:rPr lang="en-US" altLang="en-US" sz="2800">
                <a:solidFill>
                  <a:srgbClr val="333399"/>
                </a:solidFill>
                <a:cs typeface="Arial" panose="020B0604020202020204" pitchFamily="34" charset="0"/>
              </a:rPr>
              <a:t> </a:t>
            </a:r>
            <a:r>
              <a:rPr lang="en-US" altLang="en-US" sz="2800" b="1">
                <a:solidFill>
                  <a:srgbClr val="333399"/>
                </a:solidFill>
                <a:cs typeface="Arial" panose="020B0604020202020204" pitchFamily="34" charset="0"/>
              </a:rPr>
              <a:t>red giant</a:t>
            </a:r>
          </a:p>
        </p:txBody>
      </p:sp>
      <p:sp>
        <p:nvSpPr>
          <p:cNvPr id="64519" name="Text Box 7">
            <a:extLst>
              <a:ext uri="{FF2B5EF4-FFF2-40B4-BE49-F238E27FC236}">
                <a16:creationId xmlns:a16="http://schemas.microsoft.com/office/drawing/2014/main" id="{B9CFB3D7-E201-AD40-A9AE-BF91A12FD7E2}"/>
              </a:ext>
            </a:extLst>
          </p:cNvPr>
          <p:cNvSpPr txBox="1">
            <a:spLocks noChangeArrowheads="1"/>
          </p:cNvSpPr>
          <p:nvPr/>
        </p:nvSpPr>
        <p:spPr bwMode="auto">
          <a:xfrm>
            <a:off x="7391400" y="2362200"/>
            <a:ext cx="30480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800">
                <a:solidFill>
                  <a:srgbClr val="333399"/>
                </a:solidFill>
                <a:latin typeface="Symbol" pitchFamily="2" charset="2"/>
                <a:cs typeface="Arial" panose="020B0604020202020204" pitchFamily="34" charset="0"/>
              </a:rPr>
              <a:t></a:t>
            </a:r>
            <a:r>
              <a:rPr lang="en-US" altLang="en-US" sz="2000">
                <a:solidFill>
                  <a:srgbClr val="333399"/>
                </a:solidFill>
                <a:cs typeface="Arial" panose="020B0604020202020204" pitchFamily="34" charset="0"/>
              </a:rPr>
              <a:t> “</a:t>
            </a:r>
            <a:r>
              <a:rPr lang="en-US" altLang="en-US" sz="2000">
                <a:solidFill>
                  <a:srgbClr val="333399"/>
                </a:solidFill>
              </a:rPr>
              <a:t>Hydrogen burning” (i.e. fusion of H into He)</a:t>
            </a:r>
            <a:r>
              <a:rPr lang="en-US" altLang="en-US">
                <a:solidFill>
                  <a:srgbClr val="333399"/>
                </a:solidFill>
              </a:rPr>
              <a:t> </a:t>
            </a:r>
            <a:r>
              <a:rPr lang="en-US" altLang="en-US" sz="2000">
                <a:solidFill>
                  <a:srgbClr val="333399"/>
                </a:solidFill>
              </a:rPr>
              <a:t>ceases in the core.</a:t>
            </a:r>
          </a:p>
        </p:txBody>
      </p:sp>
    </p:spTree>
    <p:extLst>
      <p:ext uri="{BB962C8B-B14F-4D97-AF65-F5344CB8AC3E}">
        <p14:creationId xmlns:p14="http://schemas.microsoft.com/office/powerpoint/2010/main" val="9792107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64515"/>
                                        </p:tgtEl>
                                        <p:attrNameLst>
                                          <p:attrName>style.visibility</p:attrName>
                                        </p:attrNameLst>
                                      </p:cBhvr>
                                      <p:to>
                                        <p:strVal val="visible"/>
                                      </p:to>
                                    </p:set>
                                    <p:animEffect transition="in" filter="slide(fromBottom)">
                                      <p:cBhvr additive="repl">
                                        <p:cTn id="7" dur="500"/>
                                        <p:tgtEl>
                                          <p:spTgt spid="64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additive="repl">
                                        <p:cTn id="11" dur="1" fill="hold">
                                          <p:stCondLst>
                                            <p:cond delay="0"/>
                                          </p:stCondLst>
                                        </p:cTn>
                                        <p:tgtEl>
                                          <p:spTgt spid="64519"/>
                                        </p:tgtEl>
                                        <p:attrNameLst>
                                          <p:attrName>style.visibility</p:attrName>
                                        </p:attrNameLst>
                                      </p:cBhvr>
                                      <p:to>
                                        <p:strVal val="visible"/>
                                      </p:to>
                                    </p:set>
                                    <p:animEffect transition="in" filter="slide(fromBottom)">
                                      <p:cBhvr additive="repl">
                                        <p:cTn id="12" dur="500"/>
                                        <p:tgtEl>
                                          <p:spTgt spid="645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additive="repl">
                                        <p:cTn id="16" dur="1" fill="hold">
                                          <p:stCondLst>
                                            <p:cond delay="0"/>
                                          </p:stCondLst>
                                        </p:cTn>
                                        <p:tgtEl>
                                          <p:spTgt spid="64516"/>
                                        </p:tgtEl>
                                        <p:attrNameLst>
                                          <p:attrName>style.visibility</p:attrName>
                                        </p:attrNameLst>
                                      </p:cBhvr>
                                      <p:to>
                                        <p:strVal val="visible"/>
                                      </p:to>
                                    </p:set>
                                    <p:animEffect transition="in" filter="slide(fromBottom)">
                                      <p:cBhvr additive="repl">
                                        <p:cTn id="17" dur="500"/>
                                        <p:tgtEl>
                                          <p:spTgt spid="645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additive="repl">
                                        <p:cTn id="21" dur="1" fill="hold">
                                          <p:stCondLst>
                                            <p:cond delay="0"/>
                                          </p:stCondLst>
                                        </p:cTn>
                                        <p:tgtEl>
                                          <p:spTgt spid="64513"/>
                                        </p:tgtEl>
                                        <p:attrNameLst>
                                          <p:attrName>style.visibility</p:attrName>
                                        </p:attrNameLst>
                                      </p:cBhvr>
                                      <p:to>
                                        <p:strVal val="visible"/>
                                      </p:to>
                                    </p:set>
                                    <p:anim calcmode="lin" valueType="num">
                                      <p:cBhvr>
                                        <p:cTn id="22" dur="500" fill="hold"/>
                                        <p:tgtEl>
                                          <p:spTgt spid="64513"/>
                                        </p:tgtEl>
                                        <p:attrNameLst>
                                          <p:attrName>ppt_x</p:attrName>
                                        </p:attrNameLst>
                                      </p:cBhvr>
                                      <p:tavLst>
                                        <p:tav tm="100000">
                                          <p:val>
                                            <p:strVal val="#ppt_x"/>
                                          </p:val>
                                        </p:tav>
                                        <p:tav>
                                          <p:val>
                                            <p:strVal val="#ppt_x"/>
                                          </p:val>
                                        </p:tav>
                                      </p:tavLst>
                                    </p:anim>
                                    <p:anim calcmode="lin" valueType="num">
                                      <p:cBhvr>
                                        <p:cTn id="23" dur="500" fill="hold"/>
                                        <p:tgtEl>
                                          <p:spTgt spid="64513"/>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additive="repl">
                                        <p:cTn id="27" dur="1" fill="hold">
                                          <p:stCondLst>
                                            <p:cond delay="0"/>
                                          </p:stCondLst>
                                        </p:cTn>
                                        <p:tgtEl>
                                          <p:spTgt spid="64517"/>
                                        </p:tgtEl>
                                        <p:attrNameLst>
                                          <p:attrName>style.visibility</p:attrName>
                                        </p:attrNameLst>
                                      </p:cBhvr>
                                      <p:to>
                                        <p:strVal val="visible"/>
                                      </p:to>
                                    </p:set>
                                    <p:animEffect transition="in" filter="slide(fromBottom)">
                                      <p:cBhvr additive="repl">
                                        <p:cTn id="28" dur="500"/>
                                        <p:tgtEl>
                                          <p:spTgt spid="645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nodeType="clickEffect">
                                  <p:stCondLst>
                                    <p:cond delay="0"/>
                                  </p:stCondLst>
                                  <p:childTnLst>
                                    <p:set>
                                      <p:cBhvr additive="repl">
                                        <p:cTn id="32" dur="1" fill="hold">
                                          <p:stCondLst>
                                            <p:cond delay="0"/>
                                          </p:stCondLst>
                                        </p:cTn>
                                        <p:tgtEl>
                                          <p:spTgt spid="64518"/>
                                        </p:tgtEl>
                                        <p:attrNameLst>
                                          <p:attrName>style.visibility</p:attrName>
                                        </p:attrNameLst>
                                      </p:cBhvr>
                                      <p:to>
                                        <p:strVal val="visible"/>
                                      </p:to>
                                    </p:set>
                                    <p:animEffect transition="in" filter="slide(fromBottom)">
                                      <p:cBhvr additive="repl">
                                        <p:cTn id="33" dur="5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3D0694FC-9646-9B4A-8C50-4EECA3B93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76600"/>
            <a:ext cx="3246438"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8" name="Rectangle 2">
            <a:extLst>
              <a:ext uri="{FF2B5EF4-FFF2-40B4-BE49-F238E27FC236}">
                <a16:creationId xmlns:a16="http://schemas.microsoft.com/office/drawing/2014/main" id="{88CB8346-0265-6246-A294-C20C74A43BE0}"/>
              </a:ext>
            </a:extLst>
          </p:cNvPr>
          <p:cNvSpPr>
            <a:spLocks noGrp="1" noChangeArrowheads="1"/>
          </p:cNvSpPr>
          <p:nvPr>
            <p:ph type="title"/>
          </p:nvPr>
        </p:nvSpPr>
        <p:spPr>
          <a:xfrm>
            <a:off x="1981200" y="74614"/>
            <a:ext cx="8458200" cy="7635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333399"/>
                </a:solidFill>
              </a:rPr>
              <a:t>Expansion onto the Giant Branch</a:t>
            </a:r>
          </a:p>
        </p:txBody>
      </p:sp>
      <p:sp>
        <p:nvSpPr>
          <p:cNvPr id="65539" name="Text Box 3">
            <a:extLst>
              <a:ext uri="{FF2B5EF4-FFF2-40B4-BE49-F238E27FC236}">
                <a16:creationId xmlns:a16="http://schemas.microsoft.com/office/drawing/2014/main" id="{E7893B47-0A3D-7B42-8993-687722F10BF6}"/>
              </a:ext>
            </a:extLst>
          </p:cNvPr>
          <p:cNvSpPr txBox="1">
            <a:spLocks noChangeArrowheads="1"/>
          </p:cNvSpPr>
          <p:nvPr/>
        </p:nvSpPr>
        <p:spPr bwMode="auto">
          <a:xfrm>
            <a:off x="7239000" y="1206501"/>
            <a:ext cx="32004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solidFill>
                  <a:srgbClr val="333399"/>
                </a:solidFill>
              </a:rPr>
              <a:t>Expansion and surface cooling during the phase of an inactive He core and a H-burning shell</a:t>
            </a:r>
          </a:p>
        </p:txBody>
      </p:sp>
      <p:sp>
        <p:nvSpPr>
          <p:cNvPr id="65540" name="Text Box 4">
            <a:extLst>
              <a:ext uri="{FF2B5EF4-FFF2-40B4-BE49-F238E27FC236}">
                <a16:creationId xmlns:a16="http://schemas.microsoft.com/office/drawing/2014/main" id="{18271533-FFF4-0942-AD3D-AFDCFEA11B9D}"/>
              </a:ext>
            </a:extLst>
          </p:cNvPr>
          <p:cNvSpPr txBox="1">
            <a:spLocks noChangeArrowheads="1"/>
          </p:cNvSpPr>
          <p:nvPr/>
        </p:nvSpPr>
        <p:spPr bwMode="auto">
          <a:xfrm>
            <a:off x="1828800" y="6248401"/>
            <a:ext cx="5257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500"/>
              </a:spcBef>
            </a:pPr>
            <a:r>
              <a:rPr lang="en-US" altLang="en-US" sz="2400">
                <a:solidFill>
                  <a:srgbClr val="333399"/>
                </a:solidFill>
              </a:rPr>
              <a:t>Sun will expand beyond Earth’s orbit!</a:t>
            </a:r>
          </a:p>
        </p:txBody>
      </p:sp>
      <p:pic>
        <p:nvPicPr>
          <p:cNvPr id="65542" name="Picture 6">
            <a:extLst>
              <a:ext uri="{FF2B5EF4-FFF2-40B4-BE49-F238E27FC236}">
                <a16:creationId xmlns:a16="http://schemas.microsoft.com/office/drawing/2014/main" id="{0347AA81-5CFF-0741-88FF-5E4CE8861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050" y="884238"/>
            <a:ext cx="4298950" cy="528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85617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65539"/>
                                        </p:tgtEl>
                                        <p:attrNameLst>
                                          <p:attrName>style.visibility</p:attrName>
                                        </p:attrNameLst>
                                      </p:cBhvr>
                                      <p:to>
                                        <p:strVal val="visible"/>
                                      </p:to>
                                    </p:set>
                                    <p:animEffect transition="in" filter="slide(fromBottom)">
                                      <p:cBhvr additive="repl">
                                        <p:cTn id="7" dur="500"/>
                                        <p:tgtEl>
                                          <p:spTgt spid="65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additive="repl">
                                        <p:cTn id="11" dur="1" fill="hold">
                                          <p:stCondLst>
                                            <p:cond delay="0"/>
                                          </p:stCondLst>
                                        </p:cTn>
                                        <p:tgtEl>
                                          <p:spTgt spid="65537"/>
                                        </p:tgtEl>
                                        <p:attrNameLst>
                                          <p:attrName>style.visibility</p:attrName>
                                        </p:attrNameLst>
                                      </p:cBhvr>
                                      <p:to>
                                        <p:strVal val="visible"/>
                                      </p:to>
                                    </p:set>
                                    <p:anim calcmode="lin" valueType="num">
                                      <p:cBhvr>
                                        <p:cTn id="12" dur="500" fill="hold"/>
                                        <p:tgtEl>
                                          <p:spTgt spid="65537"/>
                                        </p:tgtEl>
                                        <p:attrNameLst>
                                          <p:attrName>ppt_x</p:attrName>
                                        </p:attrNameLst>
                                      </p:cBhvr>
                                      <p:tavLst>
                                        <p:tav tm="100000">
                                          <p:val>
                                            <p:strVal val="#ppt_x"/>
                                          </p:val>
                                        </p:tav>
                                        <p:tav>
                                          <p:val>
                                            <p:strVal val="#ppt_x"/>
                                          </p:val>
                                        </p:tav>
                                      </p:tavLst>
                                    </p:anim>
                                    <p:anim calcmode="lin" valueType="num">
                                      <p:cBhvr>
                                        <p:cTn id="13" dur="500" fill="hold"/>
                                        <p:tgtEl>
                                          <p:spTgt spid="65537"/>
                                        </p:tgtEl>
                                        <p:attrNameLst>
                                          <p:attrName>ppt_y</p:attrName>
                                        </p:attrNameLst>
                                      </p:cBhvr>
                                      <p:tavLst>
                                        <p:tav tm="100000">
                                          <p:val>
                                            <p:strVal val="1+#ppt_h/2"/>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additive="repl">
                                        <p:cTn id="17" dur="1" fill="hold">
                                          <p:stCondLst>
                                            <p:cond delay="0"/>
                                          </p:stCondLst>
                                        </p:cTn>
                                        <p:tgtEl>
                                          <p:spTgt spid="65540"/>
                                        </p:tgtEl>
                                        <p:attrNameLst>
                                          <p:attrName>style.visibility</p:attrName>
                                        </p:attrNameLst>
                                      </p:cBhvr>
                                      <p:to>
                                        <p:strVal val="visible"/>
                                      </p:to>
                                    </p:set>
                                    <p:animEffect transition="in" filter="slide(fromBottom)">
                                      <p:cBhvr additive="repl">
                                        <p:cTn id="18"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D0F2D4-40F0-B644-AA59-B10A99AF5DA9}"/>
              </a:ext>
            </a:extLst>
          </p:cNvPr>
          <p:cNvPicPr>
            <a:picLocks noChangeAspect="1"/>
          </p:cNvPicPr>
          <p:nvPr/>
        </p:nvPicPr>
        <p:blipFill>
          <a:blip r:embed="rId2"/>
          <a:stretch>
            <a:fillRect/>
          </a:stretch>
        </p:blipFill>
        <p:spPr>
          <a:xfrm>
            <a:off x="7040649" y="1628623"/>
            <a:ext cx="5060821" cy="4668014"/>
          </a:xfrm>
          <a:prstGeom prst="rect">
            <a:avLst/>
          </a:prstGeom>
        </p:spPr>
      </p:pic>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Post Main Sequence Evolution – solar type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053306"/>
            <a:ext cx="7523545" cy="5243331"/>
          </a:xfrm>
        </p:spPr>
        <p:txBody>
          <a:bodyPr>
            <a:normAutofit/>
          </a:bodyPr>
          <a:lstStyle/>
          <a:p>
            <a:r>
              <a:rPr lang="en-US" sz="3200" dirty="0"/>
              <a:t>Issue of the Earth-sized exhausted He core</a:t>
            </a:r>
          </a:p>
          <a:p>
            <a:r>
              <a:rPr lang="en-US" sz="3200" dirty="0"/>
              <a:t>Equation of State changes</a:t>
            </a:r>
          </a:p>
          <a:p>
            <a:r>
              <a:rPr lang="en-US" sz="3200" dirty="0"/>
              <a:t>Ideal gas becomes degenerate</a:t>
            </a:r>
          </a:p>
          <a:p>
            <a:r>
              <a:rPr lang="en-US" sz="3200" dirty="0"/>
              <a:t>Pressure from Pauli Exclusion Principle</a:t>
            </a:r>
          </a:p>
          <a:p>
            <a:r>
              <a:rPr lang="en-US" sz="3200" dirty="0"/>
              <a:t>Quantum effect</a:t>
            </a:r>
          </a:p>
          <a:p>
            <a:r>
              <a:rPr lang="en-US" sz="3200" dirty="0"/>
              <a:t>Pressure and temperature decouple</a:t>
            </a:r>
          </a:p>
          <a:p>
            <a:r>
              <a:rPr lang="en-US" sz="3200" dirty="0"/>
              <a:t>Whole core to tens of millions K</a:t>
            </a:r>
          </a:p>
          <a:p>
            <a:r>
              <a:rPr lang="en-US" sz="3200" dirty="0"/>
              <a:t>About a billion years to get to a hundred million K for the He Flash</a:t>
            </a:r>
          </a:p>
          <a:p>
            <a:endParaRPr lang="en-US" sz="3200" dirty="0"/>
          </a:p>
          <a:p>
            <a:endParaRPr lang="en-US" sz="3200" dirty="0"/>
          </a:p>
          <a:p>
            <a:pPr lvl="1"/>
            <a:endParaRPr lang="en-US" sz="2800" dirty="0"/>
          </a:p>
          <a:p>
            <a:endParaRPr lang="en-US" sz="3200" dirty="0"/>
          </a:p>
          <a:p>
            <a:endParaRPr lang="en-US" sz="3200" dirty="0"/>
          </a:p>
        </p:txBody>
      </p:sp>
    </p:spTree>
    <p:extLst>
      <p:ext uri="{BB962C8B-B14F-4D97-AF65-F5344CB8AC3E}">
        <p14:creationId xmlns:p14="http://schemas.microsoft.com/office/powerpoint/2010/main" val="4049863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a:extLst>
              <a:ext uri="{FF2B5EF4-FFF2-40B4-BE49-F238E27FC236}">
                <a16:creationId xmlns:a16="http://schemas.microsoft.com/office/drawing/2014/main" id="{C418980E-6550-8440-A2DA-955721B0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95400"/>
            <a:ext cx="5168900" cy="518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2" name="Rectangle 2">
            <a:extLst>
              <a:ext uri="{FF2B5EF4-FFF2-40B4-BE49-F238E27FC236}">
                <a16:creationId xmlns:a16="http://schemas.microsoft.com/office/drawing/2014/main" id="{8921057B-B8A9-3849-97F9-9AAF789A2043}"/>
              </a:ext>
            </a:extLst>
          </p:cNvPr>
          <p:cNvSpPr>
            <a:spLocks noGrp="1" noChangeArrowheads="1"/>
          </p:cNvSpPr>
          <p:nvPr>
            <p:ph type="title"/>
          </p:nvPr>
        </p:nvSpPr>
        <p:spPr>
          <a:xfrm>
            <a:off x="1981200" y="0"/>
            <a:ext cx="8229600" cy="9906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333399"/>
                </a:solidFill>
              </a:rPr>
              <a:t>Degenerate Matter</a:t>
            </a:r>
          </a:p>
        </p:txBody>
      </p:sp>
      <p:sp>
        <p:nvSpPr>
          <p:cNvPr id="66563" name="Text Box 3">
            <a:extLst>
              <a:ext uri="{FF2B5EF4-FFF2-40B4-BE49-F238E27FC236}">
                <a16:creationId xmlns:a16="http://schemas.microsoft.com/office/drawing/2014/main" id="{999E6F39-0C5A-FB47-BFA0-71C5271D458C}"/>
              </a:ext>
            </a:extLst>
          </p:cNvPr>
          <p:cNvSpPr txBox="1">
            <a:spLocks noChangeArrowheads="1"/>
          </p:cNvSpPr>
          <p:nvPr/>
        </p:nvSpPr>
        <p:spPr bwMode="auto">
          <a:xfrm>
            <a:off x="6934200" y="1219201"/>
            <a:ext cx="35052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Matter in the He core has no energy source left.</a:t>
            </a:r>
          </a:p>
        </p:txBody>
      </p:sp>
      <p:sp>
        <p:nvSpPr>
          <p:cNvPr id="66564" name="Text Box 4">
            <a:extLst>
              <a:ext uri="{FF2B5EF4-FFF2-40B4-BE49-F238E27FC236}">
                <a16:creationId xmlns:a16="http://schemas.microsoft.com/office/drawing/2014/main" id="{F1555680-7B5E-AF49-B0CE-F0C17F6A249F}"/>
              </a:ext>
            </a:extLst>
          </p:cNvPr>
          <p:cNvSpPr txBox="1">
            <a:spLocks noChangeArrowheads="1"/>
          </p:cNvSpPr>
          <p:nvPr/>
        </p:nvSpPr>
        <p:spPr bwMode="auto">
          <a:xfrm>
            <a:off x="6858000" y="2057400"/>
            <a:ext cx="35814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800">
                <a:solidFill>
                  <a:srgbClr val="333399"/>
                </a:solidFill>
                <a:latin typeface="Symbol" pitchFamily="2" charset="2"/>
                <a:cs typeface="Arial" panose="020B0604020202020204" pitchFamily="34" charset="0"/>
              </a:rPr>
              <a:t></a:t>
            </a:r>
            <a:r>
              <a:rPr lang="en-US" altLang="en-US" sz="2000">
                <a:solidFill>
                  <a:srgbClr val="333399"/>
                </a:solidFill>
                <a:cs typeface="Arial" panose="020B0604020202020204" pitchFamily="34" charset="0"/>
              </a:rPr>
              <a:t> </a:t>
            </a:r>
            <a:r>
              <a:rPr lang="en-US" altLang="en-US" sz="2000">
                <a:solidFill>
                  <a:srgbClr val="333399"/>
                </a:solidFill>
              </a:rPr>
              <a:t>Not enough thermal pressure to resist and balance gravity</a:t>
            </a:r>
          </a:p>
        </p:txBody>
      </p:sp>
      <p:sp>
        <p:nvSpPr>
          <p:cNvPr id="66565" name="Text Box 5">
            <a:extLst>
              <a:ext uri="{FF2B5EF4-FFF2-40B4-BE49-F238E27FC236}">
                <a16:creationId xmlns:a16="http://schemas.microsoft.com/office/drawing/2014/main" id="{F3E98AC6-C20A-2946-975F-91973B26A33A}"/>
              </a:ext>
            </a:extLst>
          </p:cNvPr>
          <p:cNvSpPr txBox="1">
            <a:spLocks noChangeArrowheads="1"/>
          </p:cNvSpPr>
          <p:nvPr/>
        </p:nvSpPr>
        <p:spPr bwMode="auto">
          <a:xfrm>
            <a:off x="6858000" y="3200401"/>
            <a:ext cx="3581400" cy="1430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800">
                <a:solidFill>
                  <a:srgbClr val="333399"/>
                </a:solidFill>
                <a:latin typeface="Symbol" pitchFamily="2" charset="2"/>
                <a:cs typeface="Arial" panose="020B0604020202020204" pitchFamily="34" charset="0"/>
              </a:rPr>
              <a:t></a:t>
            </a:r>
            <a:r>
              <a:rPr lang="en-US" altLang="en-US" sz="2000">
                <a:solidFill>
                  <a:srgbClr val="333399"/>
                </a:solidFill>
                <a:cs typeface="Arial" panose="020B0604020202020204" pitchFamily="34" charset="0"/>
              </a:rPr>
              <a:t> </a:t>
            </a:r>
            <a:r>
              <a:rPr lang="en-US" altLang="en-US" sz="2000">
                <a:solidFill>
                  <a:srgbClr val="333399"/>
                </a:solidFill>
              </a:rPr>
              <a:t>Matter assumes a new state, called</a:t>
            </a:r>
          </a:p>
          <a:p>
            <a:pPr algn="ctr">
              <a:spcBef>
                <a:spcPts val="1250"/>
              </a:spcBef>
            </a:pPr>
            <a:r>
              <a:rPr lang="en-US" altLang="en-US" sz="2800">
                <a:solidFill>
                  <a:srgbClr val="333399"/>
                </a:solidFill>
              </a:rPr>
              <a:t>degenerate matter</a:t>
            </a:r>
            <a:r>
              <a:rPr lang="en-US" altLang="en-US" sz="2000">
                <a:solidFill>
                  <a:srgbClr val="333399"/>
                </a:solidFill>
              </a:rPr>
              <a:t> </a:t>
            </a:r>
          </a:p>
        </p:txBody>
      </p:sp>
      <p:sp>
        <p:nvSpPr>
          <p:cNvPr id="66566" name="Text Box 6">
            <a:extLst>
              <a:ext uri="{FF2B5EF4-FFF2-40B4-BE49-F238E27FC236}">
                <a16:creationId xmlns:a16="http://schemas.microsoft.com/office/drawing/2014/main" id="{03F50C15-FE77-9349-AAE0-0E799D386E4F}"/>
              </a:ext>
            </a:extLst>
          </p:cNvPr>
          <p:cNvSpPr txBox="1">
            <a:spLocks noChangeArrowheads="1"/>
          </p:cNvSpPr>
          <p:nvPr/>
        </p:nvSpPr>
        <p:spPr bwMode="auto">
          <a:xfrm>
            <a:off x="7010400" y="4708525"/>
            <a:ext cx="3352800" cy="192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Pressure in degenerate core is due to the fact that electrons can not be packed arbitrarily close together and have small energies.</a:t>
            </a:r>
          </a:p>
        </p:txBody>
      </p:sp>
      <p:sp>
        <p:nvSpPr>
          <p:cNvPr id="66567" name="AutoShape 7">
            <a:extLst>
              <a:ext uri="{FF2B5EF4-FFF2-40B4-BE49-F238E27FC236}">
                <a16:creationId xmlns:a16="http://schemas.microsoft.com/office/drawing/2014/main" id="{1076B9D2-4E7A-C044-869B-8779A40191A0}"/>
              </a:ext>
            </a:extLst>
          </p:cNvPr>
          <p:cNvSpPr>
            <a:spLocks noChangeArrowheads="1"/>
          </p:cNvSpPr>
          <p:nvPr/>
        </p:nvSpPr>
        <p:spPr bwMode="auto">
          <a:xfrm>
            <a:off x="9779000" y="254000"/>
            <a:ext cx="381000" cy="317500"/>
          </a:xfrm>
          <a:prstGeom prst="wedgeRoundRectCallout">
            <a:avLst>
              <a:gd name="adj1" fmla="val -43519"/>
              <a:gd name="adj2" fmla="val 70000"/>
              <a:gd name="adj3" fmla="val 16667"/>
            </a:avLst>
          </a:prstGeom>
          <a:solidFill>
            <a:srgbClr val="BBE0E3">
              <a:alpha val="25000"/>
            </a:srgbClr>
          </a:solidFill>
          <a:ln w="1908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r>
              <a:rPr lang="en-US" altLang="en-US" sz="1400" b="1">
                <a:solidFill>
                  <a:srgbClr val="333399"/>
                </a:solidFill>
                <a:latin typeface="Tahoma" panose="020B0604030504040204" pitchFamily="34" charset="0"/>
              </a:rPr>
              <a:t>0</a:t>
            </a:r>
          </a:p>
        </p:txBody>
      </p:sp>
      <p:sp>
        <p:nvSpPr>
          <p:cNvPr id="66568" name="Line 8">
            <a:extLst>
              <a:ext uri="{FF2B5EF4-FFF2-40B4-BE49-F238E27FC236}">
                <a16:creationId xmlns:a16="http://schemas.microsoft.com/office/drawing/2014/main" id="{D9A1A794-758B-4A46-83B7-B904AD46C331}"/>
              </a:ext>
            </a:extLst>
          </p:cNvPr>
          <p:cNvSpPr>
            <a:spLocks noChangeShapeType="1"/>
          </p:cNvSpPr>
          <p:nvPr/>
        </p:nvSpPr>
        <p:spPr bwMode="auto">
          <a:xfrm flipV="1">
            <a:off x="4038600" y="1674814"/>
            <a:ext cx="1588" cy="4041775"/>
          </a:xfrm>
          <a:prstGeom prst="line">
            <a:avLst/>
          </a:prstGeom>
          <a:noFill/>
          <a:ln w="3816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6569" name="Text Box 9">
            <a:extLst>
              <a:ext uri="{FF2B5EF4-FFF2-40B4-BE49-F238E27FC236}">
                <a16:creationId xmlns:a16="http://schemas.microsoft.com/office/drawing/2014/main" id="{D31DFFB0-DC8F-9242-A5EF-D219A66C7FBE}"/>
              </a:ext>
            </a:extLst>
          </p:cNvPr>
          <p:cNvSpPr txBox="1">
            <a:spLocks noChangeArrowheads="1"/>
          </p:cNvSpPr>
          <p:nvPr/>
        </p:nvSpPr>
        <p:spPr bwMode="auto">
          <a:xfrm rot="16200000">
            <a:off x="3171032" y="3763169"/>
            <a:ext cx="21336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250"/>
              </a:spcBef>
            </a:pPr>
            <a:r>
              <a:rPr lang="en-US" altLang="en-US" sz="2000">
                <a:solidFill>
                  <a:srgbClr val="333399"/>
                </a:solidFill>
              </a:rPr>
              <a:t>Electron energy</a:t>
            </a:r>
          </a:p>
        </p:txBody>
      </p:sp>
    </p:spTree>
    <p:extLst>
      <p:ext uri="{BB962C8B-B14F-4D97-AF65-F5344CB8AC3E}">
        <p14:creationId xmlns:p14="http://schemas.microsoft.com/office/powerpoint/2010/main" val="10334894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66563"/>
                                        </p:tgtEl>
                                        <p:attrNameLst>
                                          <p:attrName>style.visibility</p:attrName>
                                        </p:attrNameLst>
                                      </p:cBhvr>
                                      <p:to>
                                        <p:strVal val="visible"/>
                                      </p:to>
                                    </p:set>
                                    <p:animEffect transition="in" filter="slide(fromBottom)">
                                      <p:cBhvr additive="repl">
                                        <p:cTn id="7" dur="500"/>
                                        <p:tgtEl>
                                          <p:spTgt spid="6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additive="repl">
                                        <p:cTn id="11" dur="1" fill="hold">
                                          <p:stCondLst>
                                            <p:cond delay="0"/>
                                          </p:stCondLst>
                                        </p:cTn>
                                        <p:tgtEl>
                                          <p:spTgt spid="66564"/>
                                        </p:tgtEl>
                                        <p:attrNameLst>
                                          <p:attrName>style.visibility</p:attrName>
                                        </p:attrNameLst>
                                      </p:cBhvr>
                                      <p:to>
                                        <p:strVal val="visible"/>
                                      </p:to>
                                    </p:set>
                                    <p:animEffect transition="in" filter="slide(fromBottom)">
                                      <p:cBhvr additive="repl">
                                        <p:cTn id="12" dur="500"/>
                                        <p:tgtEl>
                                          <p:spTgt spid="665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additive="repl">
                                        <p:cTn id="16" dur="1" fill="hold">
                                          <p:stCondLst>
                                            <p:cond delay="0"/>
                                          </p:stCondLst>
                                        </p:cTn>
                                        <p:tgtEl>
                                          <p:spTgt spid="66565"/>
                                        </p:tgtEl>
                                        <p:attrNameLst>
                                          <p:attrName>style.visibility</p:attrName>
                                        </p:attrNameLst>
                                      </p:cBhvr>
                                      <p:to>
                                        <p:strVal val="visible"/>
                                      </p:to>
                                    </p:set>
                                    <p:animEffect transition="in" filter="slide(fromBottom)">
                                      <p:cBhvr additive="repl">
                                        <p:cTn id="17" dur="500"/>
                                        <p:tgtEl>
                                          <p:spTgt spid="665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additive="repl">
                                        <p:cTn id="21" dur="1" fill="hold">
                                          <p:stCondLst>
                                            <p:cond delay="0"/>
                                          </p:stCondLst>
                                        </p:cTn>
                                        <p:tgtEl>
                                          <p:spTgt spid="66561"/>
                                        </p:tgtEl>
                                        <p:attrNameLst>
                                          <p:attrName>style.visibility</p:attrName>
                                        </p:attrNameLst>
                                      </p:cBhvr>
                                      <p:to>
                                        <p:strVal val="visible"/>
                                      </p:to>
                                    </p:set>
                                    <p:anim calcmode="lin" valueType="num">
                                      <p:cBhvr>
                                        <p:cTn id="22" dur="500" fill="hold"/>
                                        <p:tgtEl>
                                          <p:spTgt spid="66561"/>
                                        </p:tgtEl>
                                        <p:attrNameLst>
                                          <p:attrName>ppt_x</p:attrName>
                                        </p:attrNameLst>
                                      </p:cBhvr>
                                      <p:tavLst>
                                        <p:tav tm="100000">
                                          <p:val>
                                            <p:strVal val="0-#ppt_w/2"/>
                                          </p:val>
                                        </p:tav>
                                        <p:tav>
                                          <p:val>
                                            <p:strVal val="#ppt_x"/>
                                          </p:val>
                                        </p:tav>
                                      </p:tavLst>
                                    </p:anim>
                                    <p:anim calcmode="lin" valueType="num">
                                      <p:cBhvr>
                                        <p:cTn id="23" dur="500" fill="hold"/>
                                        <p:tgtEl>
                                          <p:spTgt spid="66561"/>
                                        </p:tgtEl>
                                        <p:attrNameLst>
                                          <p:attrName>ppt_y</p:attrName>
                                        </p:attrNameLst>
                                      </p:cBhvr>
                                      <p:tavLst>
                                        <p:tav tm="100000">
                                          <p:val>
                                            <p:strVal val="#ppt_y"/>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additive="repl">
                                        <p:cTn id="27" dur="1" fill="hold">
                                          <p:stCondLst>
                                            <p:cond delay="0"/>
                                          </p:stCondLst>
                                        </p:cTn>
                                        <p:tgtEl>
                                          <p:spTgt spid="66568"/>
                                        </p:tgtEl>
                                        <p:attrNameLst>
                                          <p:attrName>style.visibility</p:attrName>
                                        </p:attrNameLst>
                                      </p:cBhvr>
                                      <p:to>
                                        <p:strVal val="visible"/>
                                      </p:to>
                                    </p:set>
                                    <p:animEffect transition="in" filter="slide(fromBottom)">
                                      <p:cBhvr additive="repl">
                                        <p:cTn id="28" dur="500"/>
                                        <p:tgtEl>
                                          <p:spTgt spid="66568"/>
                                        </p:tgtEl>
                                      </p:cBhvr>
                                    </p:animEffect>
                                  </p:childTnLst>
                                </p:cTn>
                              </p:par>
                              <p:par>
                                <p:cTn id="29" presetID="12" presetClass="entr" presetSubtype="4" fill="hold" nodeType="withEffect">
                                  <p:stCondLst>
                                    <p:cond delay="0"/>
                                  </p:stCondLst>
                                  <p:childTnLst>
                                    <p:set>
                                      <p:cBhvr additive="repl">
                                        <p:cTn id="30" dur="1" fill="hold">
                                          <p:stCondLst>
                                            <p:cond delay="0"/>
                                          </p:stCondLst>
                                        </p:cTn>
                                        <p:tgtEl>
                                          <p:spTgt spid="66569"/>
                                        </p:tgtEl>
                                        <p:attrNameLst>
                                          <p:attrName>style.visibility</p:attrName>
                                        </p:attrNameLst>
                                      </p:cBhvr>
                                      <p:to>
                                        <p:strVal val="visible"/>
                                      </p:to>
                                    </p:set>
                                    <p:animEffect transition="in" filter="slide(fromBottom)">
                                      <p:cBhvr additive="repl">
                                        <p:cTn id="31" dur="500"/>
                                        <p:tgtEl>
                                          <p:spTgt spid="6656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additive="repl">
                                        <p:cTn id="35" dur="1" fill="hold">
                                          <p:stCondLst>
                                            <p:cond delay="0"/>
                                          </p:stCondLst>
                                        </p:cTn>
                                        <p:tgtEl>
                                          <p:spTgt spid="66566"/>
                                        </p:tgtEl>
                                        <p:attrNameLst>
                                          <p:attrName>style.visibility</p:attrName>
                                        </p:attrNameLst>
                                      </p:cBhvr>
                                      <p:to>
                                        <p:strVal val="visible"/>
                                      </p:to>
                                    </p:set>
                                    <p:animEffect transition="in" filter="slide(fromBottom)">
                                      <p:cBhvr additive="repl">
                                        <p:cTn id="36" dur="500"/>
                                        <p:tgtEl>
                                          <p:spTgt spid="66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70944-9288-C54B-BFF8-7E6BFD23D947}"/>
              </a:ext>
            </a:extLst>
          </p:cNvPr>
          <p:cNvPicPr>
            <a:picLocks noChangeAspect="1"/>
          </p:cNvPicPr>
          <p:nvPr/>
        </p:nvPicPr>
        <p:blipFill>
          <a:blip r:embed="rId2"/>
          <a:stretch>
            <a:fillRect/>
          </a:stretch>
        </p:blipFill>
        <p:spPr>
          <a:xfrm>
            <a:off x="6759615" y="919467"/>
            <a:ext cx="5150734" cy="5337655"/>
          </a:xfrm>
          <a:prstGeom prst="rect">
            <a:avLst/>
          </a:prstGeom>
        </p:spPr>
      </p:pic>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Post Main Sequence Evolution – solar type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053306"/>
            <a:ext cx="7222603" cy="5804694"/>
          </a:xfrm>
        </p:spPr>
        <p:txBody>
          <a:bodyPr>
            <a:normAutofit lnSpcReduction="10000"/>
          </a:bodyPr>
          <a:lstStyle/>
          <a:p>
            <a:r>
              <a:rPr lang="en-US" sz="3200" dirty="0"/>
              <a:t>He flash – core He burning initiated</a:t>
            </a:r>
          </a:p>
          <a:p>
            <a:r>
              <a:rPr lang="en-US" sz="3200" dirty="0"/>
              <a:t>Triple alpha process 3xHe -&gt; C</a:t>
            </a:r>
          </a:p>
          <a:p>
            <a:r>
              <a:rPr lang="en-US" sz="3200" dirty="0"/>
              <a:t>Higher temperature core</a:t>
            </a:r>
          </a:p>
          <a:p>
            <a:r>
              <a:rPr lang="en-US" sz="3200" dirty="0"/>
              <a:t>Degeneracy relaxed</a:t>
            </a:r>
          </a:p>
          <a:p>
            <a:r>
              <a:rPr lang="en-US" sz="3200" dirty="0"/>
              <a:t>Structure adjusts, star moves to HB</a:t>
            </a:r>
          </a:p>
          <a:p>
            <a:r>
              <a:rPr lang="en-US" sz="3200" dirty="0"/>
              <a:t>Horizontal Branch, He burning core</a:t>
            </a:r>
          </a:p>
          <a:p>
            <a:r>
              <a:rPr lang="en-US" sz="3200" dirty="0"/>
              <a:t>+H burning shell</a:t>
            </a:r>
          </a:p>
          <a:p>
            <a:r>
              <a:rPr lang="en-US" sz="3200" dirty="0"/>
              <a:t>~Hundred million years there, then exhaust the He and move onto AGB</a:t>
            </a:r>
          </a:p>
          <a:p>
            <a:r>
              <a:rPr lang="en-US" sz="3200" dirty="0"/>
              <a:t>Instabilities -&gt; thermal pulses blow off atmosphere, </a:t>
            </a:r>
            <a:r>
              <a:rPr lang="en-US" sz="3200" dirty="0" err="1"/>
              <a:t>PNe</a:t>
            </a:r>
            <a:r>
              <a:rPr lang="en-US" sz="3200" dirty="0"/>
              <a:t>, reveal white dwarf</a:t>
            </a:r>
          </a:p>
          <a:p>
            <a:endParaRPr lang="en-US" sz="3200" dirty="0"/>
          </a:p>
          <a:p>
            <a:endParaRPr lang="en-US" sz="3200" dirty="0"/>
          </a:p>
          <a:p>
            <a:endParaRPr lang="en-US" sz="3200" dirty="0"/>
          </a:p>
          <a:p>
            <a:endParaRPr lang="en-US" sz="3200" dirty="0"/>
          </a:p>
          <a:p>
            <a:pPr lvl="1"/>
            <a:endParaRPr lang="en-US" sz="2800" dirty="0"/>
          </a:p>
          <a:p>
            <a:endParaRPr lang="en-US" sz="3200" dirty="0"/>
          </a:p>
          <a:p>
            <a:endParaRPr lang="en-US" sz="3200" dirty="0"/>
          </a:p>
        </p:txBody>
      </p:sp>
    </p:spTree>
    <p:extLst>
      <p:ext uri="{BB962C8B-B14F-4D97-AF65-F5344CB8AC3E}">
        <p14:creationId xmlns:p14="http://schemas.microsoft.com/office/powerpoint/2010/main" val="1426974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1308B65E-8A6E-FB48-AAB4-07C8ADBA242C}"/>
              </a:ext>
            </a:extLst>
          </p:cNvPr>
          <p:cNvSpPr>
            <a:spLocks noGrp="1" noChangeArrowheads="1"/>
          </p:cNvSpPr>
          <p:nvPr>
            <p:ph type="title"/>
          </p:nvPr>
        </p:nvSpPr>
        <p:spPr>
          <a:xfrm>
            <a:off x="1981200" y="1"/>
            <a:ext cx="8229600" cy="792163"/>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333399"/>
                </a:solidFill>
              </a:rPr>
              <a:t>Sunlike Stars</a:t>
            </a:r>
          </a:p>
        </p:txBody>
      </p:sp>
      <p:pic>
        <p:nvPicPr>
          <p:cNvPr id="72706" name="Picture 2">
            <a:extLst>
              <a:ext uri="{FF2B5EF4-FFF2-40B4-BE49-F238E27FC236}">
                <a16:creationId xmlns:a16="http://schemas.microsoft.com/office/drawing/2014/main" id="{DE80CFC2-8F43-6C41-A852-D099AACBF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1"/>
            <a:ext cx="6629400" cy="3910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Text Box 3">
            <a:extLst>
              <a:ext uri="{FF2B5EF4-FFF2-40B4-BE49-F238E27FC236}">
                <a16:creationId xmlns:a16="http://schemas.microsoft.com/office/drawing/2014/main" id="{A3429D9E-8DB2-2544-8F36-8E0589555994}"/>
              </a:ext>
            </a:extLst>
          </p:cNvPr>
          <p:cNvSpPr txBox="1">
            <a:spLocks noChangeArrowheads="1"/>
          </p:cNvSpPr>
          <p:nvPr/>
        </p:nvSpPr>
        <p:spPr bwMode="auto">
          <a:xfrm>
            <a:off x="8382000" y="2425701"/>
            <a:ext cx="22098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solidFill>
                  <a:srgbClr val="333399"/>
                </a:solidFill>
              </a:rPr>
              <a:t>Sunlike stars (~ 0.4 – 4 solar masses) develop a helium core.</a:t>
            </a:r>
          </a:p>
        </p:txBody>
      </p:sp>
      <p:sp>
        <p:nvSpPr>
          <p:cNvPr id="72708" name="Line 4">
            <a:extLst>
              <a:ext uri="{FF2B5EF4-FFF2-40B4-BE49-F238E27FC236}">
                <a16:creationId xmlns:a16="http://schemas.microsoft.com/office/drawing/2014/main" id="{5236326F-E215-AC4C-AB3B-AA18F636FB47}"/>
              </a:ext>
            </a:extLst>
          </p:cNvPr>
          <p:cNvSpPr>
            <a:spLocks noChangeShapeType="1"/>
          </p:cNvSpPr>
          <p:nvPr/>
        </p:nvSpPr>
        <p:spPr bwMode="auto">
          <a:xfrm flipH="1">
            <a:off x="6246814" y="3048000"/>
            <a:ext cx="2212975" cy="609600"/>
          </a:xfrm>
          <a:prstGeom prst="line">
            <a:avLst/>
          </a:prstGeom>
          <a:noFill/>
          <a:ln w="381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2709" name="Text Box 5">
            <a:extLst>
              <a:ext uri="{FF2B5EF4-FFF2-40B4-BE49-F238E27FC236}">
                <a16:creationId xmlns:a16="http://schemas.microsoft.com/office/drawing/2014/main" id="{E6FB76A5-D222-0345-814E-11CA97C8FFF0}"/>
              </a:ext>
            </a:extLst>
          </p:cNvPr>
          <p:cNvSpPr txBox="1">
            <a:spLocks noChangeArrowheads="1"/>
          </p:cNvSpPr>
          <p:nvPr/>
        </p:nvSpPr>
        <p:spPr bwMode="auto">
          <a:xfrm>
            <a:off x="2514600" y="5029201"/>
            <a:ext cx="7620000" cy="894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800">
                <a:solidFill>
                  <a:srgbClr val="333399"/>
                </a:solidFill>
                <a:latin typeface="Symbol" pitchFamily="2" charset="2"/>
                <a:cs typeface="Arial" panose="020B0604020202020204" pitchFamily="34" charset="0"/>
              </a:rPr>
              <a:t></a:t>
            </a:r>
            <a:r>
              <a:rPr lang="en-US" altLang="en-US" sz="2400">
                <a:solidFill>
                  <a:srgbClr val="333399"/>
                </a:solidFill>
                <a:cs typeface="Arial" panose="020B0604020202020204" pitchFamily="34" charset="0"/>
              </a:rPr>
              <a:t> </a:t>
            </a:r>
            <a:r>
              <a:rPr lang="en-US" altLang="en-US" sz="2400">
                <a:solidFill>
                  <a:srgbClr val="333399"/>
                </a:solidFill>
              </a:rPr>
              <a:t>Expansion to red giant during H burning shell phase</a:t>
            </a:r>
          </a:p>
        </p:txBody>
      </p:sp>
      <p:sp>
        <p:nvSpPr>
          <p:cNvPr id="72710" name="Text Box 6">
            <a:extLst>
              <a:ext uri="{FF2B5EF4-FFF2-40B4-BE49-F238E27FC236}">
                <a16:creationId xmlns:a16="http://schemas.microsoft.com/office/drawing/2014/main" id="{99FC47B0-1437-5F40-AAC3-FA12E8240A52}"/>
              </a:ext>
            </a:extLst>
          </p:cNvPr>
          <p:cNvSpPr txBox="1">
            <a:spLocks noChangeArrowheads="1"/>
          </p:cNvSpPr>
          <p:nvPr/>
        </p:nvSpPr>
        <p:spPr bwMode="auto">
          <a:xfrm>
            <a:off x="2514600" y="5805488"/>
            <a:ext cx="7620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800">
                <a:solidFill>
                  <a:srgbClr val="333399"/>
                </a:solidFill>
                <a:latin typeface="Symbol" pitchFamily="2" charset="2"/>
                <a:cs typeface="Arial" panose="020B0604020202020204" pitchFamily="34" charset="0"/>
              </a:rPr>
              <a:t></a:t>
            </a:r>
            <a:r>
              <a:rPr lang="en-US" altLang="en-US" sz="2400">
                <a:solidFill>
                  <a:srgbClr val="333399"/>
                </a:solidFill>
                <a:cs typeface="Arial" panose="020B0604020202020204" pitchFamily="34" charset="0"/>
              </a:rPr>
              <a:t> </a:t>
            </a:r>
            <a:r>
              <a:rPr lang="en-US" altLang="en-US" sz="2400">
                <a:solidFill>
                  <a:srgbClr val="333399"/>
                </a:solidFill>
              </a:rPr>
              <a:t>Ignition of He burning in the He core</a:t>
            </a:r>
          </a:p>
        </p:txBody>
      </p:sp>
      <p:sp>
        <p:nvSpPr>
          <p:cNvPr id="72711" name="Text Box 7">
            <a:extLst>
              <a:ext uri="{FF2B5EF4-FFF2-40B4-BE49-F238E27FC236}">
                <a16:creationId xmlns:a16="http://schemas.microsoft.com/office/drawing/2014/main" id="{E1123790-B21F-034C-9C4E-E57D4337CA96}"/>
              </a:ext>
            </a:extLst>
          </p:cNvPr>
          <p:cNvSpPr txBox="1">
            <a:spLocks noChangeArrowheads="1"/>
          </p:cNvSpPr>
          <p:nvPr/>
        </p:nvSpPr>
        <p:spPr bwMode="auto">
          <a:xfrm>
            <a:off x="2819400" y="6248400"/>
            <a:ext cx="70866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800">
                <a:solidFill>
                  <a:srgbClr val="333399"/>
                </a:solidFill>
                <a:latin typeface="Symbol" pitchFamily="2" charset="2"/>
                <a:cs typeface="Arial" panose="020B0604020202020204" pitchFamily="34" charset="0"/>
              </a:rPr>
              <a:t></a:t>
            </a:r>
            <a:r>
              <a:rPr lang="en-US" altLang="en-US" sz="2400">
                <a:solidFill>
                  <a:srgbClr val="333399"/>
                </a:solidFill>
                <a:cs typeface="Arial" panose="020B0604020202020204" pitchFamily="34" charset="0"/>
              </a:rPr>
              <a:t> Formation of a degenerate C,O core</a:t>
            </a:r>
          </a:p>
        </p:txBody>
      </p:sp>
      <p:sp>
        <p:nvSpPr>
          <p:cNvPr id="72712" name="Line 8">
            <a:extLst>
              <a:ext uri="{FF2B5EF4-FFF2-40B4-BE49-F238E27FC236}">
                <a16:creationId xmlns:a16="http://schemas.microsoft.com/office/drawing/2014/main" id="{04FD5E97-5996-5B49-9B54-BA8BFD5E4E44}"/>
              </a:ext>
            </a:extLst>
          </p:cNvPr>
          <p:cNvSpPr>
            <a:spLocks noChangeShapeType="1"/>
          </p:cNvSpPr>
          <p:nvPr/>
        </p:nvSpPr>
        <p:spPr bwMode="auto">
          <a:xfrm flipH="1" flipV="1">
            <a:off x="3198814" y="2741614"/>
            <a:ext cx="4422775" cy="2060575"/>
          </a:xfrm>
          <a:prstGeom prst="line">
            <a:avLst/>
          </a:prstGeom>
          <a:noFill/>
          <a:ln w="572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2713" name="Text Box 9">
            <a:extLst>
              <a:ext uri="{FF2B5EF4-FFF2-40B4-BE49-F238E27FC236}">
                <a16:creationId xmlns:a16="http://schemas.microsoft.com/office/drawing/2014/main" id="{5DFDCC6E-503B-A24D-A1EF-38B21C5DA8D9}"/>
              </a:ext>
            </a:extLst>
          </p:cNvPr>
          <p:cNvSpPr txBox="1">
            <a:spLocks noChangeArrowheads="1"/>
          </p:cNvSpPr>
          <p:nvPr/>
        </p:nvSpPr>
        <p:spPr bwMode="auto">
          <a:xfrm rot="1620000">
            <a:off x="3886200" y="3351214"/>
            <a:ext cx="12954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500"/>
              </a:spcBef>
            </a:pPr>
            <a:r>
              <a:rPr lang="en-US" altLang="en-US" sz="2400" b="1">
                <a:solidFill>
                  <a:srgbClr val="333399"/>
                </a:solidFill>
              </a:rPr>
              <a:t>Mass</a:t>
            </a:r>
          </a:p>
        </p:txBody>
      </p:sp>
      <p:sp>
        <p:nvSpPr>
          <p:cNvPr id="72714" name="Rectangle 10">
            <a:extLst>
              <a:ext uri="{FF2B5EF4-FFF2-40B4-BE49-F238E27FC236}">
                <a16:creationId xmlns:a16="http://schemas.microsoft.com/office/drawing/2014/main" id="{9543A8D8-FE2F-4F4E-AD0C-905C1CCA1FEB}"/>
              </a:ext>
            </a:extLst>
          </p:cNvPr>
          <p:cNvSpPr>
            <a:spLocks noChangeArrowheads="1"/>
          </p:cNvSpPr>
          <p:nvPr/>
        </p:nvSpPr>
        <p:spPr bwMode="auto">
          <a:xfrm>
            <a:off x="3886200" y="2362200"/>
            <a:ext cx="3124200" cy="2667000"/>
          </a:xfrm>
          <a:prstGeom prst="rect">
            <a:avLst/>
          </a:prstGeom>
          <a:noFill/>
          <a:ln w="381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7759928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fill="hold" nodeType="clickEffect">
                                  <p:stCondLst>
                                    <p:cond delay="0"/>
                                  </p:stCondLst>
                                  <p:childTnLst>
                                    <p:set>
                                      <p:cBhvr additive="repl">
                                        <p:cTn id="6" dur="1" fill="hold">
                                          <p:stCondLst>
                                            <p:cond delay="0"/>
                                          </p:stCondLst>
                                        </p:cTn>
                                        <p:tgtEl>
                                          <p:spTgt spid="72714"/>
                                        </p:tgtEl>
                                        <p:attrNameLst>
                                          <p:attrName>style.visibility</p:attrName>
                                        </p:attrNameLst>
                                      </p:cBhvr>
                                      <p:to>
                                        <p:strVal val="visible"/>
                                      </p:to>
                                    </p:set>
                                    <p:anim calcmode="lin" valueType="num">
                                      <p:cBhvr additive="repl">
                                        <p:cTn id="7" dur="1000" fill="hold"/>
                                        <p:tgtEl>
                                          <p:spTgt spid="72714"/>
                                        </p:tgtEl>
                                        <p:attrNameLst>
                                          <p:attrName>ppt_w</p:attrName>
                                        </p:attrNameLst>
                                      </p:cBhvr>
                                      <p:tavLst>
                                        <p:tav tm="100000">
                                          <p:val>
                                            <p:fltVal val="0"/>
                                          </p:val>
                                        </p:tav>
                                        <p:tav>
                                          <p:val>
                                            <p:strVal val="#ppt_w"/>
                                          </p:val>
                                        </p:tav>
                                      </p:tavLst>
                                    </p:anim>
                                    <p:anim calcmode="lin" valueType="num">
                                      <p:cBhvr additive="repl">
                                        <p:cTn id="8" dur="1000" fill="hold"/>
                                        <p:tgtEl>
                                          <p:spTgt spid="72714"/>
                                        </p:tgtEl>
                                        <p:attrNameLst>
                                          <p:attrName>ppt_h</p:attrName>
                                        </p:attrNameLst>
                                      </p:cBhvr>
                                      <p:tavLst>
                                        <p:tav tm="100000">
                                          <p:val>
                                            <p:fltVal val="0"/>
                                          </p:val>
                                        </p:tav>
                                        <p:tav>
                                          <p:val>
                                            <p:strVal val="#ppt_h"/>
                                          </p:val>
                                        </p:tav>
                                      </p:tavLst>
                                    </p:anim>
                                    <p:anim calcmode="lin" valueType="num">
                                      <p:cBhvr additive="repl">
                                        <p:cTn id="9" dur="1000" fill="hold"/>
                                        <p:tgtEl>
                                          <p:spTgt spid="72714"/>
                                        </p:tgtEl>
                                        <p:attrNameLst>
                                          <p:attrName>ppt_x</p:attrName>
                                        </p:attrNameLst>
                                      </p:cBhvr>
                                      <p:tavLst>
                                        <p:tav tm="0" fmla="#ppt_x+(cos(-2*pi*(1-$))*-#ppt_x-sin(-2*pi*(1-$))*(1-#ppt_y))*(1-$)">
                                          <p:val>
                                            <p:fltVal val="0"/>
                                          </p:val>
                                        </p:tav>
                                        <p:tav tm="100000">
                                          <p:val>
                                            <p:fltVal val="1"/>
                                          </p:val>
                                        </p:tav>
                                      </p:tavLst>
                                    </p:anim>
                                    <p:anim calcmode="lin" valueType="num">
                                      <p:cBhvr additive="repl">
                                        <p:cTn id="10" dur="1000" fill="hold"/>
                                        <p:tgtEl>
                                          <p:spTgt spid="727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additive="repl">
                                        <p:cTn id="14" dur="1" fill="hold">
                                          <p:stCondLst>
                                            <p:cond delay="0"/>
                                          </p:stCondLst>
                                        </p:cTn>
                                        <p:tgtEl>
                                          <p:spTgt spid="72707"/>
                                        </p:tgtEl>
                                        <p:attrNameLst>
                                          <p:attrName>style.visibility</p:attrName>
                                        </p:attrNameLst>
                                      </p:cBhvr>
                                      <p:to>
                                        <p:strVal val="visible"/>
                                      </p:to>
                                    </p:set>
                                    <p:animEffect transition="in" filter="slide(fromBottom)">
                                      <p:cBhvr additive="repl">
                                        <p:cTn id="15" dur="500"/>
                                        <p:tgtEl>
                                          <p:spTgt spid="727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2" fill="hold" nodeType="clickEffect">
                                  <p:stCondLst>
                                    <p:cond delay="0"/>
                                  </p:stCondLst>
                                  <p:childTnLst>
                                    <p:set>
                                      <p:cBhvr additive="repl">
                                        <p:cTn id="19" dur="1" fill="hold">
                                          <p:stCondLst>
                                            <p:cond delay="0"/>
                                          </p:stCondLst>
                                        </p:cTn>
                                        <p:tgtEl>
                                          <p:spTgt spid="72708"/>
                                        </p:tgtEl>
                                        <p:attrNameLst>
                                          <p:attrName>style.visibility</p:attrName>
                                        </p:attrNameLst>
                                      </p:cBhvr>
                                      <p:to>
                                        <p:strVal val="visible"/>
                                      </p:to>
                                    </p:set>
                                    <p:animEffect transition="in" filter="slide(fromRight)">
                                      <p:cBhvr additive="repl">
                                        <p:cTn id="20" dur="500"/>
                                        <p:tgtEl>
                                          <p:spTgt spid="727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additive="repl">
                                        <p:cTn id="24" dur="1" fill="hold">
                                          <p:stCondLst>
                                            <p:cond delay="0"/>
                                          </p:stCondLst>
                                        </p:cTn>
                                        <p:tgtEl>
                                          <p:spTgt spid="72709"/>
                                        </p:tgtEl>
                                        <p:attrNameLst>
                                          <p:attrName>style.visibility</p:attrName>
                                        </p:attrNameLst>
                                      </p:cBhvr>
                                      <p:to>
                                        <p:strVal val="visible"/>
                                      </p:to>
                                    </p:set>
                                    <p:animEffect transition="in" filter="slide(fromBottom)">
                                      <p:cBhvr additive="repl">
                                        <p:cTn id="25" dur="500"/>
                                        <p:tgtEl>
                                          <p:spTgt spid="7270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additive="repl">
                                        <p:cTn id="29" dur="1" fill="hold">
                                          <p:stCondLst>
                                            <p:cond delay="0"/>
                                          </p:stCondLst>
                                        </p:cTn>
                                        <p:tgtEl>
                                          <p:spTgt spid="72710"/>
                                        </p:tgtEl>
                                        <p:attrNameLst>
                                          <p:attrName>style.visibility</p:attrName>
                                        </p:attrNameLst>
                                      </p:cBhvr>
                                      <p:to>
                                        <p:strVal val="visible"/>
                                      </p:to>
                                    </p:set>
                                    <p:animEffect transition="in" filter="slide(fromBottom)">
                                      <p:cBhvr additive="repl">
                                        <p:cTn id="30" dur="500"/>
                                        <p:tgtEl>
                                          <p:spTgt spid="727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additive="repl">
                                        <p:cTn id="34" dur="1" fill="hold">
                                          <p:stCondLst>
                                            <p:cond delay="0"/>
                                          </p:stCondLst>
                                        </p:cTn>
                                        <p:tgtEl>
                                          <p:spTgt spid="72711"/>
                                        </p:tgtEl>
                                        <p:attrNameLst>
                                          <p:attrName>style.visibility</p:attrName>
                                        </p:attrNameLst>
                                      </p:cBhvr>
                                      <p:to>
                                        <p:strVal val="visible"/>
                                      </p:to>
                                    </p:set>
                                    <p:animEffect transition="in" filter="slide(fromBottom)">
                                      <p:cBhvr additive="repl">
                                        <p:cTn id="35" dur="5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a:extLst>
              <a:ext uri="{FF2B5EF4-FFF2-40B4-BE49-F238E27FC236}">
                <a16:creationId xmlns:a16="http://schemas.microsoft.com/office/drawing/2014/main" id="{8DE4B018-CE27-C240-BECC-002BF1AA0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990601"/>
            <a:ext cx="4646613" cy="5516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6" name="Rectangle 2">
            <a:extLst>
              <a:ext uri="{FF2B5EF4-FFF2-40B4-BE49-F238E27FC236}">
                <a16:creationId xmlns:a16="http://schemas.microsoft.com/office/drawing/2014/main" id="{42A6888F-29CC-B94A-B6F6-252116FB864F}"/>
              </a:ext>
            </a:extLst>
          </p:cNvPr>
          <p:cNvSpPr>
            <a:spLocks noGrp="1" noChangeArrowheads="1"/>
          </p:cNvSpPr>
          <p:nvPr>
            <p:ph type="title"/>
          </p:nvPr>
        </p:nvSpPr>
        <p:spPr>
          <a:xfrm>
            <a:off x="2667000" y="76201"/>
            <a:ext cx="7086600" cy="1020763"/>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333399"/>
                </a:solidFill>
              </a:rPr>
              <a:t>Red Giant Evolution</a:t>
            </a:r>
          </a:p>
        </p:txBody>
      </p:sp>
      <p:sp>
        <p:nvSpPr>
          <p:cNvPr id="67587" name="Text Box 3">
            <a:extLst>
              <a:ext uri="{FF2B5EF4-FFF2-40B4-BE49-F238E27FC236}">
                <a16:creationId xmlns:a16="http://schemas.microsoft.com/office/drawing/2014/main" id="{3AE6B665-2DB8-3745-A2E0-C988E2A431AD}"/>
              </a:ext>
            </a:extLst>
          </p:cNvPr>
          <p:cNvSpPr txBox="1">
            <a:spLocks noChangeArrowheads="1"/>
          </p:cNvSpPr>
          <p:nvPr/>
        </p:nvSpPr>
        <p:spPr bwMode="auto">
          <a:xfrm>
            <a:off x="7010400" y="2057401"/>
            <a:ext cx="32766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He core gets denser and hotter until the next stage of nuclear burning can begin in the core: </a:t>
            </a:r>
          </a:p>
        </p:txBody>
      </p:sp>
      <p:sp>
        <p:nvSpPr>
          <p:cNvPr id="67588" name="Text Box 4">
            <a:extLst>
              <a:ext uri="{FF2B5EF4-FFF2-40B4-BE49-F238E27FC236}">
                <a16:creationId xmlns:a16="http://schemas.microsoft.com/office/drawing/2014/main" id="{4100EAF6-83F6-A64A-9192-2641E4C4CFA2}"/>
              </a:ext>
            </a:extLst>
          </p:cNvPr>
          <p:cNvSpPr txBox="1">
            <a:spLocks noChangeArrowheads="1"/>
          </p:cNvSpPr>
          <p:nvPr/>
        </p:nvSpPr>
        <p:spPr bwMode="auto">
          <a:xfrm>
            <a:off x="7162800" y="3505201"/>
            <a:ext cx="3200400" cy="876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He fusion through the</a:t>
            </a:r>
          </a:p>
          <a:p>
            <a:pPr algn="ctr">
              <a:spcBef>
                <a:spcPts val="1250"/>
              </a:spcBef>
            </a:pPr>
            <a:r>
              <a:rPr lang="en-US" altLang="en-US" sz="2000">
                <a:solidFill>
                  <a:srgbClr val="333399"/>
                </a:solidFill>
                <a:cs typeface="Arial" panose="020B0604020202020204" pitchFamily="34" charset="0"/>
              </a:rPr>
              <a:t>“</a:t>
            </a:r>
            <a:r>
              <a:rPr lang="en-US" altLang="en-US" sz="2000" b="1">
                <a:solidFill>
                  <a:srgbClr val="333399"/>
                </a:solidFill>
                <a:cs typeface="Arial" panose="020B0604020202020204" pitchFamily="34" charset="0"/>
              </a:rPr>
              <a:t>triple-alpha process</a:t>
            </a:r>
            <a:r>
              <a:rPr lang="en-US" altLang="en-US" sz="2000">
                <a:solidFill>
                  <a:srgbClr val="333399"/>
                </a:solidFill>
                <a:cs typeface="Arial" panose="020B0604020202020204" pitchFamily="34" charset="0"/>
              </a:rPr>
              <a:t>”:</a:t>
            </a:r>
          </a:p>
        </p:txBody>
      </p:sp>
      <p:sp>
        <p:nvSpPr>
          <p:cNvPr id="67589" name="Text Box 5">
            <a:extLst>
              <a:ext uri="{FF2B5EF4-FFF2-40B4-BE49-F238E27FC236}">
                <a16:creationId xmlns:a16="http://schemas.microsoft.com/office/drawing/2014/main" id="{D12B46D7-0EE2-F447-BFF0-D2A3AA8645DD}"/>
              </a:ext>
            </a:extLst>
          </p:cNvPr>
          <p:cNvSpPr txBox="1">
            <a:spLocks noChangeArrowheads="1"/>
          </p:cNvSpPr>
          <p:nvPr/>
        </p:nvSpPr>
        <p:spPr bwMode="auto">
          <a:xfrm>
            <a:off x="7467600" y="4495801"/>
            <a:ext cx="2743200" cy="1123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250"/>
              </a:spcBef>
            </a:pPr>
            <a:r>
              <a:rPr lang="en-US" altLang="en-US" sz="2000" baseline="30000">
                <a:solidFill>
                  <a:srgbClr val="333399"/>
                </a:solidFill>
              </a:rPr>
              <a:t>4</a:t>
            </a:r>
            <a:r>
              <a:rPr lang="en-US" altLang="en-US" sz="2000">
                <a:solidFill>
                  <a:srgbClr val="333399"/>
                </a:solidFill>
              </a:rPr>
              <a:t>He + </a:t>
            </a:r>
            <a:r>
              <a:rPr lang="en-US" altLang="en-US" sz="2000" baseline="30000">
                <a:solidFill>
                  <a:srgbClr val="333399"/>
                </a:solidFill>
              </a:rPr>
              <a:t>4</a:t>
            </a:r>
            <a:r>
              <a:rPr lang="en-US" altLang="en-US" sz="2000">
                <a:solidFill>
                  <a:srgbClr val="333399"/>
                </a:solidFill>
              </a:rPr>
              <a:t>He </a:t>
            </a:r>
            <a:r>
              <a:rPr lang="en-US" altLang="en-US" sz="2800">
                <a:solidFill>
                  <a:srgbClr val="333399"/>
                </a:solidFill>
                <a:latin typeface="Symbol" pitchFamily="2" charset="2"/>
                <a:cs typeface="Arial" panose="020B0604020202020204" pitchFamily="34" charset="0"/>
              </a:rPr>
              <a:t></a:t>
            </a:r>
            <a:r>
              <a:rPr lang="en-US" altLang="en-US" sz="2000">
                <a:solidFill>
                  <a:srgbClr val="333399"/>
                </a:solidFill>
                <a:cs typeface="Arial" panose="020B0604020202020204" pitchFamily="34" charset="0"/>
              </a:rPr>
              <a:t> </a:t>
            </a:r>
            <a:r>
              <a:rPr lang="en-US" altLang="en-US" sz="2000" baseline="30000">
                <a:solidFill>
                  <a:srgbClr val="333399"/>
                </a:solidFill>
                <a:cs typeface="Arial" panose="020B0604020202020204" pitchFamily="34" charset="0"/>
              </a:rPr>
              <a:t>8</a:t>
            </a:r>
            <a:r>
              <a:rPr lang="en-US" altLang="en-US" sz="2000">
                <a:solidFill>
                  <a:srgbClr val="333399"/>
                </a:solidFill>
                <a:cs typeface="Arial" panose="020B0604020202020204" pitchFamily="34" charset="0"/>
              </a:rPr>
              <a:t>Be + </a:t>
            </a:r>
            <a:r>
              <a:rPr lang="en-US" altLang="en-US" sz="2000">
                <a:solidFill>
                  <a:srgbClr val="333399"/>
                </a:solidFill>
                <a:latin typeface="Symbol" pitchFamily="2" charset="2"/>
                <a:cs typeface="Arial" panose="020B0604020202020204" pitchFamily="34" charset="0"/>
              </a:rPr>
              <a:t></a:t>
            </a:r>
          </a:p>
          <a:p>
            <a:pPr>
              <a:spcBef>
                <a:spcPts val="1250"/>
              </a:spcBef>
            </a:pPr>
            <a:r>
              <a:rPr lang="en-US" altLang="en-US" sz="2000" baseline="30000">
                <a:solidFill>
                  <a:srgbClr val="333399"/>
                </a:solidFill>
                <a:cs typeface="Arial" panose="020B0604020202020204" pitchFamily="34" charset="0"/>
              </a:rPr>
              <a:t>8</a:t>
            </a:r>
            <a:r>
              <a:rPr lang="en-US" altLang="en-US" sz="2000">
                <a:solidFill>
                  <a:srgbClr val="333399"/>
                </a:solidFill>
                <a:cs typeface="Arial" panose="020B0604020202020204" pitchFamily="34" charset="0"/>
              </a:rPr>
              <a:t>Be + </a:t>
            </a:r>
            <a:r>
              <a:rPr lang="en-US" altLang="en-US" sz="2000" baseline="30000">
                <a:solidFill>
                  <a:srgbClr val="333399"/>
                </a:solidFill>
                <a:cs typeface="Arial" panose="020B0604020202020204" pitchFamily="34" charset="0"/>
              </a:rPr>
              <a:t>4</a:t>
            </a:r>
            <a:r>
              <a:rPr lang="en-US" altLang="en-US" sz="2000">
                <a:solidFill>
                  <a:srgbClr val="333399"/>
                </a:solidFill>
                <a:cs typeface="Arial" panose="020B0604020202020204" pitchFamily="34" charset="0"/>
              </a:rPr>
              <a:t>He </a:t>
            </a:r>
            <a:r>
              <a:rPr lang="en-US" altLang="en-US" sz="2800">
                <a:solidFill>
                  <a:srgbClr val="333399"/>
                </a:solidFill>
                <a:latin typeface="Symbol" pitchFamily="2" charset="2"/>
                <a:cs typeface="Arial" panose="020B0604020202020204" pitchFamily="34" charset="0"/>
              </a:rPr>
              <a:t></a:t>
            </a:r>
            <a:r>
              <a:rPr lang="en-US" altLang="en-US" sz="2000">
                <a:solidFill>
                  <a:srgbClr val="333399"/>
                </a:solidFill>
                <a:cs typeface="Arial" panose="020B0604020202020204" pitchFamily="34" charset="0"/>
              </a:rPr>
              <a:t> </a:t>
            </a:r>
            <a:r>
              <a:rPr lang="en-US" altLang="en-US" sz="2000" baseline="30000">
                <a:solidFill>
                  <a:srgbClr val="333399"/>
                </a:solidFill>
                <a:cs typeface="Arial" panose="020B0604020202020204" pitchFamily="34" charset="0"/>
              </a:rPr>
              <a:t>12</a:t>
            </a:r>
            <a:r>
              <a:rPr lang="en-US" altLang="en-US" sz="2000">
                <a:solidFill>
                  <a:srgbClr val="333399"/>
                </a:solidFill>
                <a:cs typeface="Arial" panose="020B0604020202020204" pitchFamily="34" charset="0"/>
              </a:rPr>
              <a:t>C + </a:t>
            </a:r>
            <a:r>
              <a:rPr lang="en-US" altLang="en-US" sz="2000">
                <a:solidFill>
                  <a:srgbClr val="333399"/>
                </a:solidFill>
                <a:latin typeface="Symbol" pitchFamily="2" charset="2"/>
                <a:cs typeface="Arial" panose="020B0604020202020204" pitchFamily="34" charset="0"/>
              </a:rPr>
              <a:t></a:t>
            </a:r>
          </a:p>
        </p:txBody>
      </p:sp>
      <p:sp>
        <p:nvSpPr>
          <p:cNvPr id="67590" name="Rectangle 6">
            <a:extLst>
              <a:ext uri="{FF2B5EF4-FFF2-40B4-BE49-F238E27FC236}">
                <a16:creationId xmlns:a16="http://schemas.microsoft.com/office/drawing/2014/main" id="{A53192E7-55FC-A042-8C44-0D4DC5CF6A18}"/>
              </a:ext>
            </a:extLst>
          </p:cNvPr>
          <p:cNvSpPr>
            <a:spLocks noChangeArrowheads="1"/>
          </p:cNvSpPr>
          <p:nvPr/>
        </p:nvSpPr>
        <p:spPr bwMode="auto">
          <a:xfrm>
            <a:off x="5334000" y="990600"/>
            <a:ext cx="1905000" cy="6096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591" name="Rectangle 7">
            <a:extLst>
              <a:ext uri="{FF2B5EF4-FFF2-40B4-BE49-F238E27FC236}">
                <a16:creationId xmlns:a16="http://schemas.microsoft.com/office/drawing/2014/main" id="{997D965E-7F74-5D45-9745-09BB3CB19BB9}"/>
              </a:ext>
            </a:extLst>
          </p:cNvPr>
          <p:cNvSpPr>
            <a:spLocks noChangeArrowheads="1"/>
          </p:cNvSpPr>
          <p:nvPr/>
        </p:nvSpPr>
        <p:spPr bwMode="auto">
          <a:xfrm>
            <a:off x="6019800" y="1600200"/>
            <a:ext cx="1143000" cy="3810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592" name="Rectangle 8">
            <a:extLst>
              <a:ext uri="{FF2B5EF4-FFF2-40B4-BE49-F238E27FC236}">
                <a16:creationId xmlns:a16="http://schemas.microsoft.com/office/drawing/2014/main" id="{141DB282-C7A0-974E-828B-0AB7FF11DA3F}"/>
              </a:ext>
            </a:extLst>
          </p:cNvPr>
          <p:cNvSpPr>
            <a:spLocks noChangeArrowheads="1"/>
          </p:cNvSpPr>
          <p:nvPr/>
        </p:nvSpPr>
        <p:spPr bwMode="auto">
          <a:xfrm>
            <a:off x="6400800" y="1905000"/>
            <a:ext cx="533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593" name="Rectangle 9">
            <a:extLst>
              <a:ext uri="{FF2B5EF4-FFF2-40B4-BE49-F238E27FC236}">
                <a16:creationId xmlns:a16="http://schemas.microsoft.com/office/drawing/2014/main" id="{F8B438F3-26D2-144E-95E7-483C32C2E9DA}"/>
              </a:ext>
            </a:extLst>
          </p:cNvPr>
          <p:cNvSpPr>
            <a:spLocks noChangeArrowheads="1"/>
          </p:cNvSpPr>
          <p:nvPr/>
        </p:nvSpPr>
        <p:spPr bwMode="auto">
          <a:xfrm>
            <a:off x="6553200" y="2895600"/>
            <a:ext cx="381000" cy="4572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594" name="Rectangle 10">
            <a:extLst>
              <a:ext uri="{FF2B5EF4-FFF2-40B4-BE49-F238E27FC236}">
                <a16:creationId xmlns:a16="http://schemas.microsoft.com/office/drawing/2014/main" id="{EE0E0242-85F1-9E42-8658-F15B5C819E6D}"/>
              </a:ext>
            </a:extLst>
          </p:cNvPr>
          <p:cNvSpPr>
            <a:spLocks noChangeArrowheads="1"/>
          </p:cNvSpPr>
          <p:nvPr/>
        </p:nvSpPr>
        <p:spPr bwMode="auto">
          <a:xfrm>
            <a:off x="6553200" y="4495800"/>
            <a:ext cx="304800" cy="304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595" name="Rectangle 11">
            <a:extLst>
              <a:ext uri="{FF2B5EF4-FFF2-40B4-BE49-F238E27FC236}">
                <a16:creationId xmlns:a16="http://schemas.microsoft.com/office/drawing/2014/main" id="{2A84FF03-5297-A846-B344-25A2A6610CB4}"/>
              </a:ext>
            </a:extLst>
          </p:cNvPr>
          <p:cNvSpPr>
            <a:spLocks noChangeArrowheads="1"/>
          </p:cNvSpPr>
          <p:nvPr/>
        </p:nvSpPr>
        <p:spPr bwMode="auto">
          <a:xfrm>
            <a:off x="6400800" y="4800600"/>
            <a:ext cx="457200" cy="1447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596" name="Rectangle 12">
            <a:extLst>
              <a:ext uri="{FF2B5EF4-FFF2-40B4-BE49-F238E27FC236}">
                <a16:creationId xmlns:a16="http://schemas.microsoft.com/office/drawing/2014/main" id="{1B5E4D9E-9A05-5547-8A39-20533677D7BE}"/>
              </a:ext>
            </a:extLst>
          </p:cNvPr>
          <p:cNvSpPr>
            <a:spLocks noChangeArrowheads="1"/>
          </p:cNvSpPr>
          <p:nvPr/>
        </p:nvSpPr>
        <p:spPr bwMode="auto">
          <a:xfrm>
            <a:off x="5867400" y="6172200"/>
            <a:ext cx="1295400" cy="3810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597" name="Text Box 13">
            <a:extLst>
              <a:ext uri="{FF2B5EF4-FFF2-40B4-BE49-F238E27FC236}">
                <a16:creationId xmlns:a16="http://schemas.microsoft.com/office/drawing/2014/main" id="{35E4F569-B5D8-3E4F-B32C-C1B5D26A2D60}"/>
              </a:ext>
            </a:extLst>
          </p:cNvPr>
          <p:cNvSpPr txBox="1">
            <a:spLocks noChangeArrowheads="1"/>
          </p:cNvSpPr>
          <p:nvPr/>
        </p:nvSpPr>
        <p:spPr bwMode="auto">
          <a:xfrm>
            <a:off x="6934200" y="1143001"/>
            <a:ext cx="32766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H-burning shell keeps dumping He onto the core.</a:t>
            </a:r>
          </a:p>
        </p:txBody>
      </p:sp>
      <p:sp>
        <p:nvSpPr>
          <p:cNvPr id="67598" name="Text Box 14">
            <a:extLst>
              <a:ext uri="{FF2B5EF4-FFF2-40B4-BE49-F238E27FC236}">
                <a16:creationId xmlns:a16="http://schemas.microsoft.com/office/drawing/2014/main" id="{859F2178-7293-2747-A2CA-4366BDC423A6}"/>
              </a:ext>
            </a:extLst>
          </p:cNvPr>
          <p:cNvSpPr txBox="1">
            <a:spLocks noChangeArrowheads="1"/>
          </p:cNvSpPr>
          <p:nvPr/>
        </p:nvSpPr>
        <p:spPr bwMode="auto">
          <a:xfrm>
            <a:off x="7010400" y="5562600"/>
            <a:ext cx="3200400" cy="11845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The onset of this process is termed the </a:t>
            </a:r>
          </a:p>
          <a:p>
            <a:pPr algn="ctr">
              <a:spcBef>
                <a:spcPts val="1250"/>
              </a:spcBef>
            </a:pPr>
            <a:r>
              <a:rPr lang="en-US" altLang="en-US" sz="2000" b="1">
                <a:solidFill>
                  <a:srgbClr val="333399"/>
                </a:solidFill>
                <a:cs typeface="Arial" panose="020B0604020202020204" pitchFamily="34" charset="0"/>
              </a:rPr>
              <a:t>helium flash</a:t>
            </a:r>
          </a:p>
        </p:txBody>
      </p:sp>
      <p:sp>
        <p:nvSpPr>
          <p:cNvPr id="67599" name="Line 15">
            <a:extLst>
              <a:ext uri="{FF2B5EF4-FFF2-40B4-BE49-F238E27FC236}">
                <a16:creationId xmlns:a16="http://schemas.microsoft.com/office/drawing/2014/main" id="{94C3E1D7-08D0-CF44-9510-4951C698BCEB}"/>
              </a:ext>
            </a:extLst>
          </p:cNvPr>
          <p:cNvSpPr>
            <a:spLocks noChangeShapeType="1"/>
          </p:cNvSpPr>
          <p:nvPr/>
        </p:nvSpPr>
        <p:spPr bwMode="auto">
          <a:xfrm flipH="1">
            <a:off x="5637214" y="1981200"/>
            <a:ext cx="1450975" cy="3200400"/>
          </a:xfrm>
          <a:prstGeom prst="line">
            <a:avLst/>
          </a:prstGeom>
          <a:noFill/>
          <a:ln w="2844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7600" name="Line 16">
            <a:extLst>
              <a:ext uri="{FF2B5EF4-FFF2-40B4-BE49-F238E27FC236}">
                <a16:creationId xmlns:a16="http://schemas.microsoft.com/office/drawing/2014/main" id="{EE476941-2BBB-5049-8F37-B23CDA9C39DD}"/>
              </a:ext>
            </a:extLst>
          </p:cNvPr>
          <p:cNvSpPr>
            <a:spLocks noChangeShapeType="1"/>
          </p:cNvSpPr>
          <p:nvPr/>
        </p:nvSpPr>
        <p:spPr bwMode="auto">
          <a:xfrm flipH="1">
            <a:off x="5789614" y="3886200"/>
            <a:ext cx="1755775" cy="1588"/>
          </a:xfrm>
          <a:prstGeom prst="line">
            <a:avLst/>
          </a:prstGeom>
          <a:noFill/>
          <a:ln w="2844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7601" name="Line 17">
            <a:extLst>
              <a:ext uri="{FF2B5EF4-FFF2-40B4-BE49-F238E27FC236}">
                <a16:creationId xmlns:a16="http://schemas.microsoft.com/office/drawing/2014/main" id="{73860DDC-B745-6F46-B8A9-58487A2346E8}"/>
              </a:ext>
            </a:extLst>
          </p:cNvPr>
          <p:cNvSpPr>
            <a:spLocks noChangeShapeType="1"/>
          </p:cNvSpPr>
          <p:nvPr/>
        </p:nvSpPr>
        <p:spPr bwMode="auto">
          <a:xfrm flipH="1" flipV="1">
            <a:off x="4418014" y="4189414"/>
            <a:ext cx="2898775" cy="1831975"/>
          </a:xfrm>
          <a:prstGeom prst="line">
            <a:avLst/>
          </a:prstGeom>
          <a:noFill/>
          <a:ln w="2844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17320910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67597"/>
                                        </p:tgtEl>
                                        <p:attrNameLst>
                                          <p:attrName>style.visibility</p:attrName>
                                        </p:attrNameLst>
                                      </p:cBhvr>
                                      <p:to>
                                        <p:strVal val="visible"/>
                                      </p:to>
                                    </p:set>
                                    <p:animEffect transition="in" filter="slide(fromBottom)">
                                      <p:cBhvr additive="repl">
                                        <p:cTn id="7" dur="500"/>
                                        <p:tgtEl>
                                          <p:spTgt spid="67597"/>
                                        </p:tgtEl>
                                      </p:cBhvr>
                                    </p:animEffect>
                                  </p:childTnLst>
                                </p:cTn>
                              </p:par>
                              <p:par>
                                <p:cTn id="8" presetID="12" presetClass="entr" presetSubtype="2" fill="hold" nodeType="withEffect">
                                  <p:stCondLst>
                                    <p:cond delay="0"/>
                                  </p:stCondLst>
                                  <p:childTnLst>
                                    <p:set>
                                      <p:cBhvr additive="repl">
                                        <p:cTn id="9" dur="1" fill="hold">
                                          <p:stCondLst>
                                            <p:cond delay="0"/>
                                          </p:stCondLst>
                                        </p:cTn>
                                        <p:tgtEl>
                                          <p:spTgt spid="67599"/>
                                        </p:tgtEl>
                                        <p:attrNameLst>
                                          <p:attrName>style.visibility</p:attrName>
                                        </p:attrNameLst>
                                      </p:cBhvr>
                                      <p:to>
                                        <p:strVal val="visible"/>
                                      </p:to>
                                    </p:set>
                                    <p:animEffect transition="in" filter="slide(fromRight)">
                                      <p:cBhvr additive="repl">
                                        <p:cTn id="10" dur="500"/>
                                        <p:tgtEl>
                                          <p:spTgt spid="675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additive="repl">
                                        <p:cTn id="14" dur="1" fill="hold">
                                          <p:stCondLst>
                                            <p:cond delay="0"/>
                                          </p:stCondLst>
                                        </p:cTn>
                                        <p:tgtEl>
                                          <p:spTgt spid="67587"/>
                                        </p:tgtEl>
                                        <p:attrNameLst>
                                          <p:attrName>style.visibility</p:attrName>
                                        </p:attrNameLst>
                                      </p:cBhvr>
                                      <p:to>
                                        <p:strVal val="visible"/>
                                      </p:to>
                                    </p:set>
                                    <p:animEffect transition="in" filter="slide(fromBottom)">
                                      <p:cBhvr additive="repl">
                                        <p:cTn id="15" dur="500"/>
                                        <p:tgtEl>
                                          <p:spTgt spid="6758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additive="repl">
                                        <p:cTn id="19" dur="1" fill="hold">
                                          <p:stCondLst>
                                            <p:cond delay="0"/>
                                          </p:stCondLst>
                                        </p:cTn>
                                        <p:tgtEl>
                                          <p:spTgt spid="67588"/>
                                        </p:tgtEl>
                                        <p:attrNameLst>
                                          <p:attrName>style.visibility</p:attrName>
                                        </p:attrNameLst>
                                      </p:cBhvr>
                                      <p:to>
                                        <p:strVal val="visible"/>
                                      </p:to>
                                    </p:set>
                                    <p:animEffect transition="in" filter="slide(fromBottom)">
                                      <p:cBhvr additive="repl">
                                        <p:cTn id="20" dur="500"/>
                                        <p:tgtEl>
                                          <p:spTgt spid="67588"/>
                                        </p:tgtEl>
                                      </p:cBhvr>
                                    </p:animEffect>
                                  </p:childTnLst>
                                </p:cTn>
                              </p:par>
                              <p:par>
                                <p:cTn id="21" presetID="12" presetClass="entr" presetSubtype="2" fill="hold" nodeType="withEffect">
                                  <p:stCondLst>
                                    <p:cond delay="0"/>
                                  </p:stCondLst>
                                  <p:childTnLst>
                                    <p:set>
                                      <p:cBhvr additive="repl">
                                        <p:cTn id="22" dur="1" fill="hold">
                                          <p:stCondLst>
                                            <p:cond delay="0"/>
                                          </p:stCondLst>
                                        </p:cTn>
                                        <p:tgtEl>
                                          <p:spTgt spid="67600"/>
                                        </p:tgtEl>
                                        <p:attrNameLst>
                                          <p:attrName>style.visibility</p:attrName>
                                        </p:attrNameLst>
                                      </p:cBhvr>
                                      <p:to>
                                        <p:strVal val="visible"/>
                                      </p:to>
                                    </p:set>
                                    <p:animEffect transition="in" filter="slide(fromRight)">
                                      <p:cBhvr additive="repl">
                                        <p:cTn id="23" dur="500"/>
                                        <p:tgtEl>
                                          <p:spTgt spid="6760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additive="repl">
                                        <p:cTn id="27" dur="1" fill="hold">
                                          <p:stCondLst>
                                            <p:cond delay="0"/>
                                          </p:stCondLst>
                                        </p:cTn>
                                        <p:tgtEl>
                                          <p:spTgt spid="67589"/>
                                        </p:tgtEl>
                                        <p:attrNameLst>
                                          <p:attrName>style.visibility</p:attrName>
                                        </p:attrNameLst>
                                      </p:cBhvr>
                                      <p:to>
                                        <p:strVal val="visible"/>
                                      </p:to>
                                    </p:set>
                                    <p:animEffect transition="in" filter="slide(fromBottom)">
                                      <p:cBhvr additive="repl">
                                        <p:cTn id="28" dur="500"/>
                                        <p:tgtEl>
                                          <p:spTgt spid="6758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nodeType="clickEffect">
                                  <p:stCondLst>
                                    <p:cond delay="0"/>
                                  </p:stCondLst>
                                  <p:childTnLst>
                                    <p:set>
                                      <p:cBhvr additive="repl">
                                        <p:cTn id="32" dur="1" fill="hold">
                                          <p:stCondLst>
                                            <p:cond delay="0"/>
                                          </p:stCondLst>
                                        </p:cTn>
                                        <p:tgtEl>
                                          <p:spTgt spid="67598"/>
                                        </p:tgtEl>
                                        <p:attrNameLst>
                                          <p:attrName>style.visibility</p:attrName>
                                        </p:attrNameLst>
                                      </p:cBhvr>
                                      <p:to>
                                        <p:strVal val="visible"/>
                                      </p:to>
                                    </p:set>
                                    <p:animEffect transition="in" filter="slide(fromBottom)">
                                      <p:cBhvr additive="repl">
                                        <p:cTn id="33" dur="500"/>
                                        <p:tgtEl>
                                          <p:spTgt spid="67598"/>
                                        </p:tgtEl>
                                      </p:cBhvr>
                                    </p:animEffect>
                                  </p:childTnLst>
                                </p:cTn>
                              </p:par>
                              <p:par>
                                <p:cTn id="34" presetID="12" presetClass="entr" presetSubtype="2" fill="hold" nodeType="withEffect">
                                  <p:stCondLst>
                                    <p:cond delay="0"/>
                                  </p:stCondLst>
                                  <p:childTnLst>
                                    <p:set>
                                      <p:cBhvr additive="repl">
                                        <p:cTn id="35" dur="1" fill="hold">
                                          <p:stCondLst>
                                            <p:cond delay="0"/>
                                          </p:stCondLst>
                                        </p:cTn>
                                        <p:tgtEl>
                                          <p:spTgt spid="67601"/>
                                        </p:tgtEl>
                                        <p:attrNameLst>
                                          <p:attrName>style.visibility</p:attrName>
                                        </p:attrNameLst>
                                      </p:cBhvr>
                                      <p:to>
                                        <p:strVal val="visible"/>
                                      </p:to>
                                    </p:set>
                                    <p:animEffect transition="in" filter="slide(fromRight)">
                                      <p:cBhvr additive="repl">
                                        <p:cTn id="36" dur="500"/>
                                        <p:tgtEl>
                                          <p:spTgt spid="67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70944-9288-C54B-BFF8-7E6BFD23D947}"/>
              </a:ext>
            </a:extLst>
          </p:cNvPr>
          <p:cNvPicPr>
            <a:picLocks noChangeAspect="1"/>
          </p:cNvPicPr>
          <p:nvPr/>
        </p:nvPicPr>
        <p:blipFill>
          <a:blip r:embed="rId2"/>
          <a:stretch>
            <a:fillRect/>
          </a:stretch>
        </p:blipFill>
        <p:spPr>
          <a:xfrm>
            <a:off x="6759615" y="919467"/>
            <a:ext cx="5150734" cy="5337655"/>
          </a:xfrm>
          <a:prstGeom prst="rect">
            <a:avLst/>
          </a:prstGeom>
        </p:spPr>
      </p:pic>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891778" cy="1325563"/>
          </a:xfrm>
        </p:spPr>
        <p:txBody>
          <a:bodyPr/>
          <a:lstStyle/>
          <a:p>
            <a:r>
              <a:rPr lang="en-US" dirty="0"/>
              <a:t>Post Main Sequence Evolution – low mass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053306"/>
            <a:ext cx="7222603" cy="5804694"/>
          </a:xfrm>
        </p:spPr>
        <p:txBody>
          <a:bodyPr>
            <a:normAutofit/>
          </a:bodyPr>
          <a:lstStyle/>
          <a:p>
            <a:r>
              <a:rPr lang="en-US" sz="3200" dirty="0"/>
              <a:t>Very low mass stars deeply convective</a:t>
            </a:r>
          </a:p>
          <a:p>
            <a:r>
              <a:rPr lang="en-US" sz="3200" dirty="0"/>
              <a:t>This brings H fuel into core</a:t>
            </a:r>
          </a:p>
          <a:p>
            <a:r>
              <a:rPr lang="en-US" sz="3200" dirty="0"/>
              <a:t>Main Sequence lifetimes much longer than the current age of universe</a:t>
            </a:r>
          </a:p>
          <a:p>
            <a:r>
              <a:rPr lang="en-US" sz="3200" dirty="0"/>
              <a:t>Will likely never burn He</a:t>
            </a:r>
          </a:p>
          <a:p>
            <a:r>
              <a:rPr lang="en-US" sz="3200" dirty="0"/>
              <a:t>Will likely leave He White Dwarfs</a:t>
            </a:r>
          </a:p>
          <a:p>
            <a:r>
              <a:rPr lang="en-US" sz="3200" dirty="0"/>
              <a:t>Less than 0.08 solar masses, brown dwarfs (types L, T, Y), very little fusion, akin to large planets</a:t>
            </a:r>
          </a:p>
          <a:p>
            <a:endParaRPr lang="en-US" sz="3200" dirty="0"/>
          </a:p>
          <a:p>
            <a:endParaRPr lang="en-US" sz="3200" dirty="0"/>
          </a:p>
          <a:p>
            <a:endParaRPr lang="en-US" sz="3200" dirty="0"/>
          </a:p>
          <a:p>
            <a:endParaRPr lang="en-US" sz="3200" dirty="0"/>
          </a:p>
          <a:p>
            <a:pPr lvl="1"/>
            <a:endParaRPr lang="en-US" sz="2800" dirty="0"/>
          </a:p>
          <a:p>
            <a:endParaRPr lang="en-US" sz="3200" dirty="0"/>
          </a:p>
          <a:p>
            <a:endParaRPr lang="en-US" sz="3200" dirty="0"/>
          </a:p>
        </p:txBody>
      </p:sp>
    </p:spTree>
    <p:extLst>
      <p:ext uri="{BB962C8B-B14F-4D97-AF65-F5344CB8AC3E}">
        <p14:creationId xmlns:p14="http://schemas.microsoft.com/office/powerpoint/2010/main" val="613619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a:extLst>
              <a:ext uri="{FF2B5EF4-FFF2-40B4-BE49-F238E27FC236}">
                <a16:creationId xmlns:a16="http://schemas.microsoft.com/office/drawing/2014/main" id="{E60B8BAA-CA1D-634C-B0A4-CDAAF24D9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27126"/>
            <a:ext cx="6553200" cy="4206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2" name="Rectangle 2">
            <a:extLst>
              <a:ext uri="{FF2B5EF4-FFF2-40B4-BE49-F238E27FC236}">
                <a16:creationId xmlns:a16="http://schemas.microsoft.com/office/drawing/2014/main" id="{A16892C3-6527-9546-A4B4-A50048CE74CF}"/>
              </a:ext>
            </a:extLst>
          </p:cNvPr>
          <p:cNvSpPr>
            <a:spLocks noGrp="1" noChangeArrowheads="1"/>
          </p:cNvSpPr>
          <p:nvPr>
            <p:ph type="title"/>
          </p:nvPr>
        </p:nvSpPr>
        <p:spPr>
          <a:xfrm>
            <a:off x="1981200" y="1"/>
            <a:ext cx="8229600" cy="792163"/>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333399"/>
                </a:solidFill>
              </a:rPr>
              <a:t>Red Dwarfs</a:t>
            </a:r>
          </a:p>
        </p:txBody>
      </p:sp>
      <p:sp>
        <p:nvSpPr>
          <p:cNvPr id="71683" name="Text Box 3">
            <a:extLst>
              <a:ext uri="{FF2B5EF4-FFF2-40B4-BE49-F238E27FC236}">
                <a16:creationId xmlns:a16="http://schemas.microsoft.com/office/drawing/2014/main" id="{D6DC2A90-0C63-5548-95AC-C0875AE1EEB9}"/>
              </a:ext>
            </a:extLst>
          </p:cNvPr>
          <p:cNvSpPr txBox="1">
            <a:spLocks noChangeArrowheads="1"/>
          </p:cNvSpPr>
          <p:nvPr/>
        </p:nvSpPr>
        <p:spPr bwMode="auto">
          <a:xfrm>
            <a:off x="5410200" y="685801"/>
            <a:ext cx="1219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500"/>
              </a:spcBef>
            </a:pPr>
            <a:r>
              <a:rPr lang="en-US" altLang="en-US" sz="2400">
                <a:solidFill>
                  <a:srgbClr val="333399"/>
                </a:solidFill>
              </a:rPr>
              <a:t>Recall:</a:t>
            </a:r>
          </a:p>
        </p:txBody>
      </p:sp>
      <p:sp>
        <p:nvSpPr>
          <p:cNvPr id="71684" name="Text Box 4">
            <a:extLst>
              <a:ext uri="{FF2B5EF4-FFF2-40B4-BE49-F238E27FC236}">
                <a16:creationId xmlns:a16="http://schemas.microsoft.com/office/drawing/2014/main" id="{1929DDC8-4528-4749-8CFD-E732DC583BB1}"/>
              </a:ext>
            </a:extLst>
          </p:cNvPr>
          <p:cNvSpPr txBox="1">
            <a:spLocks noChangeArrowheads="1"/>
          </p:cNvSpPr>
          <p:nvPr/>
        </p:nvSpPr>
        <p:spPr bwMode="auto">
          <a:xfrm>
            <a:off x="8382000" y="2425701"/>
            <a:ext cx="22098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solidFill>
                  <a:srgbClr val="333399"/>
                </a:solidFill>
              </a:rPr>
              <a:t>Stars with less than ~ 0.4 solar masses are completely convective.</a:t>
            </a:r>
          </a:p>
        </p:txBody>
      </p:sp>
      <p:sp>
        <p:nvSpPr>
          <p:cNvPr id="71685" name="Line 5">
            <a:extLst>
              <a:ext uri="{FF2B5EF4-FFF2-40B4-BE49-F238E27FC236}">
                <a16:creationId xmlns:a16="http://schemas.microsoft.com/office/drawing/2014/main" id="{37D5499E-A8A2-E54B-B4D1-EF2B620608BC}"/>
              </a:ext>
            </a:extLst>
          </p:cNvPr>
          <p:cNvSpPr>
            <a:spLocks noChangeShapeType="1"/>
          </p:cNvSpPr>
          <p:nvPr/>
        </p:nvSpPr>
        <p:spPr bwMode="auto">
          <a:xfrm flipH="1">
            <a:off x="7542214" y="3048000"/>
            <a:ext cx="917575" cy="1295400"/>
          </a:xfrm>
          <a:prstGeom prst="line">
            <a:avLst/>
          </a:prstGeom>
          <a:noFill/>
          <a:ln w="381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1686" name="Text Box 6">
            <a:extLst>
              <a:ext uri="{FF2B5EF4-FFF2-40B4-BE49-F238E27FC236}">
                <a16:creationId xmlns:a16="http://schemas.microsoft.com/office/drawing/2014/main" id="{8AE3AEB5-55D0-D041-B778-D20C80ADEBCA}"/>
              </a:ext>
            </a:extLst>
          </p:cNvPr>
          <p:cNvSpPr txBox="1">
            <a:spLocks noChangeArrowheads="1"/>
          </p:cNvSpPr>
          <p:nvPr/>
        </p:nvSpPr>
        <p:spPr bwMode="auto">
          <a:xfrm>
            <a:off x="2514600" y="5105401"/>
            <a:ext cx="7086600" cy="894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800">
                <a:solidFill>
                  <a:srgbClr val="333399"/>
                </a:solidFill>
                <a:latin typeface="Symbol" pitchFamily="2" charset="2"/>
                <a:cs typeface="Arial" panose="020B0604020202020204" pitchFamily="34" charset="0"/>
              </a:rPr>
              <a:t></a:t>
            </a:r>
            <a:r>
              <a:rPr lang="en-US" altLang="en-US" sz="2400">
                <a:solidFill>
                  <a:srgbClr val="333399"/>
                </a:solidFill>
                <a:cs typeface="Arial" panose="020B0604020202020204" pitchFamily="34" charset="0"/>
              </a:rPr>
              <a:t> </a:t>
            </a:r>
            <a:r>
              <a:rPr lang="en-US" altLang="en-US" sz="2400">
                <a:solidFill>
                  <a:srgbClr val="333399"/>
                </a:solidFill>
              </a:rPr>
              <a:t>Hydrogen and helium remain well mixed throughout the entire star.</a:t>
            </a:r>
          </a:p>
        </p:txBody>
      </p:sp>
      <p:sp>
        <p:nvSpPr>
          <p:cNvPr id="71687" name="Text Box 7">
            <a:extLst>
              <a:ext uri="{FF2B5EF4-FFF2-40B4-BE49-F238E27FC236}">
                <a16:creationId xmlns:a16="http://schemas.microsoft.com/office/drawing/2014/main" id="{9FDDE616-5ABD-4442-8DE2-A08EBCCDDD46}"/>
              </a:ext>
            </a:extLst>
          </p:cNvPr>
          <p:cNvSpPr txBox="1">
            <a:spLocks noChangeArrowheads="1"/>
          </p:cNvSpPr>
          <p:nvPr/>
        </p:nvSpPr>
        <p:spPr bwMode="auto">
          <a:xfrm>
            <a:off x="2514600" y="5867400"/>
            <a:ext cx="7620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800">
                <a:solidFill>
                  <a:srgbClr val="333399"/>
                </a:solidFill>
                <a:latin typeface="Symbol" pitchFamily="2" charset="2"/>
                <a:cs typeface="Arial" panose="020B0604020202020204" pitchFamily="34" charset="0"/>
              </a:rPr>
              <a:t></a:t>
            </a:r>
            <a:r>
              <a:rPr lang="en-US" altLang="en-US" sz="2400">
                <a:solidFill>
                  <a:srgbClr val="333399"/>
                </a:solidFill>
                <a:cs typeface="Arial" panose="020B0604020202020204" pitchFamily="34" charset="0"/>
              </a:rPr>
              <a:t> </a:t>
            </a:r>
            <a:r>
              <a:rPr lang="en-US" altLang="en-US" sz="2400">
                <a:solidFill>
                  <a:srgbClr val="333399"/>
                </a:solidFill>
              </a:rPr>
              <a:t>No phase of shell “burning” with expansion to giant.</a:t>
            </a:r>
          </a:p>
        </p:txBody>
      </p:sp>
      <p:sp>
        <p:nvSpPr>
          <p:cNvPr id="71688" name="Text Box 8">
            <a:extLst>
              <a:ext uri="{FF2B5EF4-FFF2-40B4-BE49-F238E27FC236}">
                <a16:creationId xmlns:a16="http://schemas.microsoft.com/office/drawing/2014/main" id="{7C7C67CF-14CF-8344-808A-345395786142}"/>
              </a:ext>
            </a:extLst>
          </p:cNvPr>
          <p:cNvSpPr txBox="1">
            <a:spLocks noChangeArrowheads="1"/>
          </p:cNvSpPr>
          <p:nvPr/>
        </p:nvSpPr>
        <p:spPr bwMode="auto">
          <a:xfrm>
            <a:off x="2819400" y="6324601"/>
            <a:ext cx="7086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500"/>
              </a:spcBef>
            </a:pPr>
            <a:r>
              <a:rPr lang="en-US" altLang="en-US" sz="2400">
                <a:solidFill>
                  <a:srgbClr val="333399"/>
                </a:solidFill>
                <a:cs typeface="Arial" panose="020B0604020202020204" pitchFamily="34" charset="0"/>
              </a:rPr>
              <a:t>Star not hot enough to ignite He burning.</a:t>
            </a:r>
          </a:p>
        </p:txBody>
      </p:sp>
      <p:sp>
        <p:nvSpPr>
          <p:cNvPr id="71689" name="Line 9">
            <a:extLst>
              <a:ext uri="{FF2B5EF4-FFF2-40B4-BE49-F238E27FC236}">
                <a16:creationId xmlns:a16="http://schemas.microsoft.com/office/drawing/2014/main" id="{D76474A9-943F-C346-8E70-42A8F2BC4B74}"/>
              </a:ext>
            </a:extLst>
          </p:cNvPr>
          <p:cNvSpPr>
            <a:spLocks noChangeShapeType="1"/>
          </p:cNvSpPr>
          <p:nvPr/>
        </p:nvSpPr>
        <p:spPr bwMode="auto">
          <a:xfrm flipH="1" flipV="1">
            <a:off x="3198814" y="2741614"/>
            <a:ext cx="4422775" cy="2060575"/>
          </a:xfrm>
          <a:prstGeom prst="line">
            <a:avLst/>
          </a:prstGeom>
          <a:noFill/>
          <a:ln w="572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1690" name="Text Box 10">
            <a:extLst>
              <a:ext uri="{FF2B5EF4-FFF2-40B4-BE49-F238E27FC236}">
                <a16:creationId xmlns:a16="http://schemas.microsoft.com/office/drawing/2014/main" id="{20ED62AF-127E-EA4C-BC3B-320E6B2F0690}"/>
              </a:ext>
            </a:extLst>
          </p:cNvPr>
          <p:cNvSpPr txBox="1">
            <a:spLocks noChangeArrowheads="1"/>
          </p:cNvSpPr>
          <p:nvPr/>
        </p:nvSpPr>
        <p:spPr bwMode="auto">
          <a:xfrm rot="1620000">
            <a:off x="3886200" y="3351214"/>
            <a:ext cx="12954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500"/>
              </a:spcBef>
            </a:pPr>
            <a:r>
              <a:rPr lang="en-US" altLang="en-US" sz="2400" b="1">
                <a:solidFill>
                  <a:srgbClr val="333399"/>
                </a:solidFill>
              </a:rPr>
              <a:t>Mass</a:t>
            </a:r>
          </a:p>
        </p:txBody>
      </p:sp>
      <p:sp>
        <p:nvSpPr>
          <p:cNvPr id="71691" name="Rectangle 11">
            <a:extLst>
              <a:ext uri="{FF2B5EF4-FFF2-40B4-BE49-F238E27FC236}">
                <a16:creationId xmlns:a16="http://schemas.microsoft.com/office/drawing/2014/main" id="{47466EC5-5586-CE47-91E5-8B4FB8DCAE3E}"/>
              </a:ext>
            </a:extLst>
          </p:cNvPr>
          <p:cNvSpPr>
            <a:spLocks noChangeArrowheads="1"/>
          </p:cNvSpPr>
          <p:nvPr/>
        </p:nvSpPr>
        <p:spPr bwMode="auto">
          <a:xfrm>
            <a:off x="6934200" y="4191000"/>
            <a:ext cx="1371600" cy="838200"/>
          </a:xfrm>
          <a:prstGeom prst="rect">
            <a:avLst/>
          </a:prstGeom>
          <a:noFill/>
          <a:ln w="381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2740432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71683"/>
                                        </p:tgtEl>
                                        <p:attrNameLst>
                                          <p:attrName>style.visibility</p:attrName>
                                        </p:attrNameLst>
                                      </p:cBhvr>
                                      <p:to>
                                        <p:strVal val="visible"/>
                                      </p:to>
                                    </p:set>
                                    <p:animEffect transition="in" filter="slide(fromBottom)">
                                      <p:cBhvr additive="repl">
                                        <p:cTn id="7" dur="500"/>
                                        <p:tgtEl>
                                          <p:spTgt spid="716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additive="repl">
                                        <p:cTn id="11" dur="1" fill="hold">
                                          <p:stCondLst>
                                            <p:cond delay="0"/>
                                          </p:stCondLst>
                                        </p:cTn>
                                        <p:tgtEl>
                                          <p:spTgt spid="71681"/>
                                        </p:tgtEl>
                                        <p:attrNameLst>
                                          <p:attrName>style.visibility</p:attrName>
                                        </p:attrNameLst>
                                      </p:cBhvr>
                                      <p:to>
                                        <p:strVal val="visible"/>
                                      </p:to>
                                    </p:set>
                                    <p:anim calcmode="lin" valueType="num">
                                      <p:cBhvr>
                                        <p:cTn id="12" dur="500" fill="hold"/>
                                        <p:tgtEl>
                                          <p:spTgt spid="71681"/>
                                        </p:tgtEl>
                                        <p:attrNameLst>
                                          <p:attrName>ppt_x</p:attrName>
                                        </p:attrNameLst>
                                      </p:cBhvr>
                                      <p:tavLst>
                                        <p:tav tm="100000">
                                          <p:val>
                                            <p:strVal val="0-#ppt_w/2"/>
                                          </p:val>
                                        </p:tav>
                                        <p:tav>
                                          <p:val>
                                            <p:strVal val="#ppt_x"/>
                                          </p:val>
                                        </p:tav>
                                      </p:tavLst>
                                    </p:anim>
                                    <p:anim calcmode="lin" valueType="num">
                                      <p:cBhvr>
                                        <p:cTn id="13" dur="500" fill="hold"/>
                                        <p:tgtEl>
                                          <p:spTgt spid="71681"/>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2" fill="hold" nodeType="clickEffect">
                                  <p:stCondLst>
                                    <p:cond delay="0"/>
                                  </p:stCondLst>
                                  <p:childTnLst>
                                    <p:set>
                                      <p:cBhvr additive="repl">
                                        <p:cTn id="17" dur="1" fill="hold">
                                          <p:stCondLst>
                                            <p:cond delay="0"/>
                                          </p:stCondLst>
                                        </p:cTn>
                                        <p:tgtEl>
                                          <p:spTgt spid="71690"/>
                                        </p:tgtEl>
                                        <p:attrNameLst>
                                          <p:attrName>style.visibility</p:attrName>
                                        </p:attrNameLst>
                                      </p:cBhvr>
                                      <p:to>
                                        <p:strVal val="visible"/>
                                      </p:to>
                                    </p:set>
                                    <p:animEffect transition="in" filter="slide(fromRight)">
                                      <p:cBhvr additive="repl">
                                        <p:cTn id="18" dur="500"/>
                                        <p:tgtEl>
                                          <p:spTgt spid="71690"/>
                                        </p:tgtEl>
                                      </p:cBhvr>
                                    </p:animEffect>
                                  </p:childTnLst>
                                </p:cTn>
                              </p:par>
                              <p:par>
                                <p:cTn id="19" presetID="12" presetClass="entr" presetSubtype="2" fill="hold" nodeType="withEffect">
                                  <p:stCondLst>
                                    <p:cond delay="0"/>
                                  </p:stCondLst>
                                  <p:childTnLst>
                                    <p:set>
                                      <p:cBhvr additive="repl">
                                        <p:cTn id="20" dur="1" fill="hold">
                                          <p:stCondLst>
                                            <p:cond delay="0"/>
                                          </p:stCondLst>
                                        </p:cTn>
                                        <p:tgtEl>
                                          <p:spTgt spid="71689"/>
                                        </p:tgtEl>
                                        <p:attrNameLst>
                                          <p:attrName>style.visibility</p:attrName>
                                        </p:attrNameLst>
                                      </p:cBhvr>
                                      <p:to>
                                        <p:strVal val="visible"/>
                                      </p:to>
                                    </p:set>
                                    <p:animEffect transition="in" filter="slide(fromRight)">
                                      <p:cBhvr additive="repl">
                                        <p:cTn id="21" dur="500"/>
                                        <p:tgtEl>
                                          <p:spTgt spid="7168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fill="hold" nodeType="clickEffect">
                                  <p:stCondLst>
                                    <p:cond delay="0"/>
                                  </p:stCondLst>
                                  <p:childTnLst>
                                    <p:set>
                                      <p:cBhvr additive="repl">
                                        <p:cTn id="25" dur="1" fill="hold">
                                          <p:stCondLst>
                                            <p:cond delay="0"/>
                                          </p:stCondLst>
                                        </p:cTn>
                                        <p:tgtEl>
                                          <p:spTgt spid="71691"/>
                                        </p:tgtEl>
                                        <p:attrNameLst>
                                          <p:attrName>style.visibility</p:attrName>
                                        </p:attrNameLst>
                                      </p:cBhvr>
                                      <p:to>
                                        <p:strVal val="visible"/>
                                      </p:to>
                                    </p:set>
                                    <p:anim calcmode="lin" valueType="num">
                                      <p:cBhvr additive="repl">
                                        <p:cTn id="26" dur="1000" fill="hold"/>
                                        <p:tgtEl>
                                          <p:spTgt spid="71691"/>
                                        </p:tgtEl>
                                        <p:attrNameLst>
                                          <p:attrName>ppt_w</p:attrName>
                                        </p:attrNameLst>
                                      </p:cBhvr>
                                      <p:tavLst>
                                        <p:tav tm="100000">
                                          <p:val>
                                            <p:fltVal val="0"/>
                                          </p:val>
                                        </p:tav>
                                        <p:tav>
                                          <p:val>
                                            <p:strVal val="#ppt_w"/>
                                          </p:val>
                                        </p:tav>
                                      </p:tavLst>
                                    </p:anim>
                                    <p:anim calcmode="lin" valueType="num">
                                      <p:cBhvr additive="repl">
                                        <p:cTn id="27" dur="1000" fill="hold"/>
                                        <p:tgtEl>
                                          <p:spTgt spid="71691"/>
                                        </p:tgtEl>
                                        <p:attrNameLst>
                                          <p:attrName>ppt_h</p:attrName>
                                        </p:attrNameLst>
                                      </p:cBhvr>
                                      <p:tavLst>
                                        <p:tav tm="100000">
                                          <p:val>
                                            <p:fltVal val="0"/>
                                          </p:val>
                                        </p:tav>
                                        <p:tav>
                                          <p:val>
                                            <p:strVal val="#ppt_h"/>
                                          </p:val>
                                        </p:tav>
                                      </p:tavLst>
                                    </p:anim>
                                    <p:anim calcmode="lin" valueType="num">
                                      <p:cBhvr additive="repl">
                                        <p:cTn id="28" dur="1000" fill="hold"/>
                                        <p:tgtEl>
                                          <p:spTgt spid="71691"/>
                                        </p:tgtEl>
                                        <p:attrNameLst>
                                          <p:attrName>ppt_x</p:attrName>
                                        </p:attrNameLst>
                                      </p:cBhvr>
                                      <p:tavLst>
                                        <p:tav tm="0" fmla="#ppt_x+(cos(-2*pi*(1-$))*-#ppt_x-sin(-2*pi*(1-$))*(1-#ppt_y))*(1-$)">
                                          <p:val>
                                            <p:fltVal val="0"/>
                                          </p:val>
                                        </p:tav>
                                        <p:tav tm="100000">
                                          <p:val>
                                            <p:fltVal val="1"/>
                                          </p:val>
                                        </p:tav>
                                      </p:tavLst>
                                    </p:anim>
                                    <p:anim calcmode="lin" valueType="num">
                                      <p:cBhvr additive="repl">
                                        <p:cTn id="29" dur="1000" fill="hold"/>
                                        <p:tgtEl>
                                          <p:spTgt spid="716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4" fill="hold" nodeType="clickEffect">
                                  <p:stCondLst>
                                    <p:cond delay="0"/>
                                  </p:stCondLst>
                                  <p:childTnLst>
                                    <p:set>
                                      <p:cBhvr additive="repl">
                                        <p:cTn id="33" dur="1" fill="hold">
                                          <p:stCondLst>
                                            <p:cond delay="0"/>
                                          </p:stCondLst>
                                        </p:cTn>
                                        <p:tgtEl>
                                          <p:spTgt spid="71684"/>
                                        </p:tgtEl>
                                        <p:attrNameLst>
                                          <p:attrName>style.visibility</p:attrName>
                                        </p:attrNameLst>
                                      </p:cBhvr>
                                      <p:to>
                                        <p:strVal val="visible"/>
                                      </p:to>
                                    </p:set>
                                    <p:animEffect transition="in" filter="slide(fromBottom)">
                                      <p:cBhvr additive="repl">
                                        <p:cTn id="34" dur="500"/>
                                        <p:tgtEl>
                                          <p:spTgt spid="7168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2" fill="hold" nodeType="clickEffect">
                                  <p:stCondLst>
                                    <p:cond delay="0"/>
                                  </p:stCondLst>
                                  <p:childTnLst>
                                    <p:set>
                                      <p:cBhvr additive="repl">
                                        <p:cTn id="38" dur="1" fill="hold">
                                          <p:stCondLst>
                                            <p:cond delay="0"/>
                                          </p:stCondLst>
                                        </p:cTn>
                                        <p:tgtEl>
                                          <p:spTgt spid="71685"/>
                                        </p:tgtEl>
                                        <p:attrNameLst>
                                          <p:attrName>style.visibility</p:attrName>
                                        </p:attrNameLst>
                                      </p:cBhvr>
                                      <p:to>
                                        <p:strVal val="visible"/>
                                      </p:to>
                                    </p:set>
                                    <p:animEffect transition="in" filter="slide(fromRight)">
                                      <p:cBhvr additive="repl">
                                        <p:cTn id="39" dur="500"/>
                                        <p:tgtEl>
                                          <p:spTgt spid="7168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nodeType="clickEffect">
                                  <p:stCondLst>
                                    <p:cond delay="0"/>
                                  </p:stCondLst>
                                  <p:childTnLst>
                                    <p:set>
                                      <p:cBhvr additive="repl">
                                        <p:cTn id="43" dur="1" fill="hold">
                                          <p:stCondLst>
                                            <p:cond delay="0"/>
                                          </p:stCondLst>
                                        </p:cTn>
                                        <p:tgtEl>
                                          <p:spTgt spid="71686"/>
                                        </p:tgtEl>
                                        <p:attrNameLst>
                                          <p:attrName>style.visibility</p:attrName>
                                        </p:attrNameLst>
                                      </p:cBhvr>
                                      <p:to>
                                        <p:strVal val="visible"/>
                                      </p:to>
                                    </p:set>
                                    <p:animEffect transition="in" filter="slide(fromBottom)">
                                      <p:cBhvr additive="repl">
                                        <p:cTn id="44" dur="500"/>
                                        <p:tgtEl>
                                          <p:spTgt spid="7168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nodeType="clickEffect">
                                  <p:stCondLst>
                                    <p:cond delay="0"/>
                                  </p:stCondLst>
                                  <p:childTnLst>
                                    <p:set>
                                      <p:cBhvr additive="repl">
                                        <p:cTn id="48" dur="1" fill="hold">
                                          <p:stCondLst>
                                            <p:cond delay="0"/>
                                          </p:stCondLst>
                                        </p:cTn>
                                        <p:tgtEl>
                                          <p:spTgt spid="71687"/>
                                        </p:tgtEl>
                                        <p:attrNameLst>
                                          <p:attrName>style.visibility</p:attrName>
                                        </p:attrNameLst>
                                      </p:cBhvr>
                                      <p:to>
                                        <p:strVal val="visible"/>
                                      </p:to>
                                    </p:set>
                                    <p:animEffect transition="in" filter="slide(fromBottom)">
                                      <p:cBhvr additive="repl">
                                        <p:cTn id="49" dur="500"/>
                                        <p:tgtEl>
                                          <p:spTgt spid="7168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nodeType="clickEffect">
                                  <p:stCondLst>
                                    <p:cond delay="0"/>
                                  </p:stCondLst>
                                  <p:childTnLst>
                                    <p:set>
                                      <p:cBhvr additive="repl">
                                        <p:cTn id="53" dur="1" fill="hold">
                                          <p:stCondLst>
                                            <p:cond delay="0"/>
                                          </p:stCondLst>
                                        </p:cTn>
                                        <p:tgtEl>
                                          <p:spTgt spid="71688"/>
                                        </p:tgtEl>
                                        <p:attrNameLst>
                                          <p:attrName>style.visibility</p:attrName>
                                        </p:attrNameLst>
                                      </p:cBhvr>
                                      <p:to>
                                        <p:strVal val="visible"/>
                                      </p:to>
                                    </p:set>
                                    <p:animEffect transition="in" filter="slide(fromBottom)">
                                      <p:cBhvr additive="repl">
                                        <p:cTn id="54" dur="5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70944-9288-C54B-BFF8-7E6BFD23D947}"/>
              </a:ext>
            </a:extLst>
          </p:cNvPr>
          <p:cNvPicPr>
            <a:picLocks noChangeAspect="1"/>
          </p:cNvPicPr>
          <p:nvPr/>
        </p:nvPicPr>
        <p:blipFill>
          <a:blip r:embed="rId2"/>
          <a:stretch>
            <a:fillRect/>
          </a:stretch>
        </p:blipFill>
        <p:spPr>
          <a:xfrm>
            <a:off x="6863787" y="861594"/>
            <a:ext cx="5150734" cy="5337655"/>
          </a:xfrm>
          <a:prstGeom prst="rect">
            <a:avLst/>
          </a:prstGeom>
        </p:spPr>
      </p:pic>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39" y="-69700"/>
            <a:ext cx="11215869" cy="1325563"/>
          </a:xfrm>
        </p:spPr>
        <p:txBody>
          <a:bodyPr/>
          <a:lstStyle/>
          <a:p>
            <a:r>
              <a:rPr lang="en-US" dirty="0"/>
              <a:t>Post Main Sequence Evolution – High mass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053306"/>
            <a:ext cx="7222603" cy="5804694"/>
          </a:xfrm>
        </p:spPr>
        <p:txBody>
          <a:bodyPr>
            <a:normAutofit lnSpcReduction="10000"/>
          </a:bodyPr>
          <a:lstStyle/>
          <a:p>
            <a:r>
              <a:rPr lang="en-US" sz="3200" dirty="0"/>
              <a:t>O and B stars &gt; 9 </a:t>
            </a:r>
            <a:r>
              <a:rPr lang="en-US" sz="3200" dirty="0" err="1"/>
              <a:t>Msun</a:t>
            </a:r>
            <a:r>
              <a:rPr lang="en-US" sz="3200" dirty="0"/>
              <a:t> will not leave white dwarf cores</a:t>
            </a:r>
          </a:p>
          <a:p>
            <a:r>
              <a:rPr lang="en-US" sz="3200" dirty="0"/>
              <a:t>Form first and quickly (~</a:t>
            </a:r>
            <a:r>
              <a:rPr lang="en-US" sz="3200" dirty="0" err="1"/>
              <a:t>Myrs</a:t>
            </a:r>
            <a:r>
              <a:rPr lang="en-US" sz="3200" dirty="0"/>
              <a:t>)</a:t>
            </a:r>
          </a:p>
          <a:p>
            <a:r>
              <a:rPr lang="en-US" sz="3200" dirty="0"/>
              <a:t>Radiation pressure high, strong winds</a:t>
            </a:r>
          </a:p>
          <a:p>
            <a:r>
              <a:rPr lang="en-US" sz="3200" dirty="0"/>
              <a:t>Main Sequence lifetimes short</a:t>
            </a:r>
          </a:p>
          <a:p>
            <a:r>
              <a:rPr lang="en-US" sz="3200" dirty="0"/>
              <a:t>Post-Main Sequence shorter</a:t>
            </a:r>
          </a:p>
          <a:p>
            <a:r>
              <a:rPr lang="en-US" sz="3200" dirty="0"/>
              <a:t>Core collapse supernovas, r-process elements (rapid neutron capture)</a:t>
            </a:r>
          </a:p>
          <a:p>
            <a:r>
              <a:rPr lang="en-US" sz="3200" dirty="0"/>
              <a:t>Type II (H) and maybe Type I b/c</a:t>
            </a:r>
          </a:p>
          <a:p>
            <a:r>
              <a:rPr lang="en-US" sz="3200" dirty="0"/>
              <a:t>Core becomes Neutrons, massive flux (10</a:t>
            </a:r>
            <a:r>
              <a:rPr lang="en-US" sz="3200" baseline="30000" dirty="0"/>
              <a:t>57</a:t>
            </a:r>
            <a:r>
              <a:rPr lang="en-US" sz="3200" dirty="0"/>
              <a:t> neutrinos) blows out slower </a:t>
            </a:r>
            <a:r>
              <a:rPr lang="en-US" sz="3200" dirty="0" err="1"/>
              <a:t>infall</a:t>
            </a:r>
            <a:endParaRPr lang="en-US" sz="3200" dirty="0"/>
          </a:p>
          <a:p>
            <a:r>
              <a:rPr lang="en-US" sz="3200" dirty="0"/>
              <a:t>Black holes likely as well as Neutron Stars</a:t>
            </a:r>
          </a:p>
          <a:p>
            <a:endParaRPr lang="en-US" sz="3200" dirty="0"/>
          </a:p>
          <a:p>
            <a:endParaRPr lang="en-US" sz="3200" dirty="0"/>
          </a:p>
          <a:p>
            <a:endParaRPr lang="en-US" sz="3200" dirty="0"/>
          </a:p>
          <a:p>
            <a:endParaRPr lang="en-US" sz="3200" dirty="0"/>
          </a:p>
          <a:p>
            <a:pPr lvl="1"/>
            <a:endParaRPr lang="en-US" sz="2800" dirty="0"/>
          </a:p>
          <a:p>
            <a:endParaRPr lang="en-US" sz="3200" dirty="0"/>
          </a:p>
          <a:p>
            <a:endParaRPr lang="en-US" sz="3200" dirty="0"/>
          </a:p>
        </p:txBody>
      </p:sp>
    </p:spTree>
    <p:extLst>
      <p:ext uri="{BB962C8B-B14F-4D97-AF65-F5344CB8AC3E}">
        <p14:creationId xmlns:p14="http://schemas.microsoft.com/office/powerpoint/2010/main" val="784015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577287" y="341975"/>
            <a:ext cx="10515600" cy="1325563"/>
          </a:xfrm>
        </p:spPr>
        <p:txBody>
          <a:bodyPr/>
          <a:lstStyle/>
          <a:p>
            <a:r>
              <a:rPr lang="en-US" dirty="0"/>
              <a:t>Interstellar Absorption Lines</a:t>
            </a:r>
          </a:p>
        </p:txBody>
      </p:sp>
      <p:pic>
        <p:nvPicPr>
          <p:cNvPr id="1026" name="Picture 2" descr="Image result for interstellar absorption lines">
            <a:extLst>
              <a:ext uri="{FF2B5EF4-FFF2-40B4-BE49-F238E27FC236}">
                <a16:creationId xmlns:a16="http://schemas.microsoft.com/office/drawing/2014/main" id="{BEBBBCD0-A14C-EE47-B0BE-A4FF7D78D4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196" y="1817224"/>
            <a:ext cx="10348426" cy="428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315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39" y="-69700"/>
            <a:ext cx="11215869" cy="1325563"/>
          </a:xfrm>
        </p:spPr>
        <p:txBody>
          <a:bodyPr/>
          <a:lstStyle/>
          <a:p>
            <a:r>
              <a:rPr lang="en-US" dirty="0"/>
              <a:t>Late Stage Structure of High Mass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4757194" y="6227180"/>
            <a:ext cx="6429735" cy="989635"/>
          </a:xfrm>
        </p:spPr>
        <p:txBody>
          <a:bodyPr>
            <a:normAutofit/>
          </a:bodyPr>
          <a:lstStyle/>
          <a:p>
            <a:r>
              <a:rPr lang="en-US" sz="3200" dirty="0"/>
              <a:t>GSFC/NASA</a:t>
            </a:r>
          </a:p>
          <a:p>
            <a:endParaRPr lang="en-US" sz="3200" dirty="0"/>
          </a:p>
          <a:p>
            <a:endParaRPr lang="en-US" sz="3200" dirty="0"/>
          </a:p>
          <a:p>
            <a:endParaRPr lang="en-US" sz="3200" dirty="0"/>
          </a:p>
          <a:p>
            <a:endParaRPr lang="en-US" sz="3200" dirty="0"/>
          </a:p>
          <a:p>
            <a:pPr lvl="1"/>
            <a:endParaRPr lang="en-US" sz="2800" dirty="0"/>
          </a:p>
          <a:p>
            <a:endParaRPr lang="en-US" sz="3200" dirty="0"/>
          </a:p>
          <a:p>
            <a:endParaRPr lang="en-US" sz="3200" dirty="0"/>
          </a:p>
        </p:txBody>
      </p:sp>
      <p:pic>
        <p:nvPicPr>
          <p:cNvPr id="26626" name="Picture 2" descr="Image result for massive star structure evolution onion">
            <a:extLst>
              <a:ext uri="{FF2B5EF4-FFF2-40B4-BE49-F238E27FC236}">
                <a16:creationId xmlns:a16="http://schemas.microsoft.com/office/drawing/2014/main" id="{2D87E86F-9A35-A84A-B24C-F847634D7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634" y="960940"/>
            <a:ext cx="7577077" cy="499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802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39" y="-69700"/>
            <a:ext cx="11215869" cy="1325563"/>
          </a:xfrm>
        </p:spPr>
        <p:txBody>
          <a:bodyPr/>
          <a:lstStyle/>
          <a:p>
            <a:r>
              <a:rPr lang="en-US" dirty="0"/>
              <a:t>Late Stage Structure of High Mass Stars</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4757194" y="6227180"/>
            <a:ext cx="6429735" cy="989635"/>
          </a:xfrm>
        </p:spPr>
        <p:txBody>
          <a:bodyPr>
            <a:normAutofit/>
          </a:bodyPr>
          <a:lstStyle/>
          <a:p>
            <a:endParaRPr lang="en-US" sz="3200" dirty="0"/>
          </a:p>
          <a:p>
            <a:endParaRPr lang="en-US" sz="3200" dirty="0"/>
          </a:p>
          <a:p>
            <a:endParaRPr lang="en-US" sz="3200" dirty="0"/>
          </a:p>
          <a:p>
            <a:endParaRPr lang="en-US" sz="3200" dirty="0"/>
          </a:p>
          <a:p>
            <a:pPr lvl="1"/>
            <a:endParaRPr lang="en-US" sz="2800" dirty="0"/>
          </a:p>
          <a:p>
            <a:endParaRPr lang="en-US" sz="3200" dirty="0"/>
          </a:p>
          <a:p>
            <a:endParaRPr lang="en-US" sz="3200" dirty="0"/>
          </a:p>
        </p:txBody>
      </p:sp>
      <p:pic>
        <p:nvPicPr>
          <p:cNvPr id="5" name="Picture 2">
            <a:extLst>
              <a:ext uri="{FF2B5EF4-FFF2-40B4-BE49-F238E27FC236}">
                <a16:creationId xmlns:a16="http://schemas.microsoft.com/office/drawing/2014/main" id="{6511A0E8-0B5B-F94D-904D-AAAD29BCE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773" y="1163055"/>
            <a:ext cx="8686800" cy="506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Content Placeholder 3">
            <a:extLst>
              <a:ext uri="{FF2B5EF4-FFF2-40B4-BE49-F238E27FC236}">
                <a16:creationId xmlns:a16="http://schemas.microsoft.com/office/drawing/2014/main" id="{0443158B-82A0-404E-B63D-7FEAD2F5FDEE}"/>
              </a:ext>
            </a:extLst>
          </p:cNvPr>
          <p:cNvSpPr txBox="1">
            <a:spLocks/>
          </p:cNvSpPr>
          <p:nvPr/>
        </p:nvSpPr>
        <p:spPr>
          <a:xfrm>
            <a:off x="3474334" y="5974466"/>
            <a:ext cx="6429735" cy="989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Horizons, by Michael Seeds</a:t>
            </a:r>
          </a:p>
          <a:p>
            <a:endParaRPr lang="en-US" sz="3200" dirty="0"/>
          </a:p>
          <a:p>
            <a:endParaRPr lang="en-US" sz="3200" dirty="0"/>
          </a:p>
          <a:p>
            <a:endParaRPr lang="en-US" sz="3200" dirty="0"/>
          </a:p>
          <a:p>
            <a:endParaRPr lang="en-US" sz="3200" dirty="0"/>
          </a:p>
          <a:p>
            <a:pPr lvl="1"/>
            <a:endParaRPr lang="en-US" sz="2800" dirty="0"/>
          </a:p>
          <a:p>
            <a:endParaRPr lang="en-US" sz="3200" dirty="0"/>
          </a:p>
          <a:p>
            <a:endParaRPr lang="en-US" sz="3200" dirty="0"/>
          </a:p>
        </p:txBody>
      </p:sp>
    </p:spTree>
    <p:extLst>
      <p:ext uri="{BB962C8B-B14F-4D97-AF65-F5344CB8AC3E}">
        <p14:creationId xmlns:p14="http://schemas.microsoft.com/office/powerpoint/2010/main" val="1749021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39" y="-69700"/>
            <a:ext cx="11215869" cy="1325563"/>
          </a:xfrm>
        </p:spPr>
        <p:txBody>
          <a:bodyPr/>
          <a:lstStyle/>
          <a:p>
            <a:r>
              <a:rPr lang="en-US" dirty="0"/>
              <a:t>Type II Supernova in M51 in 2011</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2740304" y="6099859"/>
            <a:ext cx="6429735" cy="989635"/>
          </a:xfrm>
        </p:spPr>
        <p:txBody>
          <a:bodyPr>
            <a:normAutofit/>
          </a:bodyPr>
          <a:lstStyle/>
          <a:p>
            <a:r>
              <a:rPr lang="en-US" sz="3200" b="1" dirty="0"/>
              <a:t>M51 Supernova | John </a:t>
            </a:r>
            <a:r>
              <a:rPr lang="en-US" sz="3200" b="1" dirty="0" err="1"/>
              <a:t>Buonomo</a:t>
            </a:r>
            <a:endParaRPr lang="en-US" sz="3200" b="1" dirty="0"/>
          </a:p>
          <a:p>
            <a:endParaRPr lang="en-US" sz="3200" dirty="0"/>
          </a:p>
          <a:p>
            <a:endParaRPr lang="en-US" sz="3200" dirty="0"/>
          </a:p>
          <a:p>
            <a:endParaRPr lang="en-US" sz="3200" dirty="0"/>
          </a:p>
          <a:p>
            <a:endParaRPr lang="en-US" sz="3200" dirty="0"/>
          </a:p>
          <a:p>
            <a:pPr lvl="1"/>
            <a:endParaRPr lang="en-US" sz="2800" dirty="0"/>
          </a:p>
          <a:p>
            <a:endParaRPr lang="en-US" sz="3200" dirty="0"/>
          </a:p>
          <a:p>
            <a:endParaRPr lang="en-US" sz="3200" dirty="0"/>
          </a:p>
        </p:txBody>
      </p:sp>
      <p:pic>
        <p:nvPicPr>
          <p:cNvPr id="27650" name="Picture 2" descr="https://s22380.pcdn.co/wp-content/uploads/SNTM51-SN062011.jpg">
            <a:extLst>
              <a:ext uri="{FF2B5EF4-FFF2-40B4-BE49-F238E27FC236}">
                <a16:creationId xmlns:a16="http://schemas.microsoft.com/office/drawing/2014/main" id="{EC9EC127-8BEC-6A4C-A96E-1A779F2B0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3625"/>
            <a:ext cx="12192000" cy="473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24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42F4-FE78-2A47-8442-59B586797DF1}"/>
              </a:ext>
            </a:extLst>
          </p:cNvPr>
          <p:cNvSpPr>
            <a:spLocks noGrp="1"/>
          </p:cNvSpPr>
          <p:nvPr>
            <p:ph type="title"/>
          </p:nvPr>
        </p:nvSpPr>
        <p:spPr>
          <a:xfrm>
            <a:off x="838200" y="126797"/>
            <a:ext cx="10515600" cy="1325563"/>
          </a:xfrm>
        </p:spPr>
        <p:txBody>
          <a:bodyPr/>
          <a:lstStyle/>
          <a:p>
            <a:r>
              <a:rPr lang="en-US" dirty="0">
                <a:hlinkClick r:id="rId2"/>
              </a:rPr>
              <a:t>Instability Strip </a:t>
            </a:r>
            <a:r>
              <a:rPr lang="en-US" dirty="0"/>
              <a:t>and Variable Stars</a:t>
            </a:r>
          </a:p>
        </p:txBody>
      </p:sp>
      <p:sp>
        <p:nvSpPr>
          <p:cNvPr id="3" name="Content Placeholder 2">
            <a:extLst>
              <a:ext uri="{FF2B5EF4-FFF2-40B4-BE49-F238E27FC236}">
                <a16:creationId xmlns:a16="http://schemas.microsoft.com/office/drawing/2014/main" id="{DCA9E3E2-80E0-7544-854D-11D38EAE0619}"/>
              </a:ext>
            </a:extLst>
          </p:cNvPr>
          <p:cNvSpPr>
            <a:spLocks noGrp="1"/>
          </p:cNvSpPr>
          <p:nvPr>
            <p:ph idx="1"/>
          </p:nvPr>
        </p:nvSpPr>
        <p:spPr>
          <a:xfrm>
            <a:off x="838200" y="1825625"/>
            <a:ext cx="4752372" cy="4351338"/>
          </a:xfrm>
        </p:spPr>
        <p:txBody>
          <a:bodyPr/>
          <a:lstStyle/>
          <a:p>
            <a:r>
              <a:rPr lang="en-US" dirty="0"/>
              <a:t>Stars in this region of the HR Diagram literally pulsate and change their size with a regular period.</a:t>
            </a:r>
          </a:p>
          <a:p>
            <a:r>
              <a:rPr lang="en-US" dirty="0"/>
              <a:t>This has to do with a layer of Helium changing ionization (between singly and doubly ionized.  See Wiki link.) </a:t>
            </a:r>
          </a:p>
        </p:txBody>
      </p:sp>
      <p:pic>
        <p:nvPicPr>
          <p:cNvPr id="4" name="Picture 3">
            <a:extLst>
              <a:ext uri="{FF2B5EF4-FFF2-40B4-BE49-F238E27FC236}">
                <a16:creationId xmlns:a16="http://schemas.microsoft.com/office/drawing/2014/main" id="{13C02FC0-9996-9F4B-A552-6BF70F0655CE}"/>
              </a:ext>
            </a:extLst>
          </p:cNvPr>
          <p:cNvPicPr>
            <a:picLocks noChangeAspect="1"/>
          </p:cNvPicPr>
          <p:nvPr/>
        </p:nvPicPr>
        <p:blipFill>
          <a:blip r:embed="rId3"/>
          <a:stretch>
            <a:fillRect/>
          </a:stretch>
        </p:blipFill>
        <p:spPr>
          <a:xfrm>
            <a:off x="5472323" y="1079096"/>
            <a:ext cx="5650750" cy="5640007"/>
          </a:xfrm>
          <a:prstGeom prst="rect">
            <a:avLst/>
          </a:prstGeom>
        </p:spPr>
      </p:pic>
    </p:spTree>
    <p:extLst>
      <p:ext uri="{BB962C8B-B14F-4D97-AF65-F5344CB8AC3E}">
        <p14:creationId xmlns:p14="http://schemas.microsoft.com/office/powerpoint/2010/main" val="875430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a:extLst>
              <a:ext uri="{FF2B5EF4-FFF2-40B4-BE49-F238E27FC236}">
                <a16:creationId xmlns:a16="http://schemas.microsoft.com/office/drawing/2014/main" id="{4DB72C49-C946-AF4C-8466-6117996EF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313" y="1339851"/>
            <a:ext cx="7239000" cy="5002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898" name="Rectangle 2">
            <a:extLst>
              <a:ext uri="{FF2B5EF4-FFF2-40B4-BE49-F238E27FC236}">
                <a16:creationId xmlns:a16="http://schemas.microsoft.com/office/drawing/2014/main" id="{891285FC-7527-EC4C-AA93-4C5626BAE3D2}"/>
              </a:ext>
            </a:extLst>
          </p:cNvPr>
          <p:cNvSpPr>
            <a:spLocks noGrp="1" noChangeArrowheads="1"/>
          </p:cNvSpPr>
          <p:nvPr>
            <p:ph type="title"/>
          </p:nvPr>
        </p:nvSpPr>
        <p:spPr>
          <a:xfrm>
            <a:off x="1981200" y="1"/>
            <a:ext cx="8229600" cy="792163"/>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solidFill>
                  <a:srgbClr val="333399"/>
                </a:solidFill>
              </a:rPr>
              <a:t>Mass Transfer in Binary Stars</a:t>
            </a:r>
          </a:p>
        </p:txBody>
      </p:sp>
      <p:sp>
        <p:nvSpPr>
          <p:cNvPr id="80899" name="Text Box 3">
            <a:extLst>
              <a:ext uri="{FF2B5EF4-FFF2-40B4-BE49-F238E27FC236}">
                <a16:creationId xmlns:a16="http://schemas.microsoft.com/office/drawing/2014/main" id="{A5523DAA-098A-1D4F-81FC-CFE428C8D41C}"/>
              </a:ext>
            </a:extLst>
          </p:cNvPr>
          <p:cNvSpPr txBox="1">
            <a:spLocks noChangeArrowheads="1"/>
          </p:cNvSpPr>
          <p:nvPr/>
        </p:nvSpPr>
        <p:spPr bwMode="auto">
          <a:xfrm>
            <a:off x="2286000" y="685801"/>
            <a:ext cx="78486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In a binary system, each star controls a finite region of space, bounded by the </a:t>
            </a:r>
            <a:r>
              <a:rPr lang="en-US" altLang="en-US" sz="2000" b="1">
                <a:solidFill>
                  <a:srgbClr val="333399"/>
                </a:solidFill>
              </a:rPr>
              <a:t>Roche lobes</a:t>
            </a:r>
            <a:r>
              <a:rPr lang="en-US" altLang="en-US" sz="2000">
                <a:solidFill>
                  <a:srgbClr val="333399"/>
                </a:solidFill>
              </a:rPr>
              <a:t> (or Roche surfaces).</a:t>
            </a:r>
          </a:p>
        </p:txBody>
      </p:sp>
      <p:sp>
        <p:nvSpPr>
          <p:cNvPr id="80900" name="Text Box 4">
            <a:extLst>
              <a:ext uri="{FF2B5EF4-FFF2-40B4-BE49-F238E27FC236}">
                <a16:creationId xmlns:a16="http://schemas.microsoft.com/office/drawing/2014/main" id="{AD8548A2-9486-AA47-93AA-706FDBBF333A}"/>
              </a:ext>
            </a:extLst>
          </p:cNvPr>
          <p:cNvSpPr txBox="1">
            <a:spLocks noChangeArrowheads="1"/>
          </p:cNvSpPr>
          <p:nvPr/>
        </p:nvSpPr>
        <p:spPr bwMode="auto">
          <a:xfrm>
            <a:off x="6553200" y="4267201"/>
            <a:ext cx="38100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dirty="0" err="1">
                <a:solidFill>
                  <a:srgbClr val="FF0000"/>
                </a:solidFill>
              </a:rPr>
              <a:t>Lagrangian</a:t>
            </a:r>
            <a:r>
              <a:rPr lang="en-US" altLang="en-US" sz="2000" dirty="0">
                <a:solidFill>
                  <a:srgbClr val="FF0000"/>
                </a:solidFill>
              </a:rPr>
              <a:t> points = points of stability, where matter can remain without being pulled toward one of the stars.</a:t>
            </a:r>
          </a:p>
        </p:txBody>
      </p:sp>
      <p:sp>
        <p:nvSpPr>
          <p:cNvPr id="80901" name="Line 5">
            <a:extLst>
              <a:ext uri="{FF2B5EF4-FFF2-40B4-BE49-F238E27FC236}">
                <a16:creationId xmlns:a16="http://schemas.microsoft.com/office/drawing/2014/main" id="{DC14EF99-BAF7-CA4C-A94D-404725E3C557}"/>
              </a:ext>
            </a:extLst>
          </p:cNvPr>
          <p:cNvSpPr>
            <a:spLocks noChangeShapeType="1"/>
          </p:cNvSpPr>
          <p:nvPr/>
        </p:nvSpPr>
        <p:spPr bwMode="auto">
          <a:xfrm flipV="1">
            <a:off x="6781800" y="3808414"/>
            <a:ext cx="1588" cy="765175"/>
          </a:xfrm>
          <a:prstGeom prst="line">
            <a:avLst/>
          </a:prstGeom>
          <a:noFill/>
          <a:ln w="284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0902" name="Line 6">
            <a:extLst>
              <a:ext uri="{FF2B5EF4-FFF2-40B4-BE49-F238E27FC236}">
                <a16:creationId xmlns:a16="http://schemas.microsoft.com/office/drawing/2014/main" id="{13E27605-B72F-A045-BAE3-D7128E7DD5DE}"/>
              </a:ext>
            </a:extLst>
          </p:cNvPr>
          <p:cNvSpPr>
            <a:spLocks noChangeShapeType="1"/>
          </p:cNvSpPr>
          <p:nvPr/>
        </p:nvSpPr>
        <p:spPr bwMode="auto">
          <a:xfrm flipH="1">
            <a:off x="6475414" y="4648200"/>
            <a:ext cx="307975" cy="457200"/>
          </a:xfrm>
          <a:prstGeom prst="line">
            <a:avLst/>
          </a:prstGeom>
          <a:noFill/>
          <a:ln w="284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0903" name="Line 7">
            <a:extLst>
              <a:ext uri="{FF2B5EF4-FFF2-40B4-BE49-F238E27FC236}">
                <a16:creationId xmlns:a16="http://schemas.microsoft.com/office/drawing/2014/main" id="{8B885121-4D8B-8147-B2D7-42D9CF34CF95}"/>
              </a:ext>
            </a:extLst>
          </p:cNvPr>
          <p:cNvSpPr>
            <a:spLocks noChangeShapeType="1"/>
          </p:cNvSpPr>
          <p:nvPr/>
        </p:nvSpPr>
        <p:spPr bwMode="auto">
          <a:xfrm flipH="1" flipV="1">
            <a:off x="8761414" y="3808414"/>
            <a:ext cx="460375" cy="460375"/>
          </a:xfrm>
          <a:prstGeom prst="line">
            <a:avLst/>
          </a:prstGeom>
          <a:noFill/>
          <a:ln w="284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0904" name="Line 8">
            <a:extLst>
              <a:ext uri="{FF2B5EF4-FFF2-40B4-BE49-F238E27FC236}">
                <a16:creationId xmlns:a16="http://schemas.microsoft.com/office/drawing/2014/main" id="{C09BAA3F-8508-AE40-997F-47086DE6164A}"/>
              </a:ext>
            </a:extLst>
          </p:cNvPr>
          <p:cNvSpPr>
            <a:spLocks noChangeShapeType="1"/>
          </p:cNvSpPr>
          <p:nvPr/>
        </p:nvSpPr>
        <p:spPr bwMode="auto">
          <a:xfrm flipH="1" flipV="1">
            <a:off x="3732214" y="3732214"/>
            <a:ext cx="2974975" cy="841375"/>
          </a:xfrm>
          <a:prstGeom prst="line">
            <a:avLst/>
          </a:prstGeom>
          <a:noFill/>
          <a:ln w="284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0905" name="Line 9">
            <a:extLst>
              <a:ext uri="{FF2B5EF4-FFF2-40B4-BE49-F238E27FC236}">
                <a16:creationId xmlns:a16="http://schemas.microsoft.com/office/drawing/2014/main" id="{BE199054-EB46-EC4E-BF88-E5DE845D26D7}"/>
              </a:ext>
            </a:extLst>
          </p:cNvPr>
          <p:cNvSpPr>
            <a:spLocks noChangeShapeType="1"/>
          </p:cNvSpPr>
          <p:nvPr/>
        </p:nvSpPr>
        <p:spPr bwMode="auto">
          <a:xfrm flipV="1">
            <a:off x="6781800" y="2513014"/>
            <a:ext cx="381000" cy="2060575"/>
          </a:xfrm>
          <a:prstGeom prst="line">
            <a:avLst/>
          </a:prstGeom>
          <a:noFill/>
          <a:ln w="284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0906" name="Text Box 10">
            <a:extLst>
              <a:ext uri="{FF2B5EF4-FFF2-40B4-BE49-F238E27FC236}">
                <a16:creationId xmlns:a16="http://schemas.microsoft.com/office/drawing/2014/main" id="{8224F060-A08D-D749-A9E4-920DAA771CE7}"/>
              </a:ext>
            </a:extLst>
          </p:cNvPr>
          <p:cNvSpPr txBox="1">
            <a:spLocks noChangeArrowheads="1"/>
          </p:cNvSpPr>
          <p:nvPr/>
        </p:nvSpPr>
        <p:spPr bwMode="auto">
          <a:xfrm>
            <a:off x="2667000" y="6096001"/>
            <a:ext cx="70866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1250"/>
              </a:spcBef>
            </a:pPr>
            <a:r>
              <a:rPr lang="en-US" altLang="en-US" sz="2000">
                <a:solidFill>
                  <a:srgbClr val="333399"/>
                </a:solidFill>
              </a:rPr>
              <a:t>Matter can flow over from one star to another </a:t>
            </a:r>
            <a:br>
              <a:rPr lang="en-US" altLang="en-US" sz="2000">
                <a:solidFill>
                  <a:srgbClr val="333399"/>
                </a:solidFill>
              </a:rPr>
            </a:br>
            <a:r>
              <a:rPr lang="en-US" altLang="en-US" sz="2000">
                <a:solidFill>
                  <a:srgbClr val="333399"/>
                </a:solidFill>
              </a:rPr>
              <a:t>through the inner lagrange point L1.</a:t>
            </a:r>
          </a:p>
        </p:txBody>
      </p:sp>
    </p:spTree>
    <p:extLst>
      <p:ext uri="{BB962C8B-B14F-4D97-AF65-F5344CB8AC3E}">
        <p14:creationId xmlns:p14="http://schemas.microsoft.com/office/powerpoint/2010/main" val="39842856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animEffect transition="in" filter="slide(fromBottom)">
                                      <p:cBhvr additive="repl">
                                        <p:cTn id="7" dur="500"/>
                                        <p:tgtEl>
                                          <p:spTgt spid="80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additive="repl">
                                        <p:cTn id="11" dur="1" fill="hold">
                                          <p:stCondLst>
                                            <p:cond delay="0"/>
                                          </p:stCondLst>
                                        </p:cTn>
                                        <p:tgtEl>
                                          <p:spTgt spid="80897"/>
                                        </p:tgtEl>
                                        <p:attrNameLst>
                                          <p:attrName>style.visibility</p:attrName>
                                        </p:attrNameLst>
                                      </p:cBhvr>
                                      <p:to>
                                        <p:strVal val="visible"/>
                                      </p:to>
                                    </p:set>
                                    <p:anim calcmode="lin" valueType="num">
                                      <p:cBhvr>
                                        <p:cTn id="12" dur="500" fill="hold"/>
                                        <p:tgtEl>
                                          <p:spTgt spid="80897"/>
                                        </p:tgtEl>
                                        <p:attrNameLst>
                                          <p:attrName>ppt_x</p:attrName>
                                        </p:attrNameLst>
                                      </p:cBhvr>
                                      <p:tavLst>
                                        <p:tav tm="100000">
                                          <p:val>
                                            <p:strVal val="0-#ppt_w/2"/>
                                          </p:val>
                                        </p:tav>
                                        <p:tav>
                                          <p:val>
                                            <p:strVal val="#ppt_x"/>
                                          </p:val>
                                        </p:tav>
                                      </p:tavLst>
                                    </p:anim>
                                    <p:anim calcmode="lin" valueType="num">
                                      <p:cBhvr>
                                        <p:cTn id="13" dur="500" fill="hold"/>
                                        <p:tgtEl>
                                          <p:spTgt spid="80897"/>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additive="repl">
                                        <p:cTn id="17" dur="1" fill="hold">
                                          <p:stCondLst>
                                            <p:cond delay="0"/>
                                          </p:stCondLst>
                                        </p:cTn>
                                        <p:tgtEl>
                                          <p:spTgt spid="80900"/>
                                        </p:tgtEl>
                                        <p:attrNameLst>
                                          <p:attrName>style.visibility</p:attrName>
                                        </p:attrNameLst>
                                      </p:cBhvr>
                                      <p:to>
                                        <p:strVal val="visible"/>
                                      </p:to>
                                    </p:set>
                                    <p:animEffect transition="in" filter="slide(fromBottom)">
                                      <p:cBhvr additive="repl">
                                        <p:cTn id="18" dur="500"/>
                                        <p:tgtEl>
                                          <p:spTgt spid="80900"/>
                                        </p:tgtEl>
                                      </p:cBhvr>
                                    </p:animEffect>
                                  </p:childTnLst>
                                </p:cTn>
                              </p:par>
                              <p:par>
                                <p:cTn id="19" presetID="12" presetClass="entr" presetSubtype="4" fill="hold" nodeType="withEffect">
                                  <p:stCondLst>
                                    <p:cond delay="0"/>
                                  </p:stCondLst>
                                  <p:childTnLst>
                                    <p:set>
                                      <p:cBhvr additive="repl">
                                        <p:cTn id="20" dur="1" fill="hold">
                                          <p:stCondLst>
                                            <p:cond delay="0"/>
                                          </p:stCondLst>
                                        </p:cTn>
                                        <p:tgtEl>
                                          <p:spTgt spid="80901"/>
                                        </p:tgtEl>
                                        <p:attrNameLst>
                                          <p:attrName>style.visibility</p:attrName>
                                        </p:attrNameLst>
                                      </p:cBhvr>
                                      <p:to>
                                        <p:strVal val="visible"/>
                                      </p:to>
                                    </p:set>
                                    <p:animEffect transition="in" filter="slide(fromBottom)">
                                      <p:cBhvr additive="repl">
                                        <p:cTn id="21" dur="500"/>
                                        <p:tgtEl>
                                          <p:spTgt spid="80901"/>
                                        </p:tgtEl>
                                      </p:cBhvr>
                                    </p:animEffect>
                                  </p:childTnLst>
                                </p:cTn>
                              </p:par>
                              <p:par>
                                <p:cTn id="22" presetID="12" presetClass="entr" presetSubtype="4" fill="hold" nodeType="withEffect">
                                  <p:stCondLst>
                                    <p:cond delay="0"/>
                                  </p:stCondLst>
                                  <p:childTnLst>
                                    <p:set>
                                      <p:cBhvr additive="repl">
                                        <p:cTn id="23" dur="1" fill="hold">
                                          <p:stCondLst>
                                            <p:cond delay="0"/>
                                          </p:stCondLst>
                                        </p:cTn>
                                        <p:tgtEl>
                                          <p:spTgt spid="80902"/>
                                        </p:tgtEl>
                                        <p:attrNameLst>
                                          <p:attrName>style.visibility</p:attrName>
                                        </p:attrNameLst>
                                      </p:cBhvr>
                                      <p:to>
                                        <p:strVal val="visible"/>
                                      </p:to>
                                    </p:set>
                                    <p:animEffect transition="in" filter="slide(fromBottom)">
                                      <p:cBhvr additive="repl">
                                        <p:cTn id="24" dur="500"/>
                                        <p:tgtEl>
                                          <p:spTgt spid="80902"/>
                                        </p:tgtEl>
                                      </p:cBhvr>
                                    </p:animEffect>
                                  </p:childTnLst>
                                </p:cTn>
                              </p:par>
                              <p:par>
                                <p:cTn id="25" presetID="12" presetClass="entr" presetSubtype="4" fill="hold" nodeType="withEffect">
                                  <p:stCondLst>
                                    <p:cond delay="0"/>
                                  </p:stCondLst>
                                  <p:childTnLst>
                                    <p:set>
                                      <p:cBhvr additive="repl">
                                        <p:cTn id="26" dur="1" fill="hold">
                                          <p:stCondLst>
                                            <p:cond delay="0"/>
                                          </p:stCondLst>
                                        </p:cTn>
                                        <p:tgtEl>
                                          <p:spTgt spid="80903"/>
                                        </p:tgtEl>
                                        <p:attrNameLst>
                                          <p:attrName>style.visibility</p:attrName>
                                        </p:attrNameLst>
                                      </p:cBhvr>
                                      <p:to>
                                        <p:strVal val="visible"/>
                                      </p:to>
                                    </p:set>
                                    <p:animEffect transition="in" filter="slide(fromBottom)">
                                      <p:cBhvr additive="repl">
                                        <p:cTn id="27" dur="500"/>
                                        <p:tgtEl>
                                          <p:spTgt spid="80903"/>
                                        </p:tgtEl>
                                      </p:cBhvr>
                                    </p:animEffect>
                                  </p:childTnLst>
                                </p:cTn>
                              </p:par>
                              <p:par>
                                <p:cTn id="28" presetID="12" presetClass="entr" presetSubtype="4" fill="hold" nodeType="withEffect">
                                  <p:stCondLst>
                                    <p:cond delay="0"/>
                                  </p:stCondLst>
                                  <p:childTnLst>
                                    <p:set>
                                      <p:cBhvr additive="repl">
                                        <p:cTn id="29" dur="1" fill="hold">
                                          <p:stCondLst>
                                            <p:cond delay="0"/>
                                          </p:stCondLst>
                                        </p:cTn>
                                        <p:tgtEl>
                                          <p:spTgt spid="80904"/>
                                        </p:tgtEl>
                                        <p:attrNameLst>
                                          <p:attrName>style.visibility</p:attrName>
                                        </p:attrNameLst>
                                      </p:cBhvr>
                                      <p:to>
                                        <p:strVal val="visible"/>
                                      </p:to>
                                    </p:set>
                                    <p:animEffect transition="in" filter="slide(fromBottom)">
                                      <p:cBhvr additive="repl">
                                        <p:cTn id="30" dur="500"/>
                                        <p:tgtEl>
                                          <p:spTgt spid="80904"/>
                                        </p:tgtEl>
                                      </p:cBhvr>
                                    </p:animEffect>
                                  </p:childTnLst>
                                </p:cTn>
                              </p:par>
                              <p:par>
                                <p:cTn id="31" presetID="12" presetClass="entr" presetSubtype="4" fill="hold" nodeType="withEffect">
                                  <p:stCondLst>
                                    <p:cond delay="0"/>
                                  </p:stCondLst>
                                  <p:childTnLst>
                                    <p:set>
                                      <p:cBhvr additive="repl">
                                        <p:cTn id="32" dur="1" fill="hold">
                                          <p:stCondLst>
                                            <p:cond delay="0"/>
                                          </p:stCondLst>
                                        </p:cTn>
                                        <p:tgtEl>
                                          <p:spTgt spid="80905"/>
                                        </p:tgtEl>
                                        <p:attrNameLst>
                                          <p:attrName>style.visibility</p:attrName>
                                        </p:attrNameLst>
                                      </p:cBhvr>
                                      <p:to>
                                        <p:strVal val="visible"/>
                                      </p:to>
                                    </p:set>
                                    <p:animEffect transition="in" filter="slide(fromBottom)">
                                      <p:cBhvr additive="repl">
                                        <p:cTn id="33" dur="500"/>
                                        <p:tgtEl>
                                          <p:spTgt spid="8090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nodeType="clickEffect">
                                  <p:stCondLst>
                                    <p:cond delay="0"/>
                                  </p:stCondLst>
                                  <p:childTnLst>
                                    <p:set>
                                      <p:cBhvr additive="repl">
                                        <p:cTn id="37" dur="1" fill="hold">
                                          <p:stCondLst>
                                            <p:cond delay="0"/>
                                          </p:stCondLst>
                                        </p:cTn>
                                        <p:tgtEl>
                                          <p:spTgt spid="80906"/>
                                        </p:tgtEl>
                                        <p:attrNameLst>
                                          <p:attrName>style.visibility</p:attrName>
                                        </p:attrNameLst>
                                      </p:cBhvr>
                                      <p:to>
                                        <p:strVal val="visible"/>
                                      </p:to>
                                    </p:set>
                                    <p:animEffect transition="in" filter="slide(fromBottom)">
                                      <p:cBhvr additive="repl">
                                        <p:cTn id="38" dur="500"/>
                                        <p:tgtEl>
                                          <p:spTgt spid="80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8BCB6A34-3B9E-5E4B-8C84-4DCA2DFF7089}"/>
              </a:ext>
            </a:extLst>
          </p:cNvPr>
          <p:cNvSpPr>
            <a:spLocks noGrp="1" noChangeArrowheads="1"/>
          </p:cNvSpPr>
          <p:nvPr>
            <p:ph type="title"/>
          </p:nvPr>
        </p:nvSpPr>
        <p:spPr>
          <a:xfrm>
            <a:off x="845916" y="254000"/>
            <a:ext cx="4572000" cy="1447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solidFill>
                  <a:srgbClr val="333399"/>
                </a:solidFill>
              </a:rPr>
              <a:t>Recycled Stellar Evolution</a:t>
            </a:r>
          </a:p>
        </p:txBody>
      </p:sp>
      <p:sp>
        <p:nvSpPr>
          <p:cNvPr id="81922" name="Text Box 2">
            <a:extLst>
              <a:ext uri="{FF2B5EF4-FFF2-40B4-BE49-F238E27FC236}">
                <a16:creationId xmlns:a16="http://schemas.microsoft.com/office/drawing/2014/main" id="{0A675DE3-50D4-C84B-BDFA-5D3E28377DC8}"/>
              </a:ext>
            </a:extLst>
          </p:cNvPr>
          <p:cNvSpPr txBox="1">
            <a:spLocks noChangeArrowheads="1"/>
          </p:cNvSpPr>
          <p:nvPr/>
        </p:nvSpPr>
        <p:spPr bwMode="auto">
          <a:xfrm>
            <a:off x="845916" y="2782386"/>
            <a:ext cx="4572000"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750"/>
              </a:spcBef>
            </a:pPr>
            <a:r>
              <a:rPr lang="en-US" altLang="en-US" sz="2800" dirty="0">
                <a:solidFill>
                  <a:srgbClr val="333399"/>
                </a:solidFill>
              </a:rPr>
              <a:t>Mass transfer in a binary system can significantly alter the stars’ masses and affect their stellar evolution.</a:t>
            </a:r>
          </a:p>
        </p:txBody>
      </p:sp>
      <p:sp>
        <p:nvSpPr>
          <p:cNvPr id="81923" name="AutoShape 3">
            <a:extLst>
              <a:ext uri="{FF2B5EF4-FFF2-40B4-BE49-F238E27FC236}">
                <a16:creationId xmlns:a16="http://schemas.microsoft.com/office/drawing/2014/main" id="{2955F12A-D1B1-2C48-9738-7BAB39468DC4}"/>
              </a:ext>
            </a:extLst>
          </p:cNvPr>
          <p:cNvSpPr>
            <a:spLocks noChangeArrowheads="1"/>
          </p:cNvSpPr>
          <p:nvPr/>
        </p:nvSpPr>
        <p:spPr bwMode="auto">
          <a:xfrm>
            <a:off x="9779000" y="254000"/>
            <a:ext cx="381000" cy="317500"/>
          </a:xfrm>
          <a:prstGeom prst="wedgeRoundRectCallout">
            <a:avLst>
              <a:gd name="adj1" fmla="val -43519"/>
              <a:gd name="adj2" fmla="val 70000"/>
              <a:gd name="adj3" fmla="val 16667"/>
            </a:avLst>
          </a:prstGeom>
          <a:solidFill>
            <a:srgbClr val="BBE0E3">
              <a:alpha val="25000"/>
            </a:srgbClr>
          </a:solidFill>
          <a:ln w="1908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r>
              <a:rPr lang="en-US" altLang="en-US" sz="1400" b="1">
                <a:solidFill>
                  <a:srgbClr val="333399"/>
                </a:solidFill>
                <a:latin typeface="Tahoma" panose="020B0604030504040204" pitchFamily="34" charset="0"/>
              </a:rPr>
              <a:t>0</a:t>
            </a:r>
          </a:p>
        </p:txBody>
      </p:sp>
      <p:pic>
        <p:nvPicPr>
          <p:cNvPr id="81924" name="Picture 4">
            <a:extLst>
              <a:ext uri="{FF2B5EF4-FFF2-40B4-BE49-F238E27FC236}">
                <a16:creationId xmlns:a16="http://schemas.microsoft.com/office/drawing/2014/main" id="{552EB23F-B7DA-F544-B6CE-4D787CD55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25401"/>
            <a:ext cx="2949575" cy="6805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432092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additive="repl">
                                        <p:cTn id="6" dur="1" fill="hold">
                                          <p:stCondLst>
                                            <p:cond delay="0"/>
                                          </p:stCondLst>
                                        </p:cTn>
                                        <p:tgtEl>
                                          <p:spTgt spid="81924"/>
                                        </p:tgtEl>
                                        <p:attrNameLst>
                                          <p:attrName>style.visibility</p:attrName>
                                        </p:attrNameLst>
                                      </p:cBhvr>
                                      <p:to>
                                        <p:strVal val="visible"/>
                                      </p:to>
                                    </p:set>
                                    <p:anim calcmode="lin" valueType="num">
                                      <p:cBhvr>
                                        <p:cTn id="7" dur="500" fill="hold"/>
                                        <p:tgtEl>
                                          <p:spTgt spid="81924"/>
                                        </p:tgtEl>
                                        <p:attrNameLst>
                                          <p:attrName>ppt_x</p:attrName>
                                        </p:attrNameLst>
                                      </p:cBhvr>
                                      <p:tavLst>
                                        <p:tav tm="100000">
                                          <p:val>
                                            <p:strVal val="1+#ppt_w/2"/>
                                          </p:val>
                                        </p:tav>
                                        <p:tav>
                                          <p:val>
                                            <p:strVal val="#ppt_x"/>
                                          </p:val>
                                        </p:tav>
                                      </p:tavLst>
                                    </p:anim>
                                    <p:anim calcmode="lin" valueType="num">
                                      <p:cBhvr>
                                        <p:cTn id="8" dur="500" fill="hold"/>
                                        <p:tgtEl>
                                          <p:spTgt spid="8192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additive="repl">
                                        <p:cTn id="12" dur="1" fill="hold">
                                          <p:stCondLst>
                                            <p:cond delay="0"/>
                                          </p:stCondLst>
                                        </p:cTn>
                                        <p:tgtEl>
                                          <p:spTgt spid="81922"/>
                                        </p:tgtEl>
                                        <p:attrNameLst>
                                          <p:attrName>style.visibility</p:attrName>
                                        </p:attrNameLst>
                                      </p:cBhvr>
                                      <p:to>
                                        <p:strVal val="visible"/>
                                      </p:to>
                                    </p:set>
                                    <p:animEffect transition="in" filter="slide(fromBottom)">
                                      <p:cBhvr additive="repl">
                                        <p:cTn id="13"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8BCB6A34-3B9E-5E4B-8C84-4DCA2DFF7089}"/>
              </a:ext>
            </a:extLst>
          </p:cNvPr>
          <p:cNvSpPr>
            <a:spLocks noGrp="1" noChangeArrowheads="1"/>
          </p:cNvSpPr>
          <p:nvPr>
            <p:ph type="title"/>
          </p:nvPr>
        </p:nvSpPr>
        <p:spPr>
          <a:xfrm>
            <a:off x="625998" y="0"/>
            <a:ext cx="4572000" cy="1447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solidFill>
                  <a:srgbClr val="333399"/>
                </a:solidFill>
              </a:rPr>
              <a:t>Blue Stragglers</a:t>
            </a:r>
          </a:p>
        </p:txBody>
      </p:sp>
      <p:sp>
        <p:nvSpPr>
          <p:cNvPr id="81922" name="Text Box 2">
            <a:extLst>
              <a:ext uri="{FF2B5EF4-FFF2-40B4-BE49-F238E27FC236}">
                <a16:creationId xmlns:a16="http://schemas.microsoft.com/office/drawing/2014/main" id="{0A675DE3-50D4-C84B-BDFA-5D3E28377DC8}"/>
              </a:ext>
            </a:extLst>
          </p:cNvPr>
          <p:cNvSpPr txBox="1">
            <a:spLocks noChangeArrowheads="1"/>
          </p:cNvSpPr>
          <p:nvPr/>
        </p:nvSpPr>
        <p:spPr bwMode="auto">
          <a:xfrm>
            <a:off x="670126" y="1448765"/>
            <a:ext cx="4572000" cy="4634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750"/>
              </a:spcBef>
            </a:pPr>
            <a:r>
              <a:rPr lang="en-US" altLang="en-US" sz="2800" dirty="0">
                <a:solidFill>
                  <a:srgbClr val="333399"/>
                </a:solidFill>
              </a:rPr>
              <a:t>Mass transfer in a binary system can significantly alter the stars’ masses and affect their stellar evolution.</a:t>
            </a:r>
          </a:p>
          <a:p>
            <a:pPr>
              <a:spcBef>
                <a:spcPts val="1750"/>
              </a:spcBef>
            </a:pPr>
            <a:r>
              <a:rPr lang="en-US" altLang="en-US" sz="2800" dirty="0">
                <a:solidFill>
                  <a:srgbClr val="333399"/>
                </a:solidFill>
              </a:rPr>
              <a:t>Some objects may appear to violate the expectations of stellar evolution due to their binary nature, and the transfer of mass and momentum.</a:t>
            </a:r>
          </a:p>
        </p:txBody>
      </p:sp>
      <p:pic>
        <p:nvPicPr>
          <p:cNvPr id="2" name="Picture 1">
            <a:extLst>
              <a:ext uri="{FF2B5EF4-FFF2-40B4-BE49-F238E27FC236}">
                <a16:creationId xmlns:a16="http://schemas.microsoft.com/office/drawing/2014/main" id="{DD148E72-F587-A645-ACC7-F4A81B04CD53}"/>
              </a:ext>
            </a:extLst>
          </p:cNvPr>
          <p:cNvPicPr>
            <a:picLocks noChangeAspect="1"/>
          </p:cNvPicPr>
          <p:nvPr/>
        </p:nvPicPr>
        <p:blipFill>
          <a:blip r:embed="rId3"/>
          <a:stretch>
            <a:fillRect/>
          </a:stretch>
        </p:blipFill>
        <p:spPr>
          <a:xfrm>
            <a:off x="5286253" y="723899"/>
            <a:ext cx="6415751" cy="6053837"/>
          </a:xfrm>
          <a:prstGeom prst="rect">
            <a:avLst/>
          </a:prstGeom>
        </p:spPr>
      </p:pic>
    </p:spTree>
    <p:extLst>
      <p:ext uri="{BB962C8B-B14F-4D97-AF65-F5344CB8AC3E}">
        <p14:creationId xmlns:p14="http://schemas.microsoft.com/office/powerpoint/2010/main" val="22731127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81922"/>
                                        </p:tgtEl>
                                        <p:attrNameLst>
                                          <p:attrName>style.visibility</p:attrName>
                                        </p:attrNameLst>
                                      </p:cBhvr>
                                      <p:to>
                                        <p:strVal val="visible"/>
                                      </p:to>
                                    </p:set>
                                    <p:animEffect transition="in" filter="slide(fromBottom)">
                                      <p:cBhvr additive="repl">
                                        <p:cTn id="7"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577287" y="341975"/>
            <a:ext cx="10515600" cy="1325563"/>
          </a:xfrm>
        </p:spPr>
        <p:txBody>
          <a:bodyPr/>
          <a:lstStyle/>
          <a:p>
            <a:r>
              <a:rPr lang="en-US" dirty="0"/>
              <a:t>Giant Molecular Clouds</a:t>
            </a:r>
          </a:p>
        </p:txBody>
      </p:sp>
      <p:sp>
        <p:nvSpPr>
          <p:cNvPr id="4" name="Content Placeholder 3">
            <a:extLst>
              <a:ext uri="{FF2B5EF4-FFF2-40B4-BE49-F238E27FC236}">
                <a16:creationId xmlns:a16="http://schemas.microsoft.com/office/drawing/2014/main" id="{69A19D35-05FF-3146-9EE1-E27ECA616D3A}"/>
              </a:ext>
            </a:extLst>
          </p:cNvPr>
          <p:cNvSpPr>
            <a:spLocks noGrp="1"/>
          </p:cNvSpPr>
          <p:nvPr>
            <p:ph idx="1"/>
          </p:nvPr>
        </p:nvSpPr>
        <p:spPr>
          <a:xfrm>
            <a:off x="838200" y="5694743"/>
            <a:ext cx="10515600" cy="1163257"/>
          </a:xfrm>
        </p:spPr>
        <p:txBody>
          <a:bodyPr>
            <a:normAutofit lnSpcReduction="10000"/>
          </a:bodyPr>
          <a:lstStyle/>
          <a:p>
            <a:r>
              <a:rPr lang="en-US" dirty="0"/>
              <a:t>Barnard 68, 500 light years away, 0.5 light years across.  (Wiki). Can be much larger.  Range from 10</a:t>
            </a:r>
            <a:r>
              <a:rPr lang="en-US" baseline="30000" dirty="0"/>
              <a:t>3</a:t>
            </a:r>
            <a:r>
              <a:rPr lang="en-US" dirty="0"/>
              <a:t>-10</a:t>
            </a:r>
            <a:r>
              <a:rPr lang="en-US" baseline="30000" dirty="0"/>
              <a:t>7</a:t>
            </a:r>
            <a:r>
              <a:rPr lang="en-US" dirty="0"/>
              <a:t> solar masses.  Found in Galactic plane.  Reservoir for star formation if sufficiently disturbed.</a:t>
            </a:r>
          </a:p>
        </p:txBody>
      </p:sp>
      <p:pic>
        <p:nvPicPr>
          <p:cNvPr id="4098" name="Picture 2" descr="File:Barnard 68.jpg">
            <a:extLst>
              <a:ext uri="{FF2B5EF4-FFF2-40B4-BE49-F238E27FC236}">
                <a16:creationId xmlns:a16="http://schemas.microsoft.com/office/drawing/2014/main" id="{477D5DFB-13DF-1C4F-B2BD-8BAD6951F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402" y="1284789"/>
            <a:ext cx="4235370" cy="423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01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577287" y="0"/>
            <a:ext cx="10515600" cy="1325563"/>
          </a:xfrm>
        </p:spPr>
        <p:txBody>
          <a:bodyPr/>
          <a:lstStyle/>
          <a:p>
            <a:r>
              <a:rPr lang="en-US" dirty="0"/>
              <a:t>Optical vs. Infrared Views, ISM gas and dust</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070920"/>
            <a:ext cx="1782501" cy="4351338"/>
          </a:xfrm>
        </p:spPr>
        <p:txBody>
          <a:bodyPr/>
          <a:lstStyle/>
          <a:p>
            <a:r>
              <a:rPr lang="en-US" dirty="0"/>
              <a:t>Orion!</a:t>
            </a:r>
          </a:p>
        </p:txBody>
      </p:sp>
      <p:pic>
        <p:nvPicPr>
          <p:cNvPr id="2050" name="Picture 2" descr="Related image">
            <a:extLst>
              <a:ext uri="{FF2B5EF4-FFF2-40B4-BE49-F238E27FC236}">
                <a16:creationId xmlns:a16="http://schemas.microsoft.com/office/drawing/2014/main" id="{533B37C3-599B-4B44-8B70-100FA0FF7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741" y="1070920"/>
            <a:ext cx="9182100"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2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515600" cy="1325563"/>
          </a:xfrm>
        </p:spPr>
        <p:txBody>
          <a:bodyPr/>
          <a:lstStyle/>
          <a:p>
            <a:r>
              <a:rPr lang="en-US" dirty="0"/>
              <a:t>HII Regions: The Orion Nebula</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979749" y="6081999"/>
            <a:ext cx="11694530" cy="806848"/>
          </a:xfrm>
        </p:spPr>
        <p:txBody>
          <a:bodyPr/>
          <a:lstStyle/>
          <a:p>
            <a:r>
              <a:rPr lang="en-US" dirty="0"/>
              <a:t>Left: Optical (HST)                           Right: mid-IR (Spitzer)</a:t>
            </a:r>
          </a:p>
        </p:txBody>
      </p:sp>
      <p:pic>
        <p:nvPicPr>
          <p:cNvPr id="3" name="Picture 2">
            <a:extLst>
              <a:ext uri="{FF2B5EF4-FFF2-40B4-BE49-F238E27FC236}">
                <a16:creationId xmlns:a16="http://schemas.microsoft.com/office/drawing/2014/main" id="{8D4413A2-B935-B944-9E15-06B5A31CD295}"/>
              </a:ext>
            </a:extLst>
          </p:cNvPr>
          <p:cNvPicPr>
            <a:picLocks noChangeAspect="1"/>
          </p:cNvPicPr>
          <p:nvPr/>
        </p:nvPicPr>
        <p:blipFill>
          <a:blip r:embed="rId2"/>
          <a:stretch>
            <a:fillRect/>
          </a:stretch>
        </p:blipFill>
        <p:spPr>
          <a:xfrm>
            <a:off x="1149268" y="864023"/>
            <a:ext cx="4846417" cy="5217976"/>
          </a:xfrm>
          <a:prstGeom prst="rect">
            <a:avLst/>
          </a:prstGeom>
        </p:spPr>
      </p:pic>
      <p:pic>
        <p:nvPicPr>
          <p:cNvPr id="5" name="Picture 4">
            <a:extLst>
              <a:ext uri="{FF2B5EF4-FFF2-40B4-BE49-F238E27FC236}">
                <a16:creationId xmlns:a16="http://schemas.microsoft.com/office/drawing/2014/main" id="{8215A3BD-553D-0747-A290-4934A19B1CA5}"/>
              </a:ext>
            </a:extLst>
          </p:cNvPr>
          <p:cNvPicPr>
            <a:picLocks noChangeAspect="1"/>
          </p:cNvPicPr>
          <p:nvPr/>
        </p:nvPicPr>
        <p:blipFill>
          <a:blip r:embed="rId3"/>
          <a:stretch>
            <a:fillRect/>
          </a:stretch>
        </p:blipFill>
        <p:spPr>
          <a:xfrm>
            <a:off x="6020173" y="864023"/>
            <a:ext cx="4987351" cy="5201330"/>
          </a:xfrm>
          <a:prstGeom prst="rect">
            <a:avLst/>
          </a:prstGeom>
        </p:spPr>
      </p:pic>
    </p:spTree>
    <p:extLst>
      <p:ext uri="{BB962C8B-B14F-4D97-AF65-F5344CB8AC3E}">
        <p14:creationId xmlns:p14="http://schemas.microsoft.com/office/powerpoint/2010/main" val="343983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515600" cy="1325563"/>
          </a:xfrm>
        </p:spPr>
        <p:txBody>
          <a:bodyPr/>
          <a:lstStyle/>
          <a:p>
            <a:r>
              <a:rPr lang="en-US" dirty="0"/>
              <a:t>HII Regions: Eagle Nebula</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347240" y="1162758"/>
            <a:ext cx="5960963" cy="5411661"/>
          </a:xfrm>
        </p:spPr>
        <p:txBody>
          <a:bodyPr/>
          <a:lstStyle/>
          <a:p>
            <a:r>
              <a:rPr lang="en-US" dirty="0"/>
              <a:t>Spitzer image in mid-IR.</a:t>
            </a:r>
          </a:p>
          <a:p>
            <a:r>
              <a:rPr lang="en-US" dirty="0"/>
              <a:t>Dobson Fig. 15.1: Eagle nebula / M16</a:t>
            </a:r>
          </a:p>
          <a:p>
            <a:r>
              <a:rPr lang="en-US" dirty="0"/>
              <a:t>Blue = 4.5 </a:t>
            </a:r>
            <a:r>
              <a:rPr lang="el-GR" dirty="0"/>
              <a:t>μ</a:t>
            </a:r>
            <a:r>
              <a:rPr lang="en-US" dirty="0"/>
              <a:t>m;</a:t>
            </a:r>
          </a:p>
          <a:p>
            <a:r>
              <a:rPr lang="en-US" dirty="0"/>
              <a:t>green = 8.0 </a:t>
            </a:r>
            <a:r>
              <a:rPr lang="el-GR" dirty="0"/>
              <a:t>μ</a:t>
            </a:r>
            <a:r>
              <a:rPr lang="en-US" dirty="0"/>
              <a:t>m;</a:t>
            </a:r>
          </a:p>
          <a:p>
            <a:r>
              <a:rPr lang="en-US" dirty="0"/>
              <a:t>red = 24.0 </a:t>
            </a:r>
            <a:r>
              <a:rPr lang="el-GR" dirty="0"/>
              <a:t>μ</a:t>
            </a:r>
            <a:r>
              <a:rPr lang="en-US" dirty="0"/>
              <a:t>m. This image is 28 x 32 arcminutes, or ~16 x 18 1/2 parsecs.</a:t>
            </a:r>
          </a:p>
          <a:p>
            <a:endParaRPr lang="en-US" dirty="0"/>
          </a:p>
        </p:txBody>
      </p:sp>
      <p:pic>
        <p:nvPicPr>
          <p:cNvPr id="6" name="Picture 5">
            <a:extLst>
              <a:ext uri="{FF2B5EF4-FFF2-40B4-BE49-F238E27FC236}">
                <a16:creationId xmlns:a16="http://schemas.microsoft.com/office/drawing/2014/main" id="{422E2C46-9BE0-C747-9AE6-9A6312AD1B10}"/>
              </a:ext>
            </a:extLst>
          </p:cNvPr>
          <p:cNvPicPr>
            <a:picLocks noChangeAspect="1"/>
          </p:cNvPicPr>
          <p:nvPr/>
        </p:nvPicPr>
        <p:blipFill>
          <a:blip r:embed="rId2"/>
          <a:stretch>
            <a:fillRect/>
          </a:stretch>
        </p:blipFill>
        <p:spPr>
          <a:xfrm>
            <a:off x="6528121" y="-69700"/>
            <a:ext cx="5417154" cy="6771442"/>
          </a:xfrm>
          <a:prstGeom prst="rect">
            <a:avLst/>
          </a:prstGeom>
        </p:spPr>
      </p:pic>
    </p:spTree>
    <p:extLst>
      <p:ext uri="{BB962C8B-B14F-4D97-AF65-F5344CB8AC3E}">
        <p14:creationId xmlns:p14="http://schemas.microsoft.com/office/powerpoint/2010/main" val="139061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4C4A-22D1-574E-9965-DC6EB69916D5}"/>
              </a:ext>
            </a:extLst>
          </p:cNvPr>
          <p:cNvSpPr>
            <a:spLocks noGrp="1"/>
          </p:cNvSpPr>
          <p:nvPr>
            <p:ph type="title"/>
          </p:nvPr>
        </p:nvSpPr>
        <p:spPr>
          <a:xfrm>
            <a:off x="347240" y="-69700"/>
            <a:ext cx="10515600" cy="1325563"/>
          </a:xfrm>
        </p:spPr>
        <p:txBody>
          <a:bodyPr/>
          <a:lstStyle/>
          <a:p>
            <a:r>
              <a:rPr lang="en-US" dirty="0"/>
              <a:t>HII Regions: The Eagle Nebula</a:t>
            </a:r>
          </a:p>
        </p:txBody>
      </p:sp>
      <p:sp>
        <p:nvSpPr>
          <p:cNvPr id="4" name="Content Placeholder 3">
            <a:extLst>
              <a:ext uri="{FF2B5EF4-FFF2-40B4-BE49-F238E27FC236}">
                <a16:creationId xmlns:a16="http://schemas.microsoft.com/office/drawing/2014/main" id="{7B98787A-771A-8942-8574-05ECE2C507AF}"/>
              </a:ext>
            </a:extLst>
          </p:cNvPr>
          <p:cNvSpPr>
            <a:spLocks noGrp="1"/>
          </p:cNvSpPr>
          <p:nvPr>
            <p:ph idx="1"/>
          </p:nvPr>
        </p:nvSpPr>
        <p:spPr>
          <a:xfrm>
            <a:off x="458104" y="6120615"/>
            <a:ext cx="11694530" cy="806848"/>
          </a:xfrm>
        </p:spPr>
        <p:txBody>
          <a:bodyPr/>
          <a:lstStyle/>
          <a:p>
            <a:r>
              <a:rPr lang="en-US" dirty="0"/>
              <a:t>HST images.  Left: Optical emission lines.  Right: near-IR</a:t>
            </a:r>
          </a:p>
        </p:txBody>
      </p:sp>
      <p:pic>
        <p:nvPicPr>
          <p:cNvPr id="6" name="Picture 5">
            <a:extLst>
              <a:ext uri="{FF2B5EF4-FFF2-40B4-BE49-F238E27FC236}">
                <a16:creationId xmlns:a16="http://schemas.microsoft.com/office/drawing/2014/main" id="{06875B18-F4C1-564D-B961-8AEDD9B837BC}"/>
              </a:ext>
            </a:extLst>
          </p:cNvPr>
          <p:cNvPicPr>
            <a:picLocks noChangeAspect="1"/>
          </p:cNvPicPr>
          <p:nvPr/>
        </p:nvPicPr>
        <p:blipFill>
          <a:blip r:embed="rId2"/>
          <a:stretch>
            <a:fillRect/>
          </a:stretch>
        </p:blipFill>
        <p:spPr>
          <a:xfrm>
            <a:off x="458104" y="864023"/>
            <a:ext cx="5063019" cy="5276614"/>
          </a:xfrm>
          <a:prstGeom prst="rect">
            <a:avLst/>
          </a:prstGeom>
        </p:spPr>
      </p:pic>
      <p:pic>
        <p:nvPicPr>
          <p:cNvPr id="7" name="Picture 6">
            <a:extLst>
              <a:ext uri="{FF2B5EF4-FFF2-40B4-BE49-F238E27FC236}">
                <a16:creationId xmlns:a16="http://schemas.microsoft.com/office/drawing/2014/main" id="{CF3FED44-B7C6-F843-8B16-371CC92DE63E}"/>
              </a:ext>
            </a:extLst>
          </p:cNvPr>
          <p:cNvPicPr>
            <a:picLocks noChangeAspect="1"/>
          </p:cNvPicPr>
          <p:nvPr/>
        </p:nvPicPr>
        <p:blipFill>
          <a:blip r:embed="rId3"/>
          <a:stretch>
            <a:fillRect/>
          </a:stretch>
        </p:blipFill>
        <p:spPr>
          <a:xfrm>
            <a:off x="5631987" y="864023"/>
            <a:ext cx="5607031" cy="5256592"/>
          </a:xfrm>
          <a:prstGeom prst="rect">
            <a:avLst/>
          </a:prstGeom>
        </p:spPr>
      </p:pic>
    </p:spTree>
    <p:extLst>
      <p:ext uri="{BB962C8B-B14F-4D97-AF65-F5344CB8AC3E}">
        <p14:creationId xmlns:p14="http://schemas.microsoft.com/office/powerpoint/2010/main" val="843396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47101</TotalTime>
  <Words>2166</Words>
  <Application>Microsoft Macintosh PowerPoint</Application>
  <PresentationFormat>Widescreen</PresentationFormat>
  <Paragraphs>319</Paragraphs>
  <Slides>46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 Unicode MS</vt:lpstr>
      <vt:lpstr>Arial</vt:lpstr>
      <vt:lpstr>Calibri</vt:lpstr>
      <vt:lpstr>Calibri Light</vt:lpstr>
      <vt:lpstr>Symbol</vt:lpstr>
      <vt:lpstr>Tahoma</vt:lpstr>
      <vt:lpstr>Times New Roman</vt:lpstr>
      <vt:lpstr>Office Theme</vt:lpstr>
      <vt:lpstr>ASTR 2320  General Astronomy II</vt:lpstr>
      <vt:lpstr>Stellar Evolution</vt:lpstr>
      <vt:lpstr>The Interstellar Medium (ISM)</vt:lpstr>
      <vt:lpstr>Interstellar Absorption Lines</vt:lpstr>
      <vt:lpstr>Giant Molecular Clouds</vt:lpstr>
      <vt:lpstr>Optical vs. Infrared Views, ISM gas and dust</vt:lpstr>
      <vt:lpstr>HII Regions: The Orion Nebula</vt:lpstr>
      <vt:lpstr>HII Regions: Eagle Nebula</vt:lpstr>
      <vt:lpstr>HII Regions: The Eagle Nebula</vt:lpstr>
      <vt:lpstr>What determines if a cloud collapses into stars?</vt:lpstr>
      <vt:lpstr>What determines if a cloud collapses into stars?</vt:lpstr>
      <vt:lpstr>Collapse starts, Protostars form…</vt:lpstr>
      <vt:lpstr>Protostar Images</vt:lpstr>
      <vt:lpstr>Motion of Herbig-Haro 34 in Orion</vt:lpstr>
      <vt:lpstr>Protostar Images</vt:lpstr>
      <vt:lpstr>Protostar Images</vt:lpstr>
      <vt:lpstr>Protostar types</vt:lpstr>
      <vt:lpstr>Protostar Evolutionary Tracks on HR Diagram</vt:lpstr>
      <vt:lpstr>Zero Age Main Sequence</vt:lpstr>
      <vt:lpstr>Initial Mass Function</vt:lpstr>
      <vt:lpstr>Hydrostatic Equilibrium</vt:lpstr>
      <vt:lpstr>Hydrostatic Equilibrium (II)</vt:lpstr>
      <vt:lpstr>Stellar Models</vt:lpstr>
      <vt:lpstr>Modelling Stellar Interiors</vt:lpstr>
      <vt:lpstr>Evolution on the Main Sequence</vt:lpstr>
      <vt:lpstr>PowerPoint Presentation</vt:lpstr>
      <vt:lpstr>Lifetime on Main Sequence</vt:lpstr>
      <vt:lpstr>Post Main Sequence</vt:lpstr>
      <vt:lpstr>Post Main Sequence Evolution – solar type stars</vt:lpstr>
      <vt:lpstr>Evolution off the Main Sequence: Expansion into a Red Giant</vt:lpstr>
      <vt:lpstr>Expansion onto the Giant Branch</vt:lpstr>
      <vt:lpstr>Post Main Sequence Evolution – solar type stars</vt:lpstr>
      <vt:lpstr>Degenerate Matter</vt:lpstr>
      <vt:lpstr>Post Main Sequence Evolution – solar type stars</vt:lpstr>
      <vt:lpstr>Sunlike Stars</vt:lpstr>
      <vt:lpstr>Red Giant Evolution</vt:lpstr>
      <vt:lpstr>Post Main Sequence Evolution – low mass stars</vt:lpstr>
      <vt:lpstr>Red Dwarfs</vt:lpstr>
      <vt:lpstr>Post Main Sequence Evolution – High mass stars</vt:lpstr>
      <vt:lpstr>Late Stage Structure of High Mass Stars</vt:lpstr>
      <vt:lpstr>Late Stage Structure of High Mass Stars</vt:lpstr>
      <vt:lpstr>Type II Supernova in M51 in 2011</vt:lpstr>
      <vt:lpstr>Instability Strip and Variable Stars</vt:lpstr>
      <vt:lpstr>Mass Transfer in Binary Stars</vt:lpstr>
      <vt:lpstr>Recycled Stellar Evolution</vt:lpstr>
      <vt:lpstr>Blue Stragglers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2320  General Astronomy II</dc:title>
  <dc:creator>Microsoft Office User</dc:creator>
  <cp:lastModifiedBy>Michael S. Brotherton</cp:lastModifiedBy>
  <cp:revision>406</cp:revision>
  <dcterms:created xsi:type="dcterms:W3CDTF">2019-01-24T05:30:55Z</dcterms:created>
  <dcterms:modified xsi:type="dcterms:W3CDTF">2023-02-14T07:43:00Z</dcterms:modified>
</cp:coreProperties>
</file>