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306" r:id="rId4"/>
    <p:sldId id="307" r:id="rId5"/>
    <p:sldId id="308" r:id="rId6"/>
    <p:sldId id="309" r:id="rId7"/>
    <p:sldId id="311" r:id="rId8"/>
    <p:sldId id="310" r:id="rId9"/>
    <p:sldId id="314" r:id="rId10"/>
    <p:sldId id="3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1"/>
    <p:restoredTop sz="94659"/>
  </p:normalViewPr>
  <p:slideViewPr>
    <p:cSldViewPr snapToGrid="0" snapToObjects="1">
      <p:cViewPr varScale="1">
        <p:scale>
          <a:sx n="110" d="100"/>
          <a:sy n="11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21A-AD4A-3A40-B4CF-BA51BC42E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4F85-B45A-B644-947D-362399535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05EE-FEB3-A849-A57A-17B0AF7B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E614-994C-0A4C-99AA-B916E2C4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9885-2866-FA42-A204-96730884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96A-CBF4-6243-88C4-38075E87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1CD2C-E462-F144-9FFC-0AD506CD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3A2-7D3A-6141-BFFD-427C5B30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34E-30A3-3647-8A0D-45D7AEEF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B32A-6094-7A48-B3E5-93DC48BC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6E3E5-5269-1641-A4E8-352202A0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9FAB-0AB3-CA40-8FF9-E6EA4A8E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BC81-32C5-8F42-93DE-CDB797F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305F-F13F-8040-A916-37179371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F926E-5853-E248-AEB9-D588084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EB2-DEF0-3148-A439-A0CD0B0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32FF-ED55-4749-90FF-98086154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ADE8-4C5B-F54D-A3F1-02835D0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826-4BB0-DD4E-A57E-B0039262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6F59-6C85-DC47-8814-8219214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7A1-233A-F441-8082-483D993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94AC-E8FC-1E48-9108-37F30818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B30D-FF67-5946-A9D2-AE956E07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2200-798A-B642-BB53-6C6C575C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4665-FA82-3340-AADC-5118A47E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ADD-52CC-8A46-A352-CCEEDAF0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30F-6C06-6240-B400-A870FAB8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1196-1849-FB4C-BDB3-9DE79B4B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2D0B0-B527-254F-9880-62D597A7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F2A-3FA8-7148-9B6D-E66C0A91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02C17-E4E8-2C47-BA2E-85A50D6A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B77-18C2-964D-AA75-1467CD0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CE15B-2A6A-464A-A24B-7D16065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F6021-B898-A746-A113-A3657B93B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20602-EF32-F846-AC72-9F4B8342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490-556E-6F4D-9BFF-A2B8466B5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98763-F77F-2B4B-BE56-009A8464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517CA-5B0E-5E42-9255-0A5580F0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892FB-7D43-6049-B8BF-A63206E9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AA9B-4E6A-334A-917E-465AF7F1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B62D1-1A7C-2D49-8BF6-C7F8E03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7710A-29DF-7E41-884D-A0BFADA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5D72-83BD-E44F-ACFB-4885113A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9EFB-8919-6F40-9A7F-28259FB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E0AA-C543-7D4E-93C2-C93FDF9D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7B90-26A4-A14B-9461-08173977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121A-FAD2-BE4C-A0EB-75C1515F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D3E1-8753-214A-9A87-28148952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09C1-2397-984D-9281-041405E2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FE6-F0E0-F44D-BA58-3C98999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18E09-380D-2D45-AED6-DF6F7A40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D443-5F38-B54A-9CF6-253E851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F8E-5816-9848-8BEE-745D9579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D4998-03D4-6642-B631-03DD9DF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F3218-7697-A34B-B8CD-DF4AFC50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BEC24-40E0-F548-8024-B5922C8C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8BC4-404E-9E42-83AD-F3035D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DA252-67CE-3C47-B971-6E9094A3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0D2EB-7AF4-C648-98D6-F8164568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56E30-9178-074E-BAA7-40F934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9C83-CCF7-4B4F-BBF5-2EA6FEE7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02A8-FE73-6549-9A38-E08227CC11B7}" type="datetimeFigureOut">
              <a:rPr lang="en-US" smtClean="0"/>
              <a:t>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8F43-A096-9841-AC36-5DDADEB38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EE38-6D13-314B-9AE5-03E9DEEA5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iSN95WX1NA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dsabs.harvard.edu/abs/1992ApJS...81..865S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Fj7KWM-PfQ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EtlJCfaxd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n.wikipedia.org/wiki/Metallicit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281" y="2233011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732" y="4620611"/>
            <a:ext cx="11019099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Stellar spectra and the Hertzsprung-Russell diagram</a:t>
            </a:r>
          </a:p>
          <a:p>
            <a:r>
              <a:rPr lang="en-US" dirty="0"/>
              <a:t>(Chapter 14 Dobson, Chapter 14 </a:t>
            </a:r>
            <a:r>
              <a:rPr lang="en-US" dirty="0" err="1"/>
              <a:t>Ryden</a:t>
            </a:r>
            <a:r>
              <a:rPr lang="en-US" dirty="0"/>
              <a:t> and Peterson)</a:t>
            </a:r>
          </a:p>
          <a:p>
            <a:r>
              <a:rPr lang="en-US" dirty="0"/>
              <a:t>“If a picture is worth a thousand words, a spectrum is worth a thousand pictures.” -- Me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81831-84C2-3144-8B4C-20C9459D0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627" y="-200042"/>
            <a:ext cx="4713308" cy="313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0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F0E71-CF17-3B42-A772-00172DB61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9" y="760312"/>
            <a:ext cx="5991269" cy="46777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051" y="0"/>
            <a:ext cx="10515600" cy="925975"/>
          </a:xfrm>
        </p:spPr>
        <p:txBody>
          <a:bodyPr>
            <a:normAutofit/>
          </a:bodyPr>
          <a:lstStyle/>
          <a:p>
            <a:r>
              <a:rPr lang="en-US" dirty="0"/>
              <a:t>Cluster CMDs – stars are similar distances.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17" y="5603701"/>
            <a:ext cx="11579245" cy="1124914"/>
          </a:xfrm>
        </p:spPr>
        <p:txBody>
          <a:bodyPr>
            <a:normAutofit/>
          </a:bodyPr>
          <a:lstStyle/>
          <a:p>
            <a:r>
              <a:rPr lang="en-US" dirty="0"/>
              <a:t>Left: Pleiades (open cluster). Right: M15 (globular cluster).  Distances?</a:t>
            </a:r>
          </a:p>
          <a:p>
            <a:r>
              <a:rPr lang="en-US" dirty="0">
                <a:hlinkClick r:id="rId3"/>
              </a:rPr>
              <a:t>Globular cluster HST animation </a:t>
            </a:r>
            <a:r>
              <a:rPr lang="en-US" dirty="0"/>
              <a:t>by my college lab partner Jay Anderson.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786E6F-255A-4E48-8803-E768A18AB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821" y="760312"/>
            <a:ext cx="5857641" cy="4874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E2377-C351-EE40-85F5-BC0AE934B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858" y="925975"/>
            <a:ext cx="1750253" cy="1261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9E44FC-8F8A-824E-85DA-E23B43987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6774" y="3993266"/>
            <a:ext cx="1565868" cy="11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4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Spectra – absorption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574158"/>
            <a:ext cx="6031857" cy="4884516"/>
          </a:xfrm>
        </p:spPr>
        <p:txBody>
          <a:bodyPr>
            <a:normAutofit/>
          </a:bodyPr>
          <a:lstStyle/>
          <a:p>
            <a:r>
              <a:rPr lang="en-US" dirty="0"/>
              <a:t>Another way to plot a spectrum: continuum-normalized over a small wavelength range.  </a:t>
            </a:r>
          </a:p>
          <a:p>
            <a:r>
              <a:rPr lang="en-US" dirty="0"/>
              <a:t>Typical stellar absorption lines have a core and wings that make a symmetric profile.</a:t>
            </a:r>
          </a:p>
          <a:p>
            <a:r>
              <a:rPr lang="en-US" dirty="0"/>
              <a:t>Strength of the absorption general measured as Equivalent Width (EW) measured in Angstroms.</a:t>
            </a:r>
          </a:p>
          <a:p>
            <a:r>
              <a:rPr lang="en-US" dirty="0"/>
              <a:t>Different species, transitions, vary.  Lines can be blended.  SNR is an issue.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0A45C-B054-FA48-B92F-B2252FD1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333" y="1366777"/>
            <a:ext cx="5003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6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Ionization potentials: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11" y="5167312"/>
            <a:ext cx="11217316" cy="1273215"/>
          </a:xfrm>
        </p:spPr>
        <p:txBody>
          <a:bodyPr>
            <a:normAutofit/>
          </a:bodyPr>
          <a:lstStyle/>
          <a:p>
            <a:r>
              <a:rPr lang="en-US" dirty="0"/>
              <a:t>To have a strong absorption line, need to have an element in proper state to absorb a photon.  For instance, ionization state, usually temperature related.  Also relative abundances important.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4A13B-4C25-DC4D-94D7-6425C245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1873250"/>
            <a:ext cx="101219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5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2FB349-6E22-D34C-A37A-0D0C6C7C1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27" y="1574158"/>
            <a:ext cx="5671595" cy="4585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1127" cy="1325563"/>
          </a:xfrm>
        </p:spPr>
        <p:txBody>
          <a:bodyPr/>
          <a:lstStyle/>
          <a:p>
            <a:r>
              <a:rPr lang="en-US" dirty="0"/>
              <a:t>Stellar Spectra – absorption lines -- broadening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88" y="1574157"/>
            <a:ext cx="6215605" cy="5185457"/>
          </a:xfrm>
        </p:spPr>
        <p:txBody>
          <a:bodyPr>
            <a:normAutofit/>
          </a:bodyPr>
          <a:lstStyle/>
          <a:p>
            <a:r>
              <a:rPr lang="en-US" dirty="0"/>
              <a:t>Natural broadening.  Due to quantum effects like Heisenberg Uncertainty Principle for Energy and Time.  </a:t>
            </a:r>
          </a:p>
          <a:p>
            <a:endParaRPr lang="en-US" dirty="0"/>
          </a:p>
          <a:p>
            <a:r>
              <a:rPr lang="en-US" dirty="0"/>
              <a:t>Doppler broadening.  Stars rotate.  Also turbulence and temperature effects.  (See figure.)</a:t>
            </a:r>
          </a:p>
          <a:p>
            <a:r>
              <a:rPr lang="en-US" dirty="0"/>
              <a:t>Pressure broadening.  High gravity stars have high pressure/density and broader lines due to electrical interactions of the atoms in the atmosphere.  One way to ID giant stars.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0029A-EB43-A345-8EA2-0CD3A3FEE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607" y="2768760"/>
            <a:ext cx="1408309" cy="62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28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0528139" cy="717630"/>
          </a:xfrm>
        </p:spPr>
        <p:txBody>
          <a:bodyPr/>
          <a:lstStyle/>
          <a:p>
            <a:r>
              <a:rPr lang="en-US" dirty="0"/>
              <a:t>Stellar Spectra – absorption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11" y="6036198"/>
            <a:ext cx="11228890" cy="8218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 strengths as a function of effective temperature for main sequence stars of roughly solar composition.  Why H peaks for mid-temp stars?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848D4-54B0-CE48-9262-E4A9635BC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543" y="654280"/>
            <a:ext cx="7689449" cy="544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3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15" y="439838"/>
            <a:ext cx="1696655" cy="2453833"/>
          </a:xfrm>
        </p:spPr>
        <p:txBody>
          <a:bodyPr>
            <a:normAutofit/>
          </a:bodyPr>
          <a:lstStyle/>
          <a:p>
            <a:r>
              <a:rPr lang="en-US" dirty="0"/>
              <a:t>Stellar</a:t>
            </a:r>
            <a:br>
              <a:rPr lang="en-US" dirty="0"/>
            </a:br>
            <a:r>
              <a:rPr lang="en-US" dirty="0"/>
              <a:t> Types</a:t>
            </a:r>
            <a:br>
              <a:rPr lang="en-US" dirty="0"/>
            </a:br>
            <a:br>
              <a:rPr lang="en-US" dirty="0"/>
            </a:br>
            <a:r>
              <a:rPr lang="en-US" sz="2200" dirty="0"/>
              <a:t>Mnemonics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C73AE5-A58A-1B40-8B55-9C3B47CEB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8639" y="147668"/>
            <a:ext cx="8193912" cy="6585233"/>
          </a:xfrm>
        </p:spPr>
      </p:pic>
    </p:spTree>
    <p:extLst>
      <p:ext uri="{BB962C8B-B14F-4D97-AF65-F5344CB8AC3E}">
        <p14:creationId xmlns:p14="http://schemas.microsoft.com/office/powerpoint/2010/main" val="4159624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15" y="439838"/>
            <a:ext cx="1696655" cy="1325563"/>
          </a:xfrm>
        </p:spPr>
        <p:txBody>
          <a:bodyPr/>
          <a:lstStyle/>
          <a:p>
            <a:r>
              <a:rPr lang="en-US" dirty="0"/>
              <a:t>Stellar</a:t>
            </a:r>
            <a:br>
              <a:rPr lang="en-US" dirty="0"/>
            </a:br>
            <a:r>
              <a:rPr lang="en-US" dirty="0"/>
              <a:t> Types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2A63D-9AB8-114C-B5A0-61FEED8D5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420" y="315893"/>
            <a:ext cx="7832830" cy="638584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A84F1-CB4E-224C-A940-4D44B4299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16" y="1825625"/>
            <a:ext cx="236798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Based on </a:t>
            </a:r>
            <a:r>
              <a:rPr lang="en-US" dirty="0">
                <a:hlinkClick r:id="rId3"/>
              </a:rPr>
              <a:t>Silva &amp; Cornell 1992, ApJS, 81, 865.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NASA ADS to find papers!</a:t>
            </a:r>
          </a:p>
          <a:p>
            <a:pPr marL="0" indent="0">
              <a:buNone/>
            </a:pPr>
            <a:r>
              <a:rPr lang="en-US" dirty="0"/>
              <a:t>Let’s check it out.</a:t>
            </a:r>
          </a:p>
        </p:txBody>
      </p:sp>
    </p:spTree>
    <p:extLst>
      <p:ext uri="{BB962C8B-B14F-4D97-AF65-F5344CB8AC3E}">
        <p14:creationId xmlns:p14="http://schemas.microsoft.com/office/powerpoint/2010/main" val="2962412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HR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489CE-963B-7244-A99C-C19E04BB8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978" y="127000"/>
            <a:ext cx="6642100" cy="6731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8" y="1574158"/>
            <a:ext cx="5198480" cy="48845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Orange: brightest stars in our sky;</a:t>
            </a:r>
          </a:p>
          <a:p>
            <a:r>
              <a:rPr lang="en-US" dirty="0"/>
              <a:t>Blue: nearby (≾10 pc) bright stars;</a:t>
            </a:r>
          </a:p>
          <a:p>
            <a:r>
              <a:rPr lang="en-US" dirty="0"/>
              <a:t>Gray: nearest (≾8 pc) stars;</a:t>
            </a:r>
          </a:p>
          <a:p>
            <a:r>
              <a:rPr lang="en-US" dirty="0"/>
              <a:t>plus 2 </a:t>
            </a:r>
            <a:r>
              <a:rPr lang="en-US" dirty="0" err="1"/>
              <a:t>wd</a:t>
            </a:r>
            <a:r>
              <a:rPr lang="en-US" dirty="0"/>
              <a:t> companions.</a:t>
            </a:r>
          </a:p>
          <a:p>
            <a:r>
              <a:rPr lang="en-US" dirty="0"/>
              <a:t>The Sun is a G2 V star, M</a:t>
            </a:r>
            <a:r>
              <a:rPr lang="en-US" baseline="-25000" dirty="0"/>
              <a:t>V</a:t>
            </a:r>
            <a:r>
              <a:rPr lang="en-US" dirty="0"/>
              <a:t> ~4.8.</a:t>
            </a:r>
          </a:p>
          <a:p>
            <a:r>
              <a:rPr lang="en-US" dirty="0"/>
              <a:t>Note Luminosity Classes (I-V)</a:t>
            </a:r>
          </a:p>
          <a:p>
            <a:r>
              <a:rPr lang="en-US" dirty="0">
                <a:hlinkClick r:id="rId3"/>
              </a:rPr>
              <a:t>A brief video </a:t>
            </a:r>
            <a:r>
              <a:rPr lang="en-US" dirty="0"/>
              <a:t>developing the HR Diagram (&lt; 4 minutes).</a:t>
            </a:r>
          </a:p>
          <a:p>
            <a:r>
              <a:rPr lang="en-US" dirty="0">
                <a:hlinkClick r:id="rId4"/>
              </a:rPr>
              <a:t>A simple but good video </a:t>
            </a:r>
            <a:r>
              <a:rPr lang="en-US" dirty="0"/>
              <a:t>explaining some conceptual features of the HR diagram (10 minutes).</a:t>
            </a:r>
          </a:p>
        </p:txBody>
      </p:sp>
    </p:spTree>
    <p:extLst>
      <p:ext uri="{BB962C8B-B14F-4D97-AF65-F5344CB8AC3E}">
        <p14:creationId xmlns:p14="http://schemas.microsoft.com/office/powerpoint/2010/main" val="363574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67E7-97CB-554A-BF10-EC88573A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aside: Stellar Metallicity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CFCA9-FA80-FF4C-8D4F-ADB58D4BC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407"/>
            <a:ext cx="10852230" cy="5084461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Metallicity</a:t>
            </a:r>
            <a:r>
              <a:rPr lang="en-US" dirty="0"/>
              <a:t> (Z) is the mass fraction of metals.  X+Y+Z = 1.  Sun: Z=0.0134.</a:t>
            </a:r>
          </a:p>
          <a:p>
            <a:r>
              <a:rPr lang="en-US" dirty="0"/>
              <a:t>Also used is the Fe/H ratio of a star relative to the sun: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Population I stars similar to sun.  Pop II low metallicity.  Pop III sort of hypothetical – think they were the first generation of stars.</a:t>
            </a:r>
          </a:p>
          <a:p>
            <a:r>
              <a:rPr lang="en-US" dirty="0"/>
              <a:t>Metallicity has some effect on a star’s observable properties, can change color and effective temperature, for instance, due to line blanketing.  </a:t>
            </a:r>
          </a:p>
          <a:p>
            <a:r>
              <a:rPr lang="en-US" dirty="0"/>
              <a:t>Note also the tables of stellar properties at the end of the chapter 14.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A38BC-F8CC-E74B-9A6D-7B59506E9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72625"/>
            <a:ext cx="28956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22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24211</TotalTime>
  <Words>518</Words>
  <Application>Microsoft Macintosh PowerPoint</Application>
  <PresentationFormat>Widescreen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ASTR 2320  General Astronomy II</vt:lpstr>
      <vt:lpstr>Stellar Spectra – absorption lines</vt:lpstr>
      <vt:lpstr>Ionization potentials:</vt:lpstr>
      <vt:lpstr>Stellar Spectra – absorption lines -- broadening</vt:lpstr>
      <vt:lpstr>Stellar Spectra – absorption lines</vt:lpstr>
      <vt:lpstr>Stellar  Types  Mnemonics</vt:lpstr>
      <vt:lpstr>Stellar  Types</vt:lpstr>
      <vt:lpstr>The HR Diagram</vt:lpstr>
      <vt:lpstr>An aside: Stellar Metallicity</vt:lpstr>
      <vt:lpstr>Cluster CMDs – stars are similar distances.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311</cp:revision>
  <dcterms:created xsi:type="dcterms:W3CDTF">2019-01-24T05:30:55Z</dcterms:created>
  <dcterms:modified xsi:type="dcterms:W3CDTF">2023-02-04T21:43:43Z</dcterms:modified>
</cp:coreProperties>
</file>