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63" r:id="rId5"/>
    <p:sldId id="258" r:id="rId6"/>
    <p:sldId id="259" r:id="rId7"/>
    <p:sldId id="264" r:id="rId8"/>
    <p:sldId id="265" r:id="rId9"/>
    <p:sldId id="260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4" d="100"/>
          <a:sy n="54" d="100"/>
        </p:scale>
        <p:origin x="-96" y="-10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74FA0-C719-764F-84D5-D0DEA0F0C8ED}" type="datetimeFigureOut">
              <a:rPr lang="en-US" smtClean="0"/>
              <a:t>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46C6-87A2-5545-9D6D-93DBB9C92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11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74FA0-C719-764F-84D5-D0DEA0F0C8ED}" type="datetimeFigureOut">
              <a:rPr lang="en-US" smtClean="0"/>
              <a:t>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46C6-87A2-5545-9D6D-93DBB9C92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65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74FA0-C719-764F-84D5-D0DEA0F0C8ED}" type="datetimeFigureOut">
              <a:rPr lang="en-US" smtClean="0"/>
              <a:t>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46C6-87A2-5545-9D6D-93DBB9C92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89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74FA0-C719-764F-84D5-D0DEA0F0C8ED}" type="datetimeFigureOut">
              <a:rPr lang="en-US" smtClean="0"/>
              <a:t>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46C6-87A2-5545-9D6D-93DBB9C92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28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74FA0-C719-764F-84D5-D0DEA0F0C8ED}" type="datetimeFigureOut">
              <a:rPr lang="en-US" smtClean="0"/>
              <a:t>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46C6-87A2-5545-9D6D-93DBB9C92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49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74FA0-C719-764F-84D5-D0DEA0F0C8ED}" type="datetimeFigureOut">
              <a:rPr lang="en-US" smtClean="0"/>
              <a:t>6/10/14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46C6-87A2-5545-9D6D-93DBB9C92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02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74FA0-C719-764F-84D5-D0DEA0F0C8ED}" type="datetimeFigureOut">
              <a:rPr lang="en-US" smtClean="0"/>
              <a:t>6/10/14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46C6-87A2-5545-9D6D-93DBB9C92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54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74FA0-C719-764F-84D5-D0DEA0F0C8ED}" type="datetimeFigureOut">
              <a:rPr lang="en-US" smtClean="0"/>
              <a:t>6/10/14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46C6-87A2-5545-9D6D-93DBB9C92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48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74FA0-C719-764F-84D5-D0DEA0F0C8ED}" type="datetimeFigureOut">
              <a:rPr lang="en-US" smtClean="0"/>
              <a:t>6/10/14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46C6-87A2-5545-9D6D-93DBB9C92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69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74FA0-C719-764F-84D5-D0DEA0F0C8ED}" type="datetimeFigureOut">
              <a:rPr lang="en-US" smtClean="0"/>
              <a:t>6/10/14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46C6-87A2-5545-9D6D-93DBB9C92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15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74FA0-C719-764F-84D5-D0DEA0F0C8ED}" type="datetimeFigureOut">
              <a:rPr lang="en-US" smtClean="0"/>
              <a:t>6/10/14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46C6-87A2-5545-9D6D-93DBB9C92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65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74FA0-C719-764F-84D5-D0DEA0F0C8ED}" type="datetimeFigureOut">
              <a:rPr lang="en-US" smtClean="0"/>
              <a:t>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D46C6-87A2-5545-9D6D-93DBB9C92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8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ofia.usra.edu/Edu/programs/ambassadors/ambassadors.html" TargetMode="External"/><Relationship Id="rId4" Type="http://schemas.openxmlformats.org/officeDocument/2006/relationships/hyperlink" Target="http://www.lewiscenter.org/gavrt/" TargetMode="External"/><Relationship Id="rId5" Type="http://schemas.openxmlformats.org/officeDocument/2006/relationships/hyperlink" Target="http://nitarp.ipac.caltech.edu/page/other_epo_programs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itarp.ipac.caltech.ed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avso.org" TargetMode="External"/><Relationship Id="rId4" Type="http://schemas.openxmlformats.org/officeDocument/2006/relationships/hyperlink" Target="http://lcogt.net/agentexoplanet/" TargetMode="External"/><Relationship Id="rId5" Type="http://schemas.openxmlformats.org/officeDocument/2006/relationships/hyperlink" Target="http://www.planetary.org/explore/space-topics/citizen-science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zooniverse.or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ooh.com/?utm_expid=84570863-1.5DPWZMdGS_i9dVzWPCGPtA.0" TargetMode="External"/><Relationship Id="rId4" Type="http://schemas.openxmlformats.org/officeDocument/2006/relationships/hyperlink" Target="http://imagej.en.softonic.com" TargetMode="External"/><Relationship Id="rId5" Type="http://schemas.openxmlformats.org/officeDocument/2006/relationships/hyperlink" Target="http://www.euhou.net/index.php/salsaj-software-mainmenu-9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o-www.cfa.harvard.edu/MicroObservatory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30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Incorporating Authentic Astronomy Research in Your Classroom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33854"/>
            <a:ext cx="6400800" cy="1225549"/>
          </a:xfrm>
        </p:spPr>
        <p:txBody>
          <a:bodyPr/>
          <a:lstStyle/>
          <a:p>
            <a:r>
              <a:rPr lang="en-US" dirty="0" smtClean="0"/>
              <a:t>Debbie French</a:t>
            </a:r>
          </a:p>
          <a:p>
            <a:r>
              <a:rPr lang="en-US" dirty="0" smtClean="0"/>
              <a:t>June 17, 2014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42547" y="39805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P711025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3" t="21808" r="4163" b="7907"/>
          <a:stretch/>
        </p:blipFill>
        <p:spPr>
          <a:xfrm>
            <a:off x="1371600" y="2739046"/>
            <a:ext cx="6271668" cy="411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52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6500"/>
            <a:ext cx="8229600" cy="5486400"/>
          </a:xfrm>
        </p:spPr>
        <p:txBody>
          <a:bodyPr>
            <a:normAutofit fontScale="40000" lnSpcReduction="20000"/>
          </a:bodyPr>
          <a:lstStyle/>
          <a:p>
            <a:pPr marL="0" indent="-457200">
              <a:buNone/>
            </a:pPr>
            <a:r>
              <a:rPr lang="en-US" sz="4500" baseline="30000" dirty="0"/>
              <a:t>1</a:t>
            </a:r>
            <a:r>
              <a:rPr lang="en-US" sz="4500" dirty="0"/>
              <a:t>Kitts, K. (2009). The Paradox of Middle and High School Students’ Attitudes Towards </a:t>
            </a:r>
            <a:r>
              <a:rPr lang="en-US" sz="4500" dirty="0" smtClean="0"/>
              <a:t>	Science Versus </a:t>
            </a:r>
            <a:r>
              <a:rPr lang="en-US" sz="4500" dirty="0"/>
              <a:t>Their Attitudes </a:t>
            </a:r>
            <a:r>
              <a:rPr lang="en-US" sz="4500" dirty="0" smtClean="0"/>
              <a:t>About </a:t>
            </a:r>
            <a:r>
              <a:rPr lang="en-US" sz="4500" dirty="0"/>
              <a:t>Science as a Career. Journal </a:t>
            </a:r>
            <a:r>
              <a:rPr lang="en-US" sz="4500" dirty="0" smtClean="0"/>
              <a:t>of 		Geoscience </a:t>
            </a:r>
            <a:r>
              <a:rPr lang="en-US" sz="4500" dirty="0"/>
              <a:t>Education. 57:2. </a:t>
            </a:r>
          </a:p>
          <a:p>
            <a:pPr marL="0" indent="-457200">
              <a:buNone/>
            </a:pPr>
            <a:r>
              <a:rPr lang="en-US" sz="4500" baseline="30000" dirty="0"/>
              <a:t>2</a:t>
            </a:r>
            <a:r>
              <a:rPr lang="en-US" sz="4500" dirty="0"/>
              <a:t>Hill, C., Corbett, C., St. Rose, A. (2010). Why So Few? Women in Science, Technology, </a:t>
            </a:r>
            <a:r>
              <a:rPr lang="en-US" sz="4500" dirty="0" smtClean="0"/>
              <a:t>	Engineering</a:t>
            </a:r>
            <a:r>
              <a:rPr lang="en-US" sz="4500" dirty="0"/>
              <a:t>, and Mathematics. AAUW. Washington, D.C. </a:t>
            </a:r>
            <a:endParaRPr lang="en-US" sz="4500" baseline="30000" dirty="0"/>
          </a:p>
          <a:p>
            <a:pPr marL="0" indent="-457200">
              <a:buNone/>
            </a:pPr>
            <a:r>
              <a:rPr lang="en-US" sz="4500" baseline="30000" dirty="0"/>
              <a:t>3</a:t>
            </a:r>
            <a:r>
              <a:rPr lang="en-US" sz="4500" dirty="0"/>
              <a:t>Sadler, T. D., Burgin, S., McKinney, L. and </a:t>
            </a:r>
            <a:r>
              <a:rPr lang="en-US" sz="4500" dirty="0" err="1"/>
              <a:t>Ponjuan</a:t>
            </a:r>
            <a:r>
              <a:rPr lang="en-US" sz="4500" dirty="0"/>
              <a:t>, L. (2010), Learning science through </a:t>
            </a:r>
            <a:r>
              <a:rPr lang="en-US" sz="4500" dirty="0" smtClean="0"/>
              <a:t>	research 	apprenticeships</a:t>
            </a:r>
            <a:r>
              <a:rPr lang="en-US" sz="4500" dirty="0"/>
              <a:t>: A critical review of the literature. Journal of Research </a:t>
            </a:r>
            <a:r>
              <a:rPr lang="en-US" sz="4500" dirty="0" smtClean="0"/>
              <a:t>	in </a:t>
            </a:r>
            <a:r>
              <a:rPr lang="en-US" sz="4500" dirty="0"/>
              <a:t>Science Teaching. </a:t>
            </a:r>
            <a:r>
              <a:rPr lang="en-US" sz="4500" dirty="0" smtClean="0"/>
              <a:t>47</a:t>
            </a:r>
            <a:r>
              <a:rPr lang="en-US" sz="4500" dirty="0"/>
              <a:t>: 235–256</a:t>
            </a:r>
            <a:r>
              <a:rPr lang="en-US" sz="4500" dirty="0" smtClean="0"/>
              <a:t>.</a:t>
            </a:r>
          </a:p>
          <a:p>
            <a:pPr marL="0" indent="-457200">
              <a:buNone/>
            </a:pPr>
            <a:r>
              <a:rPr lang="en-US" sz="4500" baseline="30000" dirty="0"/>
              <a:t>4</a:t>
            </a:r>
            <a:r>
              <a:rPr lang="en-US" sz="4500" dirty="0"/>
              <a:t>Slater, S. J., Slater, T. F., Lyons, D. J. (2010).  </a:t>
            </a:r>
            <a:r>
              <a:rPr lang="en-US" sz="4500" i="1" dirty="0"/>
              <a:t>Engaging in Astronomical </a:t>
            </a:r>
            <a:r>
              <a:rPr lang="en-US" sz="4500" i="1" dirty="0" smtClean="0"/>
              <a:t>Inquiry.  </a:t>
            </a:r>
            <a:r>
              <a:rPr lang="en-US" sz="4500" dirty="0" smtClean="0"/>
              <a:t>W</a:t>
            </a:r>
            <a:r>
              <a:rPr lang="en-US" sz="4500" dirty="0"/>
              <a:t>. H. </a:t>
            </a:r>
            <a:r>
              <a:rPr lang="en-US" sz="4500" dirty="0" smtClean="0"/>
              <a:t>	Freeman 	and </a:t>
            </a:r>
            <a:r>
              <a:rPr lang="en-US" sz="4500" dirty="0"/>
              <a:t>Company.  New York.  </a:t>
            </a:r>
          </a:p>
          <a:p>
            <a:pPr marL="457200" lvl="1" indent="-457200">
              <a:spcBef>
                <a:spcPts val="0"/>
              </a:spcBef>
              <a:buNone/>
            </a:pPr>
            <a:r>
              <a:rPr lang="en-US" sz="4500" baseline="30000" dirty="0"/>
              <a:t>5</a:t>
            </a:r>
            <a:r>
              <a:rPr lang="en-US" sz="4500" dirty="0"/>
              <a:t>Abraham, L. M. (2002) What Do High School Science Students Gain from Field Based Research Apprenticeship Programs? The Clearing House: A Journal of Educational Strategies, Issues and Ideas, 75:5, 229-23</a:t>
            </a:r>
          </a:p>
          <a:p>
            <a:pPr marL="457200" lvl="1" indent="-457200">
              <a:spcBef>
                <a:spcPts val="0"/>
              </a:spcBef>
              <a:buNone/>
            </a:pPr>
            <a:r>
              <a:rPr lang="en-US" sz="4500" baseline="30000" dirty="0"/>
              <a:t>6</a:t>
            </a:r>
            <a:r>
              <a:rPr lang="en-US" sz="4500" dirty="0"/>
              <a:t>Laursen, S., Liston, C., </a:t>
            </a:r>
            <a:r>
              <a:rPr lang="en-US" sz="4500" dirty="0" err="1"/>
              <a:t>Thiry</a:t>
            </a:r>
            <a:r>
              <a:rPr lang="en-US" sz="4500" dirty="0"/>
              <a:t>, H., &amp; Graf, J. (2007). What Good Is a Scientist in the Classroom? Participant Outcomes and Program Design Features for a Short- Duration Science Outreach Intervention in K-12 Classrooms. CBE - Life Sciences Education, 6(1), 49-64. </a:t>
            </a:r>
          </a:p>
          <a:p>
            <a:pPr marL="457200" lvl="1" indent="-457200">
              <a:spcBef>
                <a:spcPts val="0"/>
              </a:spcBef>
              <a:buNone/>
            </a:pPr>
            <a:r>
              <a:rPr lang="en-US" sz="4500" baseline="30000" dirty="0"/>
              <a:t>7</a:t>
            </a:r>
            <a:r>
              <a:rPr lang="en-US" sz="4500" dirty="0"/>
              <a:t>Sadler, T. D., Burgin, S., McKinney, L. and </a:t>
            </a:r>
            <a:r>
              <a:rPr lang="en-US" sz="4500" dirty="0" err="1"/>
              <a:t>Ponjuan</a:t>
            </a:r>
            <a:r>
              <a:rPr lang="en-US" sz="4500" dirty="0"/>
              <a:t>, L. (2010), Learning science through research apprenticeships: A critical review of the literature. Journal of Research in Science Teaching. 47: 235–256.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656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34938"/>
            <a:ext cx="88773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Why have students do authentic research?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0801"/>
            <a:ext cx="8229600" cy="4381500"/>
          </a:xfrm>
        </p:spPr>
        <p:txBody>
          <a:bodyPr/>
          <a:lstStyle/>
          <a:p>
            <a:r>
              <a:rPr lang="en-US" dirty="0" smtClean="0"/>
              <a:t>Historically, students felt they could not do science.  Now, research shows that students feel they can do science, but choose not to.</a:t>
            </a:r>
            <a:r>
              <a:rPr lang="en-US" baseline="30000" dirty="0" smtClean="0"/>
              <a:t>1</a:t>
            </a:r>
          </a:p>
          <a:p>
            <a:r>
              <a:rPr lang="en-US" dirty="0" smtClean="0"/>
              <a:t>Students are taking more science and math classes, earning higher grades, but are not choosing to pursue a STEM major.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 smtClean="0"/>
              <a:t>53% of STEM majors participate in authentic research projects.</a:t>
            </a:r>
            <a:r>
              <a:rPr lang="en-US" baseline="30000" dirty="0" smtClean="0"/>
              <a:t>3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65100" y="5934670"/>
            <a:ext cx="8877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solidFill>
                  <a:srgbClr val="A6A6A6"/>
                </a:solidFill>
              </a:rPr>
              <a:t>1</a:t>
            </a:r>
            <a:r>
              <a:rPr lang="en-US" sz="1400" dirty="0">
                <a:solidFill>
                  <a:srgbClr val="A6A6A6"/>
                </a:solidFill>
              </a:rPr>
              <a:t>Kitts, K. (2009). </a:t>
            </a:r>
            <a:endParaRPr lang="en-US" sz="1400" dirty="0" smtClean="0">
              <a:solidFill>
                <a:srgbClr val="A6A6A6"/>
              </a:solidFill>
            </a:endParaRPr>
          </a:p>
          <a:p>
            <a:r>
              <a:rPr lang="en-US" sz="1400" baseline="30000" dirty="0" smtClean="0">
                <a:solidFill>
                  <a:srgbClr val="A6A6A6"/>
                </a:solidFill>
              </a:rPr>
              <a:t>2</a:t>
            </a:r>
            <a:r>
              <a:rPr lang="en-US" sz="1400" dirty="0" smtClean="0">
                <a:solidFill>
                  <a:srgbClr val="A6A6A6"/>
                </a:solidFill>
              </a:rPr>
              <a:t>Hill</a:t>
            </a:r>
            <a:r>
              <a:rPr lang="en-US" sz="1400" dirty="0">
                <a:solidFill>
                  <a:srgbClr val="A6A6A6"/>
                </a:solidFill>
              </a:rPr>
              <a:t>, C., Corbett, C., St. Rose, A. (2010). </a:t>
            </a:r>
            <a:endParaRPr lang="en-US" sz="1400" dirty="0" smtClean="0">
              <a:solidFill>
                <a:srgbClr val="A6A6A6"/>
              </a:solidFill>
            </a:endParaRPr>
          </a:p>
          <a:p>
            <a:r>
              <a:rPr lang="en-US" sz="1400" baseline="30000" dirty="0" smtClean="0">
                <a:solidFill>
                  <a:srgbClr val="A6A6A6"/>
                </a:solidFill>
              </a:rPr>
              <a:t>3</a:t>
            </a:r>
            <a:r>
              <a:rPr lang="en-US" sz="1400" dirty="0" smtClean="0">
                <a:solidFill>
                  <a:srgbClr val="A6A6A6"/>
                </a:solidFill>
              </a:rPr>
              <a:t>Sadler</a:t>
            </a:r>
            <a:r>
              <a:rPr lang="en-US" sz="1400" dirty="0">
                <a:solidFill>
                  <a:srgbClr val="A6A6A6"/>
                </a:solidFill>
              </a:rPr>
              <a:t>, T. D., Burgin, S., McKinney, L. and </a:t>
            </a:r>
            <a:r>
              <a:rPr lang="en-US" sz="1400" dirty="0" err="1">
                <a:solidFill>
                  <a:srgbClr val="A6A6A6"/>
                </a:solidFill>
              </a:rPr>
              <a:t>Ponjuan</a:t>
            </a:r>
            <a:r>
              <a:rPr lang="en-US" sz="1400" dirty="0">
                <a:solidFill>
                  <a:srgbClr val="A6A6A6"/>
                </a:solidFill>
              </a:rPr>
              <a:t>, L. (2010</a:t>
            </a:r>
            <a:r>
              <a:rPr lang="en-US" sz="1400" dirty="0" smtClean="0">
                <a:solidFill>
                  <a:srgbClr val="A6A6A6"/>
                </a:solidFill>
              </a:rPr>
              <a:t>)</a:t>
            </a:r>
            <a:r>
              <a:rPr lang="en-US" sz="1400" dirty="0">
                <a:solidFill>
                  <a:srgbClr val="A6A6A6"/>
                </a:solidFill>
              </a:rPr>
              <a:t>.</a:t>
            </a:r>
            <a:endParaRPr lang="en-US" sz="1400" baseline="30000" dirty="0" smtClean="0">
              <a:solidFill>
                <a:srgbClr val="A6A6A6"/>
              </a:solidFill>
            </a:endParaRPr>
          </a:p>
          <a:p>
            <a:endParaRPr lang="en-US" baseline="300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36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is the most difficult part?	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How is science typically taught?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Ask a testable, scientific question.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Design an experiment.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Collect and analyze data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Write a conclusion including evidence from your experiment.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7975" b="7975"/>
          <a:stretch>
            <a:fillRect/>
          </a:stretch>
        </p:blipFill>
        <p:spPr>
          <a:xfrm>
            <a:off x="4495800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1240048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Backwards Faded Scaffolding Schematic</a:t>
            </a:r>
            <a:r>
              <a:rPr lang="en-US" b="1" baseline="30000" dirty="0" smtClean="0"/>
              <a:t>4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3124570"/>
              </p:ext>
            </p:extLst>
          </p:nvPr>
        </p:nvGraphicFramePr>
        <p:xfrm>
          <a:off x="457200" y="1600200"/>
          <a:ext cx="8229600" cy="2768599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Sequence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Research Question 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Research Procedure 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 and Evidence 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Conclusion Source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Teacher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Teacher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Teacher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Teacher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Teacher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Teacher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Teacher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Student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Teacher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Teacher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Student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Teacher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Student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Student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Student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6326602"/>
            <a:ext cx="8229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solidFill>
                  <a:srgbClr val="A6A6A6"/>
                </a:solidFill>
              </a:rPr>
              <a:t>4</a:t>
            </a:r>
            <a:r>
              <a:rPr lang="en-US" dirty="0" smtClean="0">
                <a:solidFill>
                  <a:srgbClr val="A6A6A6"/>
                </a:solidFill>
              </a:rPr>
              <a:t>Slater, S. J., Slater, T. F., Lyons, D. J. (2010).  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664986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So how can this be applied to doing authentic scientific research with students?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692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890"/>
            <a:ext cx="8229600" cy="817562"/>
          </a:xfrm>
        </p:spPr>
        <p:txBody>
          <a:bodyPr/>
          <a:lstStyle/>
          <a:p>
            <a:r>
              <a:rPr lang="en-US" b="1" dirty="0" smtClean="0"/>
              <a:t>How do I get started?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1400"/>
            <a:ext cx="8229600" cy="4525963"/>
          </a:xfrm>
        </p:spPr>
        <p:txBody>
          <a:bodyPr/>
          <a:lstStyle/>
          <a:p>
            <a:r>
              <a:rPr lang="en-US" dirty="0" smtClean="0"/>
              <a:t>Start with smaller research projects!</a:t>
            </a:r>
          </a:p>
          <a:p>
            <a:r>
              <a:rPr lang="en-US" dirty="0" smtClean="0"/>
              <a:t>Contact a professor who is doing interesting research.  Most professors have more data than they know what to do with.  </a:t>
            </a:r>
          </a:p>
          <a:p>
            <a:r>
              <a:rPr lang="en-US" dirty="0" smtClean="0"/>
              <a:t>Participate in  a Research Experience for Teachers (RET)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327412"/>
              </p:ext>
            </p:extLst>
          </p:nvPr>
        </p:nvGraphicFramePr>
        <p:xfrm>
          <a:off x="990600" y="4140201"/>
          <a:ext cx="6985000" cy="23034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7000"/>
                <a:gridCol w="1397000"/>
                <a:gridCol w="1397000"/>
                <a:gridCol w="1397000"/>
                <a:gridCol w="1397000"/>
              </a:tblGrid>
              <a:tr h="40518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82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Participate</a:t>
                      </a:r>
                      <a:r>
                        <a:rPr lang="en-US" baseline="0" dirty="0" smtClean="0"/>
                        <a:t> in Citizen Science Projects (</a:t>
                      </a:r>
                      <a:r>
                        <a:rPr lang="en-US" baseline="0" dirty="0" err="1" smtClean="0"/>
                        <a:t>Zooniverse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err="1" smtClean="0"/>
                        <a:t>etc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Collect</a:t>
                      </a:r>
                      <a:r>
                        <a:rPr lang="en-US" baseline="0" dirty="0" smtClean="0"/>
                        <a:t> data for scientists to then analyze</a:t>
                      </a:r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Collect &amp; analyze</a:t>
                      </a:r>
                      <a:r>
                        <a:rPr lang="en-US" baseline="0" dirty="0" smtClean="0"/>
                        <a:t> data with a scientist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Collaborate with scientists to develop research project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Complete research project,</a:t>
                      </a:r>
                      <a:r>
                        <a:rPr lang="en-US" baseline="0" dirty="0" smtClean="0"/>
                        <a:t> present/publish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272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99" y="274638"/>
            <a:ext cx="8759385" cy="825261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Selected Professional Development Opportunities</a:t>
            </a:r>
            <a:endParaRPr lang="en-US" sz="32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098761"/>
              </p:ext>
            </p:extLst>
          </p:nvPr>
        </p:nvGraphicFramePr>
        <p:xfrm>
          <a:off x="457200" y="3159443"/>
          <a:ext cx="6096000" cy="2966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06183"/>
              </p:ext>
            </p:extLst>
          </p:nvPr>
        </p:nvGraphicFramePr>
        <p:xfrm>
          <a:off x="457200" y="1374873"/>
          <a:ext cx="8229600" cy="53766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0"/>
              </a:tblGrid>
              <a:tr h="11186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NITARP (NASA/IPAC Teacher Archive Research Program) through Caltech.  Contact: Luisa </a:t>
                      </a:r>
                      <a:r>
                        <a:rPr lang="en-US" sz="2400" dirty="0" err="1" smtClean="0"/>
                        <a:t>Rebull</a:t>
                      </a:r>
                      <a:r>
                        <a:rPr lang="en-US" sz="2400" dirty="0" smtClean="0"/>
                        <a:t>.  Now taking applications for 2014.</a:t>
                      </a:r>
                    </a:p>
                  </a:txBody>
                  <a:tcPr/>
                </a:tc>
              </a:tr>
              <a:tr h="560825">
                <a:tc>
                  <a:txBody>
                    <a:bodyPr/>
                    <a:lstStyle/>
                    <a:p>
                      <a:pPr lvl="1"/>
                      <a:r>
                        <a:rPr lang="en-US" dirty="0" smtClean="0">
                          <a:hlinkClick r:id="rId2"/>
                        </a:rPr>
                        <a:t>http://nitarp.ipac.caltech.edu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56082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SOFIA’s Airborne Ambassadors </a:t>
                      </a:r>
                      <a:endParaRPr lang="en-US" sz="2400" dirty="0"/>
                    </a:p>
                  </a:txBody>
                  <a:tcPr/>
                </a:tc>
              </a:tr>
              <a:tr h="560825">
                <a:tc>
                  <a:txBody>
                    <a:bodyPr/>
                    <a:lstStyle/>
                    <a:p>
                      <a:pPr lvl="1"/>
                      <a:r>
                        <a:rPr lang="en-US" dirty="0" smtClean="0">
                          <a:hlinkClick r:id="rId3"/>
                        </a:rPr>
                        <a:t>http://sofia.usra.edu/Edu/programs/ambassadors/ambassadors.html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56082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Goldstone Apple Valley Radio Telescope</a:t>
                      </a:r>
                      <a:r>
                        <a:rPr lang="en-US" sz="2400" baseline="0" dirty="0" smtClean="0"/>
                        <a:t> (GAVRT)</a:t>
                      </a:r>
                      <a:endParaRPr lang="en-US" sz="2400" dirty="0"/>
                    </a:p>
                  </a:txBody>
                  <a:tcPr/>
                </a:tc>
              </a:tr>
              <a:tr h="560825">
                <a:tc>
                  <a:txBody>
                    <a:bodyPr/>
                    <a:lstStyle/>
                    <a:p>
                      <a:pPr lvl="1"/>
                      <a:r>
                        <a:rPr lang="en-US" dirty="0" smtClean="0">
                          <a:hlinkClick r:id="rId4"/>
                        </a:rPr>
                        <a:t>http://www.lewiscenter.org/gavrt/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60235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For</a:t>
                      </a:r>
                      <a:r>
                        <a:rPr lang="en-US" sz="2400" baseline="0" dirty="0" smtClean="0"/>
                        <a:t> more information on RETs, High School Student Research Programs, and Research Experiences for Undergraduates, see… </a:t>
                      </a:r>
                      <a:endParaRPr lang="en-US" sz="2400" dirty="0"/>
                    </a:p>
                  </a:txBody>
                  <a:tcPr/>
                </a:tc>
              </a:tr>
              <a:tr h="560825">
                <a:tc>
                  <a:txBody>
                    <a:bodyPr/>
                    <a:lstStyle/>
                    <a:p>
                      <a:pPr lvl="1"/>
                      <a:r>
                        <a:rPr lang="en-US" dirty="0" smtClean="0">
                          <a:hlinkClick r:id="rId5"/>
                        </a:rPr>
                        <a:t>http://nitarp.ipac.caltech.edu/page/other_epo_programs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1541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0012"/>
          </a:xfrm>
        </p:spPr>
        <p:txBody>
          <a:bodyPr/>
          <a:lstStyle/>
          <a:p>
            <a:r>
              <a:rPr lang="en-US" b="1" dirty="0" smtClean="0"/>
              <a:t>Citizen Science Opportunities</a:t>
            </a: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912001"/>
              </p:ext>
            </p:extLst>
          </p:nvPr>
        </p:nvGraphicFramePr>
        <p:xfrm>
          <a:off x="130933" y="2095042"/>
          <a:ext cx="8851038" cy="46483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51038"/>
              </a:tblGrid>
              <a:tr h="5810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810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810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810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810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810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810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810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499862"/>
              </p:ext>
            </p:extLst>
          </p:nvPr>
        </p:nvGraphicFramePr>
        <p:xfrm>
          <a:off x="130934" y="1387965"/>
          <a:ext cx="8798392" cy="50556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98392"/>
              </a:tblGrid>
              <a:tr h="604667">
                <a:tc>
                  <a:txBody>
                    <a:bodyPr/>
                    <a:lstStyle/>
                    <a:p>
                      <a:pPr lvl="1">
                        <a:lnSpc>
                          <a:spcPct val="60000"/>
                        </a:lnSpc>
                      </a:pPr>
                      <a:r>
                        <a:rPr lang="en-US" sz="2400" dirty="0" err="1" smtClean="0"/>
                        <a:t>Zooniverse</a:t>
                      </a:r>
                      <a:endParaRPr lang="en-US" sz="2400" dirty="0"/>
                    </a:p>
                  </a:txBody>
                  <a:tcPr/>
                </a:tc>
              </a:tr>
              <a:tr h="604667">
                <a:tc>
                  <a:txBody>
                    <a:bodyPr/>
                    <a:lstStyle/>
                    <a:p>
                      <a:pPr marL="914400" marR="0" lvl="2" indent="0" algn="l" defTabSz="457200" rtl="0" eaLnBrk="1" fontAlgn="auto" latinLnBrk="0" hangingPunct="1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hlinkClick r:id="rId2"/>
                        </a:rPr>
                        <a:t>https://www.zooniverse.org</a:t>
                      </a:r>
                      <a:endParaRPr lang="en-US" sz="2400" dirty="0" smtClean="0"/>
                    </a:p>
                  </a:txBody>
                  <a:tcPr/>
                </a:tc>
              </a:tr>
              <a:tr h="604667">
                <a:tc>
                  <a:txBody>
                    <a:bodyPr/>
                    <a:lstStyle/>
                    <a:p>
                      <a:pPr lvl="1"/>
                      <a:r>
                        <a:rPr lang="en-US" sz="2400" dirty="0" smtClean="0"/>
                        <a:t>American Association of Variable Star Observers</a:t>
                      </a:r>
                      <a:endParaRPr lang="en-US" sz="2400" dirty="0"/>
                    </a:p>
                  </a:txBody>
                  <a:tcPr/>
                </a:tc>
              </a:tr>
              <a:tr h="604667">
                <a:tc>
                  <a:txBody>
                    <a:bodyPr/>
                    <a:lstStyle/>
                    <a:p>
                      <a:pPr lvl="2"/>
                      <a:r>
                        <a:rPr lang="en-US" sz="2400" dirty="0" smtClean="0">
                          <a:hlinkClick r:id="rId3"/>
                        </a:rPr>
                        <a:t>http://www.aavso.org</a:t>
                      </a:r>
                      <a:r>
                        <a:rPr lang="en-US" sz="2400" dirty="0" smtClean="0"/>
                        <a:t> </a:t>
                      </a:r>
                    </a:p>
                  </a:txBody>
                  <a:tcPr/>
                </a:tc>
              </a:tr>
              <a:tr h="604667">
                <a:tc>
                  <a:txBody>
                    <a:bodyPr/>
                    <a:lstStyle/>
                    <a:p>
                      <a:pPr lvl="1"/>
                      <a:r>
                        <a:rPr lang="en-US" sz="2400" dirty="0" smtClean="0"/>
                        <a:t>Agent </a:t>
                      </a:r>
                      <a:r>
                        <a:rPr lang="en-US" sz="2400" dirty="0" err="1" smtClean="0"/>
                        <a:t>Exoplanet</a:t>
                      </a:r>
                      <a:r>
                        <a:rPr lang="en-US" sz="2400" dirty="0" smtClean="0"/>
                        <a:t>, Las </a:t>
                      </a:r>
                      <a:r>
                        <a:rPr lang="en-US" sz="2400" dirty="0" err="1" smtClean="0"/>
                        <a:t>Cumbres</a:t>
                      </a:r>
                      <a:r>
                        <a:rPr lang="en-US" sz="2400" dirty="0" smtClean="0"/>
                        <a:t> Observatory </a:t>
                      </a:r>
                      <a:endParaRPr lang="en-US" sz="2400" dirty="0"/>
                    </a:p>
                  </a:txBody>
                  <a:tcPr/>
                </a:tc>
              </a:tr>
              <a:tr h="604667">
                <a:tc>
                  <a:txBody>
                    <a:bodyPr/>
                    <a:lstStyle/>
                    <a:p>
                      <a:pPr lvl="2"/>
                      <a:r>
                        <a:rPr lang="en-US" sz="2400" dirty="0" smtClean="0">
                          <a:hlinkClick r:id="rId4"/>
                        </a:rPr>
                        <a:t>http://lcogt.net/agentexoplanet/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  <a:tr h="604667">
                <a:tc>
                  <a:txBody>
                    <a:bodyPr/>
                    <a:lstStyle/>
                    <a:p>
                      <a:pPr lvl="1"/>
                      <a:r>
                        <a:rPr lang="en-US" sz="2400" dirty="0" smtClean="0"/>
                        <a:t>Many more listed</a:t>
                      </a:r>
                      <a:r>
                        <a:rPr lang="en-US" sz="2400" baseline="0" dirty="0" smtClean="0"/>
                        <a:t> at the Planetary Society </a:t>
                      </a:r>
                      <a:endParaRPr lang="en-US" sz="2400" dirty="0"/>
                    </a:p>
                  </a:txBody>
                  <a:tcPr/>
                </a:tc>
              </a:tr>
              <a:tr h="604667">
                <a:tc>
                  <a:txBody>
                    <a:bodyPr/>
                    <a:lstStyle/>
                    <a:p>
                      <a:pPr lvl="2"/>
                      <a:r>
                        <a:rPr lang="en-US" sz="2400" dirty="0" smtClean="0">
                          <a:hlinkClick r:id="rId5"/>
                        </a:rPr>
                        <a:t>http://www.planetary.org/explore/space-topics/citizen-science/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5815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980"/>
            <a:ext cx="8229600" cy="64194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Tools to Get Started in the Classroom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4792388"/>
              </p:ext>
            </p:extLst>
          </p:nvPr>
        </p:nvGraphicFramePr>
        <p:xfrm>
          <a:off x="457199" y="916055"/>
          <a:ext cx="8380745" cy="58011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80745"/>
              </a:tblGrid>
              <a:tr h="442515">
                <a:tc>
                  <a:txBody>
                    <a:bodyPr/>
                    <a:lstStyle/>
                    <a:p>
                      <a:r>
                        <a:rPr lang="en-US" sz="2000" u="sng" dirty="0" smtClean="0"/>
                        <a:t>To take astronomical</a:t>
                      </a:r>
                      <a:r>
                        <a:rPr lang="en-US" sz="2000" u="sng" baseline="0" dirty="0" smtClean="0"/>
                        <a:t> images:</a:t>
                      </a:r>
                      <a:endParaRPr lang="en-US" sz="2000" u="sng" dirty="0"/>
                    </a:p>
                  </a:txBody>
                  <a:tcPr/>
                </a:tc>
              </a:tr>
              <a:tr h="1091131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err="1" smtClean="0"/>
                        <a:t>MicroObservatory</a:t>
                      </a:r>
                      <a:r>
                        <a:rPr lang="en-US" dirty="0" smtClean="0"/>
                        <a:t>.  Can choose</a:t>
                      </a:r>
                      <a:r>
                        <a:rPr lang="en-US" baseline="0" dirty="0" smtClean="0"/>
                        <a:t> from a menu of objects and an image will be delivered to your inbox.  Lesson plans and image manipulation software included.  </a:t>
                      </a:r>
                      <a:r>
                        <a:rPr lang="en-US" dirty="0" smtClean="0"/>
                        <a:t>Free. (</a:t>
                      </a:r>
                      <a:r>
                        <a:rPr lang="en-US" dirty="0" smtClean="0">
                          <a:hlinkClick r:id="rId2"/>
                        </a:rPr>
                        <a:t>http://mo-www.cfa.harvard.edu/MicroObservatory/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1091131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err="1" smtClean="0"/>
                        <a:t>Slooh</a:t>
                      </a:r>
                      <a:r>
                        <a:rPr lang="en-US" dirty="0" smtClean="0"/>
                        <a:t>.  Can drive telescope from comfort</a:t>
                      </a:r>
                      <a:r>
                        <a:rPr lang="en-US" baseline="0" dirty="0" smtClean="0"/>
                        <a:t> of your own home.  Tutorials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0" dirty="0" smtClean="0"/>
                        <a:t> Membership fee.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smtClean="0">
                          <a:hlinkClick r:id="rId3"/>
                        </a:rPr>
                        <a:t>https://www.slooh.com/?utm_expid=84570863-1.5DPWZMdGS_i9dVzWPCGPtA.0</a:t>
                      </a:r>
                      <a:r>
                        <a:rPr lang="en-US" baseline="0" dirty="0" smtClean="0"/>
                        <a:t> </a:t>
                      </a:r>
                    </a:p>
                  </a:txBody>
                  <a:tcPr/>
                </a:tc>
              </a:tr>
              <a:tr h="763792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err="1" smtClean="0"/>
                        <a:t>iTelescope.net</a:t>
                      </a:r>
                      <a:r>
                        <a:rPr lang="en-US" baseline="0" dirty="0" smtClean="0"/>
                        <a:t>.  Lots of excellent tutorials and educational resources.  Pay per minute.  (http://</a:t>
                      </a:r>
                      <a:r>
                        <a:rPr lang="en-US" baseline="0" dirty="0" err="1" smtClean="0"/>
                        <a:t>www.itelescope.net</a:t>
                      </a:r>
                      <a:r>
                        <a:rPr lang="en-US" baseline="0" dirty="0" smtClean="0"/>
                        <a:t>)</a:t>
                      </a:r>
                    </a:p>
                  </a:txBody>
                  <a:tcPr/>
                </a:tc>
              </a:tr>
              <a:tr h="442515">
                <a:tc>
                  <a:txBody>
                    <a:bodyPr/>
                    <a:lstStyle/>
                    <a:p>
                      <a:r>
                        <a:rPr lang="en-US" sz="2000" u="sng" dirty="0" smtClean="0"/>
                        <a:t>To analyze/manipulate</a:t>
                      </a:r>
                      <a:r>
                        <a:rPr lang="en-US" sz="2000" u="sng" baseline="0" dirty="0" smtClean="0"/>
                        <a:t> images:</a:t>
                      </a:r>
                      <a:endParaRPr lang="en-US" sz="2000" u="sng" dirty="0"/>
                    </a:p>
                  </a:txBody>
                  <a:tcPr/>
                </a:tc>
              </a:tr>
              <a:tr h="442515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err="1" smtClean="0"/>
                        <a:t>ImageJ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smtClean="0">
                          <a:hlinkClick r:id="rId4"/>
                        </a:rPr>
                        <a:t>http://imagej.en.softonic.com</a:t>
                      </a:r>
                      <a:r>
                        <a:rPr lang="en-US" dirty="0" smtClean="0"/>
                        <a:t>) </a:t>
                      </a:r>
                      <a:endParaRPr lang="en-US" dirty="0"/>
                    </a:p>
                  </a:txBody>
                  <a:tcPr/>
                </a:tc>
              </a:tr>
              <a:tr h="763792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err="1" smtClean="0"/>
                        <a:t>SalsaJ</a:t>
                      </a:r>
                      <a:r>
                        <a:rPr lang="en-US" dirty="0" smtClean="0"/>
                        <a:t> (photometry)</a:t>
                      </a:r>
                    </a:p>
                    <a:p>
                      <a:pPr marL="457200" lvl="1" indent="0">
                        <a:buFont typeface="Arial"/>
                        <a:buNone/>
                      </a:pPr>
                      <a:r>
                        <a:rPr lang="en-US" dirty="0" smtClean="0"/>
                        <a:t>(</a:t>
                      </a:r>
                      <a:r>
                        <a:rPr lang="en-US" dirty="0" smtClean="0">
                          <a:hlinkClick r:id="rId5"/>
                        </a:rPr>
                        <a:t>http://www.euhou.net/index.php/salsaj-software-mainmenu-9</a:t>
                      </a:r>
                      <a:r>
                        <a:rPr lang="en-US" dirty="0" smtClean="0"/>
                        <a:t>) </a:t>
                      </a:r>
                      <a:endParaRPr lang="en-US" dirty="0"/>
                    </a:p>
                  </a:txBody>
                  <a:tcPr/>
                </a:tc>
              </a:tr>
              <a:tr h="763792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DS9 (Includes an education version and lots of</a:t>
                      </a:r>
                      <a:r>
                        <a:rPr lang="en-US" baseline="0" dirty="0" smtClean="0"/>
                        <a:t> lesson plans)</a:t>
                      </a:r>
                      <a:endParaRPr lang="en-US" dirty="0" smtClean="0"/>
                    </a:p>
                    <a:p>
                      <a:pPr marL="457200" lvl="1" indent="0">
                        <a:buFont typeface="Arial"/>
                        <a:buNone/>
                      </a:pPr>
                      <a:r>
                        <a:rPr lang="en-US" dirty="0" smtClean="0"/>
                        <a:t>(http://</a:t>
                      </a:r>
                      <a:r>
                        <a:rPr lang="en-US" dirty="0" err="1" smtClean="0"/>
                        <a:t>chandra-ed.harvard.edu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install.html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7128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6074"/>
            <a:ext cx="8229600" cy="64194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Results of Implementation…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0970"/>
            <a:ext cx="8229600" cy="4525963"/>
          </a:xfrm>
        </p:spPr>
        <p:txBody>
          <a:bodyPr/>
          <a:lstStyle/>
          <a:p>
            <a:r>
              <a:rPr lang="en-US" dirty="0" smtClean="0"/>
              <a:t>Opens a lot of doors for students</a:t>
            </a:r>
          </a:p>
          <a:p>
            <a:r>
              <a:rPr lang="en-US" dirty="0" smtClean="0"/>
              <a:t>Students see themselves as “scientists”</a:t>
            </a:r>
          </a:p>
          <a:p>
            <a:r>
              <a:rPr lang="en-US" dirty="0" smtClean="0"/>
              <a:t>Increase science content knowledge</a:t>
            </a:r>
            <a:r>
              <a:rPr lang="en-US" baseline="30000" dirty="0" smtClean="0"/>
              <a:t>5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Increased understanding of the NOS</a:t>
            </a:r>
            <a:r>
              <a:rPr lang="en-US" baseline="30000" dirty="0" smtClean="0"/>
              <a:t>5,</a:t>
            </a:r>
            <a:r>
              <a:rPr lang="en-US" baseline="30000" dirty="0"/>
              <a:t> </a:t>
            </a:r>
            <a:r>
              <a:rPr lang="en-US" baseline="30000" dirty="0" smtClean="0"/>
              <a:t>6,</a:t>
            </a:r>
            <a:r>
              <a:rPr lang="en-US" dirty="0" smtClean="0"/>
              <a:t> </a:t>
            </a:r>
            <a:r>
              <a:rPr lang="en-US" baseline="30000" dirty="0" smtClean="0"/>
              <a:t>7.</a:t>
            </a:r>
          </a:p>
          <a:p>
            <a:r>
              <a:rPr lang="en-US" dirty="0" smtClean="0"/>
              <a:t>Students positively changed their attitudes about science</a:t>
            </a:r>
            <a:r>
              <a:rPr lang="en-US" baseline="30000" dirty="0" smtClean="0"/>
              <a:t>5,7</a:t>
            </a:r>
            <a:r>
              <a:rPr lang="en-US" dirty="0" smtClean="0"/>
              <a:t>.</a:t>
            </a:r>
          </a:p>
          <a:p>
            <a:r>
              <a:rPr lang="en-US" dirty="0" smtClean="0"/>
              <a:t>Shifted their interest in pursuing STEM fields</a:t>
            </a:r>
            <a:r>
              <a:rPr lang="en-US" baseline="30000" dirty="0" smtClean="0"/>
              <a:t>5,</a:t>
            </a:r>
            <a:r>
              <a:rPr lang="en-US" dirty="0" smtClean="0"/>
              <a:t> </a:t>
            </a:r>
            <a:r>
              <a:rPr lang="en-US" baseline="30000" dirty="0" smtClean="0"/>
              <a:t>6,</a:t>
            </a:r>
            <a:r>
              <a:rPr lang="en-US" dirty="0" smtClean="0"/>
              <a:t> </a:t>
            </a:r>
            <a:r>
              <a:rPr lang="en-US" baseline="30000" dirty="0" smtClean="0"/>
              <a:t>7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0670" y="6087861"/>
            <a:ext cx="8296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/>
            <a:r>
              <a:rPr lang="en-US" sz="1200" baseline="30000" dirty="0" smtClean="0">
                <a:solidFill>
                  <a:schemeClr val="bg1">
                    <a:lumMod val="65000"/>
                  </a:schemeClr>
                </a:solidFill>
              </a:rPr>
              <a:t>5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Abraham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L. M. (2002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).</a:t>
            </a:r>
          </a:p>
          <a:p>
            <a:pPr lvl="1" indent="-457200"/>
            <a:r>
              <a:rPr lang="en-US" sz="1200" baseline="30000" dirty="0" smtClean="0">
                <a:solidFill>
                  <a:schemeClr val="bg1">
                    <a:lumMod val="65000"/>
                  </a:schemeClr>
                </a:solidFill>
              </a:rPr>
              <a:t>6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Laursen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S., Liston, C.,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Thiry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H., &amp; Graf, J. (2007). 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 indent="-457200"/>
            <a:r>
              <a:rPr lang="en-US" sz="1200" baseline="30000" dirty="0" smtClean="0">
                <a:solidFill>
                  <a:schemeClr val="bg1">
                    <a:lumMod val="65000"/>
                  </a:schemeClr>
                </a:solidFill>
              </a:rPr>
              <a:t>7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Sadler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T. D., Burgin, S., McKinney, L. and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Ponjuan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L. (2010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).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0812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781</Words>
  <Application>Microsoft Macintosh PowerPoint</Application>
  <PresentationFormat>On-screen Show (4:3)</PresentationFormat>
  <Paragraphs>107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Incorporating Authentic Astronomy Research in Your Classroom </vt:lpstr>
      <vt:lpstr>Why have students do authentic research?</vt:lpstr>
      <vt:lpstr>What is the most difficult part? </vt:lpstr>
      <vt:lpstr>Backwards Faded Scaffolding Schematic4</vt:lpstr>
      <vt:lpstr>How do I get started?</vt:lpstr>
      <vt:lpstr>Selected Professional Development Opportunities</vt:lpstr>
      <vt:lpstr>Citizen Science Opportunities</vt:lpstr>
      <vt:lpstr>Tools to Get Started in the Classroom</vt:lpstr>
      <vt:lpstr>Results of Implementation…</vt:lpstr>
      <vt:lpstr>References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Incorporating Authentic Astronomy Research in Your Classroom </dc:title>
  <dc:creator>Debbie French</dc:creator>
  <cp:lastModifiedBy>Debbie French</cp:lastModifiedBy>
  <cp:revision>21</cp:revision>
  <dcterms:created xsi:type="dcterms:W3CDTF">2014-06-09T18:41:42Z</dcterms:created>
  <dcterms:modified xsi:type="dcterms:W3CDTF">2014-06-10T20:25:04Z</dcterms:modified>
</cp:coreProperties>
</file>