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7" r:id="rId2"/>
    <p:sldId id="287" r:id="rId3"/>
    <p:sldId id="259" r:id="rId4"/>
    <p:sldId id="262" r:id="rId5"/>
    <p:sldId id="263" r:id="rId6"/>
    <p:sldId id="293" r:id="rId7"/>
    <p:sldId id="288" r:id="rId8"/>
    <p:sldId id="265" r:id="rId9"/>
    <p:sldId id="266" r:id="rId10"/>
    <p:sldId id="269" r:id="rId11"/>
    <p:sldId id="268" r:id="rId12"/>
    <p:sldId id="289" r:id="rId13"/>
    <p:sldId id="290" r:id="rId14"/>
    <p:sldId id="271" r:id="rId15"/>
    <p:sldId id="292" r:id="rId16"/>
    <p:sldId id="272" r:id="rId17"/>
    <p:sldId id="283" r:id="rId18"/>
    <p:sldId id="295" r:id="rId19"/>
    <p:sldId id="296" r:id="rId2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DEA6C7"/>
    <a:srgbClr val="0C6817"/>
    <a:srgbClr val="000000"/>
    <a:srgbClr val="F4E156"/>
    <a:srgbClr val="0EC230"/>
    <a:srgbClr val="FF3300"/>
    <a:srgbClr val="8B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89" d="100"/>
          <a:sy n="89" d="100"/>
        </p:scale>
        <p:origin x="-21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5BA13A-F20F-4B55-9BDC-0FDD3D5D1557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0E71D1-C76C-404D-9689-4CD277B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75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365A88-5803-4268-A108-6EBB4F10645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70C35F-19AC-4962-B909-B19B3CA37DE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6B1261-DB7E-421B-8E39-6CB4D7373DB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D19411-FD2B-4711-9465-D0A36CDC3DB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753789-0857-4F6A-8BDA-1BB91A777D4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C69012-AEA4-4CF0-9E11-9E9B55C07EBB}" type="slidenum">
              <a:rPr lang="en-US" sz="1200"/>
              <a:pPr algn="r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74DAA5-17AD-4A2A-A33B-2D43E794B3A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975555-0332-4A46-BA08-3D6FFAAC747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BDC663-8972-49CE-8A19-60779E2CF32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84ECD9-0117-476A-A8A1-C9105AA9E0F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7A0228-A24D-4B6B-8AAC-0B172D918F5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5396F4-7880-40D2-B615-A3448EE468B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05892D-D986-4F65-B8DB-E2A342315B2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9936C-4BF7-41BA-9976-0EDBFC5D21E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7C0E7E-FA28-436B-9A33-62F848DFECA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EC66D3-289A-4F6C-B21B-52B03F33335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8228FB-BF9D-4450-B1DB-A59C473B2E1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8F6B81-0580-48A2-A2D4-C04FFA4198B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F7BA-F041-477B-957C-2B61A6F2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50396-5DA7-419D-94F0-7D50D8D5A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F2315-32EA-4952-B175-411AF72D5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D92E-B6DE-41C9-BD79-D1A3FDC23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BC2D-A462-47D8-8C97-EF35CC53C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3BD84-3BDF-4270-B123-4B06E77E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64DC-7CF5-4811-A4AD-7C4CEFDB5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6971-DFF3-4442-AE34-2450B2D0C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9301-F2C2-4868-9EEF-277F2F184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1FB9-181C-4A4A-9008-233B79AC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BB14F-7DC9-4904-91BA-4381FD305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9624E-9409-4FCA-ABBB-F46A3C41E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BB47"/>
            </a:gs>
            <a:gs pos="100000">
              <a:srgbClr val="F4E1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D340BB7-9896-47E5-9B71-F08EAD70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ntnu.edu.tw/ntnujava/viewtopic.php?t=6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et.colorado.edu/sims/vector-addition/vector-addition_en.html" TargetMode="External"/><Relationship Id="rId4" Type="http://schemas.openxmlformats.org/officeDocument/2006/relationships/hyperlink" Target="http://www.walter-fendt.de/html5/men/vector3d_en.ht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math.com/vectors/7-vectors-in-3d-space.php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projectile-motion/projectile-motion_en.html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www.physicsclassroom.com/Physics-Interactives/Vectors-and-Projectiles/Projectile-Simulator/Projectile-Simulator-Interactiv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1.wmf"/><Relationship Id="rId5" Type="http://schemas.openxmlformats.org/officeDocument/2006/relationships/image" Target="../media/image33.jpe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2.jpeg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Trigonometric_func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-fendt.de/html5/ph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-fendt.de/html5/phen/acceleration_en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Physics 1210/1310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2098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Classical Mechanics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14600" y="4419600"/>
            <a:ext cx="258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cs typeface="Arial" charset="0"/>
              </a:rPr>
              <a:t>Kinematics, chapter 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33400" y="914400"/>
            <a:ext cx="5461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Illustrating vector sums and vector differences:</a:t>
            </a:r>
            <a:endParaRPr lang="en-US" sz="2000" dirty="0">
              <a:solidFill>
                <a:schemeClr val="bg2"/>
              </a:solidFill>
              <a:hlinkClick r:id="rId3"/>
            </a:endParaRPr>
          </a:p>
          <a:p>
            <a:endParaRPr lang="en-US" sz="2000" dirty="0">
              <a:solidFill>
                <a:srgbClr val="000066"/>
              </a:solidFill>
              <a:hlinkClick r:id="rId3"/>
            </a:endParaRPr>
          </a:p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143000" y="1295400"/>
            <a:ext cx="808747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66"/>
                </a:solidFill>
                <a:hlinkClick r:id="rId4"/>
              </a:rPr>
              <a:t>http://</a:t>
            </a:r>
            <a:r>
              <a:rPr lang="en-US" sz="2000" dirty="0" smtClean="0">
                <a:solidFill>
                  <a:srgbClr val="000066"/>
                </a:solidFill>
                <a:hlinkClick r:id="rId4"/>
              </a:rPr>
              <a:t>www.walter-fendt.de/html5/men/vector3d_en.htm</a:t>
            </a:r>
            <a:endParaRPr lang="en-US" sz="2000" dirty="0" smtClean="0">
              <a:solidFill>
                <a:srgbClr val="000066"/>
              </a:solidFill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Vector component applet</a:t>
            </a:r>
          </a:p>
          <a:p>
            <a:r>
              <a:rPr lang="en-US" sz="2000" dirty="0">
                <a:solidFill>
                  <a:srgbClr val="000066"/>
                </a:solidFill>
                <a:hlinkClick r:id="rId5"/>
              </a:rPr>
              <a:t>https://</a:t>
            </a:r>
            <a:r>
              <a:rPr lang="en-US" sz="2000" dirty="0" smtClean="0">
                <a:solidFill>
                  <a:srgbClr val="000066"/>
                </a:solidFill>
                <a:hlinkClick r:id="rId5"/>
              </a:rPr>
              <a:t>phet.colorado.edu/sims/vector-addition/vector-addition_en.html</a:t>
            </a:r>
            <a:endParaRPr lang="en-US" sz="2000" dirty="0" smtClean="0">
              <a:solidFill>
                <a:srgbClr val="000066"/>
              </a:solidFill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Vector arithmetic</a:t>
            </a:r>
            <a:endParaRPr lang="en-US" sz="2000" dirty="0">
              <a:solidFill>
                <a:srgbClr val="000066"/>
              </a:solidFill>
            </a:endParaRPr>
          </a:p>
          <a:p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-32254" y="2264896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676400" y="304800"/>
            <a:ext cx="5837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1"/>
                </a:solidFill>
              </a:rPr>
              <a:t>What are Vectors: Vector Arithmetic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3124200"/>
            <a:ext cx="79775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Build groups and draw: </a:t>
            </a:r>
            <a:r>
              <a:rPr lang="en-US" dirty="0">
                <a:solidFill>
                  <a:schemeClr val="bg1"/>
                </a:solidFill>
              </a:rPr>
              <a:t>the vectors </a:t>
            </a:r>
            <a:r>
              <a:rPr lang="en-US" u="sng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smtClean="0">
                <a:solidFill>
                  <a:schemeClr val="bg1"/>
                </a:solidFill>
              </a:rPr>
              <a:t>(4, -3)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u="sng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smtClean="0">
                <a:solidFill>
                  <a:schemeClr val="bg1"/>
                </a:solidFill>
              </a:rPr>
              <a:t>(-6,8)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          </a:t>
            </a:r>
            <a:r>
              <a:rPr lang="en-US" u="sng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+ </a:t>
            </a:r>
            <a:r>
              <a:rPr lang="en-US" u="sng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    ,   </a:t>
            </a:r>
            <a:r>
              <a:rPr lang="en-US" u="sng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u="sng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    ,    </a:t>
            </a:r>
            <a:r>
              <a:rPr lang="en-US" u="sng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u="sng" dirty="0" smtClean="0">
                <a:solidFill>
                  <a:schemeClr val="bg1"/>
                </a:solidFill>
              </a:rPr>
              <a:t>A</a:t>
            </a: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u="sng" dirty="0" smtClean="0">
              <a:solidFill>
                <a:schemeClr val="bg1"/>
              </a:solidFill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u="sng" dirty="0" smtClean="0">
              <a:solidFill>
                <a:schemeClr val="bg1"/>
              </a:solidFill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Groups calculate: </a:t>
            </a:r>
            <a:r>
              <a:rPr lang="en-US" dirty="0" smtClean="0">
                <a:solidFill>
                  <a:schemeClr val="bg1"/>
                </a:solidFill>
              </a:rPr>
              <a:t>magnitude and direction of the sum and difference vectors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381000" y="533400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solidFill>
                <a:srgbClr val="000066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2"/>
                </a:solidFill>
              </a:rPr>
              <a:t>Position, Velocity, Acceleration Vector: </a:t>
            </a:r>
          </a:p>
        </p:txBody>
      </p:sp>
      <p:pic>
        <p:nvPicPr>
          <p:cNvPr id="13316" name="Picture 4" descr="eq_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4725"/>
            <a:ext cx="32305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eq_03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738" y="3209925"/>
            <a:ext cx="33956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1584325" y="115888"/>
            <a:ext cx="4914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0000"/>
                </a:solidFill>
              </a:rPr>
              <a:t>A more realistic motion:</a:t>
            </a:r>
          </a:p>
          <a:p>
            <a:r>
              <a:rPr lang="en-US" sz="2400" b="1">
                <a:solidFill>
                  <a:srgbClr val="990000"/>
                </a:solidFill>
              </a:rPr>
              <a:t>		Motion in 2d and 3d</a:t>
            </a:r>
          </a:p>
        </p:txBody>
      </p:sp>
      <p:pic>
        <p:nvPicPr>
          <p:cNvPr id="12" name="Picture 9" descr="Figure03_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6101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600200"/>
            <a:ext cx="2709863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3990975"/>
            <a:ext cx="34432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117" y="1658034"/>
            <a:ext cx="612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www.intmath.com/vectors/7-vectors-in-3d-space.php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solidFill>
                <a:srgbClr val="000066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47800" y="12192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2"/>
                </a:solidFill>
              </a:rPr>
              <a:t>Position, Velocity, Acceleration Vector: </a:t>
            </a:r>
          </a:p>
        </p:txBody>
      </p:sp>
      <p:pic>
        <p:nvPicPr>
          <p:cNvPr id="31750" name="Picture 6" descr="eq_03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01888"/>
            <a:ext cx="4495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eq_03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52825"/>
            <a:ext cx="33035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eq_03_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362200"/>
            <a:ext cx="37306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Figure03_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1584325" y="115888"/>
            <a:ext cx="4914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0000"/>
                </a:solidFill>
              </a:rPr>
              <a:t>A more realistic motion:</a:t>
            </a:r>
          </a:p>
          <a:p>
            <a:r>
              <a:rPr lang="en-US" sz="2400" b="1">
                <a:solidFill>
                  <a:srgbClr val="990000"/>
                </a:solidFill>
              </a:rPr>
              <a:t>		Motion in 2d and 3d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32772" name="Picture 4" descr="Figure03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447800" y="431800"/>
            <a:ext cx="2555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 </a:t>
            </a:r>
          </a:p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52600" y="1066800"/>
            <a:ext cx="269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</a:rPr>
              <a:t> </a:t>
            </a:r>
          </a:p>
          <a:p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038600" y="304800"/>
            <a:ext cx="23129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990000"/>
                </a:solidFill>
              </a:rPr>
              <a:t>Concept of</a:t>
            </a:r>
          </a:p>
          <a:p>
            <a:pPr algn="ctr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parallel</a:t>
            </a:r>
            <a:r>
              <a:rPr lang="en-US" b="1" dirty="0">
                <a:solidFill>
                  <a:srgbClr val="990000"/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>
                <a:solidFill>
                  <a:srgbClr val="990000"/>
                </a:solidFill>
              </a:rPr>
              <a:t>and</a:t>
            </a:r>
          </a:p>
          <a:p>
            <a:pPr algn="ctr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perpendicular</a:t>
            </a:r>
          </a:p>
          <a:p>
            <a:pPr algn="ctr">
              <a:defRPr/>
            </a:pPr>
            <a:r>
              <a:rPr lang="en-US" b="1" dirty="0">
                <a:solidFill>
                  <a:srgbClr val="990000"/>
                </a:solidFill>
              </a:rPr>
              <a:t>vector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>
                <a:solidFill>
                  <a:srgbClr val="FA3324"/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rgbClr val="FA3324"/>
                </a:solidFill>
                <a:hlinkClick r:id="rId3"/>
              </a:rPr>
              <a:t>phet.colorado.edu/sims/projectile-motion/projectile-motion_en.html</a:t>
            </a:r>
            <a:r>
              <a:rPr lang="en-US" sz="1600" dirty="0">
                <a:solidFill>
                  <a:srgbClr val="FA3324"/>
                </a:solidFill>
              </a:rPr>
              <a:t/>
            </a:r>
            <a:br>
              <a:rPr lang="en-US" sz="1600" dirty="0">
                <a:solidFill>
                  <a:srgbClr val="FA3324"/>
                </a:solidFill>
              </a:rPr>
            </a:br>
            <a:r>
              <a:rPr lang="en-US" sz="1600" dirty="0">
                <a:solidFill>
                  <a:srgbClr val="FA3324"/>
                </a:solidFill>
                <a:hlinkClick r:id="rId4"/>
              </a:rPr>
              <a:t>http://</a:t>
            </a:r>
            <a:r>
              <a:rPr lang="en-US" sz="1600" dirty="0" smtClean="0">
                <a:solidFill>
                  <a:srgbClr val="FA3324"/>
                </a:solidFill>
                <a:hlinkClick r:id="rId4"/>
              </a:rPr>
              <a:t>www.physicsclassroom.com/Physics-Interactives/Vectors-and-Projectiles/Projectile-Simulator/Projectile-Simulator-Interactive</a:t>
            </a:r>
            <a:r>
              <a:rPr lang="en-US" sz="1600" dirty="0" smtClean="0">
                <a:solidFill>
                  <a:srgbClr val="FA3324"/>
                </a:solidFill>
              </a:rPr>
              <a:t/>
            </a:r>
            <a:br>
              <a:rPr lang="en-US" sz="1600" dirty="0" smtClean="0">
                <a:solidFill>
                  <a:srgbClr val="FA3324"/>
                </a:solidFill>
              </a:rPr>
            </a:br>
            <a:r>
              <a:rPr lang="en-US" sz="1600" dirty="0" smtClean="0">
                <a:solidFill>
                  <a:srgbClr val="FA3324"/>
                </a:solidFill>
              </a:rPr>
              <a:t/>
            </a:r>
            <a:br>
              <a:rPr lang="en-US" sz="1600" dirty="0" smtClean="0">
                <a:solidFill>
                  <a:srgbClr val="FA3324"/>
                </a:solidFill>
              </a:rPr>
            </a:br>
            <a:r>
              <a:rPr lang="en-US" sz="1600" dirty="0" smtClean="0">
                <a:solidFill>
                  <a:srgbClr val="FA3324"/>
                </a:solidFill>
              </a:rPr>
              <a:t/>
            </a:r>
            <a:br>
              <a:rPr lang="en-US" sz="1600" dirty="0" smtClean="0">
                <a:solidFill>
                  <a:srgbClr val="FA3324"/>
                </a:solidFill>
              </a:rPr>
            </a:br>
            <a:endParaRPr lang="en-US" sz="1600" dirty="0" smtClean="0">
              <a:solidFill>
                <a:srgbClr val="FA3324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8600" y="5257800"/>
            <a:ext cx="8382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50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66"/>
                </a:solidFill>
              </a:rPr>
              <a:t>An example of 2d motion: Projectile Motion</a:t>
            </a:r>
          </a:p>
        </p:txBody>
      </p:sp>
      <p:pic>
        <p:nvPicPr>
          <p:cNvPr id="34821" name="Picture 5" descr="Figure03_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43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533400" y="5867400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609600" y="64912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143000"/>
            <a:ext cx="410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514600"/>
            <a:ext cx="4057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8"/>
          <p:cNvSpPr txBox="1">
            <a:spLocks noChangeArrowheads="1"/>
          </p:cNvSpPr>
          <p:nvPr/>
        </p:nvSpPr>
        <p:spPr bwMode="auto">
          <a:xfrm>
            <a:off x="228600" y="15240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Master Eqn 2</a:t>
            </a:r>
          </a:p>
        </p:txBody>
      </p:sp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212725" y="285591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Master Eqn 3</a:t>
            </a:r>
          </a:p>
        </p:txBody>
      </p:sp>
      <p:sp>
        <p:nvSpPr>
          <p:cNvPr id="17420" name="Rectangle 20"/>
          <p:cNvSpPr>
            <a:spLocks noChangeArrowheads="1"/>
          </p:cNvSpPr>
          <p:nvPr/>
        </p:nvSpPr>
        <p:spPr bwMode="auto">
          <a:xfrm>
            <a:off x="733425" y="4171950"/>
            <a:ext cx="6858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Systematic evaluation of web applet: for angle of 70 degrees (check 20º)</a:t>
            </a:r>
          </a:p>
          <a:p>
            <a:r>
              <a:rPr lang="en-US" dirty="0">
                <a:solidFill>
                  <a:srgbClr val="003300"/>
                </a:solidFill>
              </a:rPr>
              <a:t>	v</a:t>
            </a:r>
            <a:r>
              <a:rPr lang="en-US" baseline="-25000" dirty="0">
                <a:solidFill>
                  <a:srgbClr val="003300"/>
                </a:solidFill>
              </a:rPr>
              <a:t>0</a:t>
            </a:r>
            <a:r>
              <a:rPr lang="en-US" dirty="0">
                <a:solidFill>
                  <a:srgbClr val="003300"/>
                </a:solidFill>
              </a:rPr>
              <a:t> = 	10	20          30	  50        100</a:t>
            </a:r>
          </a:p>
          <a:p>
            <a:r>
              <a:rPr lang="en-US" dirty="0">
                <a:solidFill>
                  <a:srgbClr val="003300"/>
                </a:solidFill>
              </a:rPr>
              <a:t>	</a:t>
            </a:r>
            <a:r>
              <a:rPr lang="en-US" dirty="0" err="1">
                <a:solidFill>
                  <a:srgbClr val="003300"/>
                </a:solidFill>
              </a:rPr>
              <a:t>x</a:t>
            </a:r>
            <a:r>
              <a:rPr lang="en-US" baseline="-25000" dirty="0" err="1">
                <a:solidFill>
                  <a:srgbClr val="003300"/>
                </a:solidFill>
              </a:rPr>
              <a:t>max</a:t>
            </a:r>
            <a:r>
              <a:rPr lang="en-US" dirty="0">
                <a:solidFill>
                  <a:srgbClr val="003300"/>
                </a:solidFill>
              </a:rPr>
              <a:t> 	6.6	26	59	164	655</a:t>
            </a:r>
          </a:p>
          <a:p>
            <a:r>
              <a:rPr lang="en-US" dirty="0">
                <a:solidFill>
                  <a:srgbClr val="003300"/>
                </a:solidFill>
              </a:rPr>
              <a:t>	</a:t>
            </a:r>
            <a:r>
              <a:rPr lang="en-US" dirty="0" err="1">
                <a:solidFill>
                  <a:srgbClr val="003300"/>
                </a:solidFill>
              </a:rPr>
              <a:t>y</a:t>
            </a:r>
            <a:r>
              <a:rPr lang="en-US" baseline="-25000" dirty="0" err="1">
                <a:solidFill>
                  <a:srgbClr val="003300"/>
                </a:solidFill>
              </a:rPr>
              <a:t>max</a:t>
            </a:r>
            <a:r>
              <a:rPr lang="en-US" dirty="0">
                <a:solidFill>
                  <a:srgbClr val="003300"/>
                </a:solidFill>
              </a:rPr>
              <a:t> 	4.5	18	40.5	113	450</a:t>
            </a:r>
          </a:p>
          <a:p>
            <a:r>
              <a:rPr lang="en-US" dirty="0">
                <a:solidFill>
                  <a:srgbClr val="003300"/>
                </a:solidFill>
              </a:rPr>
              <a:t>	t	1.9	3.8	 5.8	  9.6	 19.2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096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solidFill>
                  <a:srgbClr val="FA3324"/>
                </a:solidFill>
              </a:rPr>
              <a:t> 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29600" y="228600"/>
            <a:ext cx="685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1690688" y="381000"/>
            <a:ext cx="5465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66"/>
                </a:solidFill>
              </a:rPr>
              <a:t> Projectile Motion:</a:t>
            </a:r>
          </a:p>
          <a:p>
            <a:pPr algn="ctr"/>
            <a:r>
              <a:rPr lang="en-US" sz="2800" b="1">
                <a:solidFill>
                  <a:srgbClr val="000066"/>
                </a:solidFill>
              </a:rPr>
              <a:t>				velocities</a:t>
            </a:r>
          </a:p>
        </p:txBody>
      </p:sp>
      <p:pic>
        <p:nvPicPr>
          <p:cNvPr id="34824" name="Picture 8" descr="eq_03_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1750" y="2209800"/>
            <a:ext cx="48704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eq_03_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419600"/>
            <a:ext cx="44958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33400" y="5867400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09600" y="64912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62000" y="43434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00"/>
                </a:solidFill>
              </a:rPr>
              <a:t> </a:t>
            </a:r>
          </a:p>
        </p:txBody>
      </p:sp>
      <p:graphicFrame>
        <p:nvGraphicFramePr>
          <p:cNvPr id="3074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16"/>
          <p:cNvGraphicFramePr>
            <a:graphicFrameLocks noChangeAspect="1"/>
          </p:cNvGraphicFramePr>
          <p:nvPr/>
        </p:nvGraphicFramePr>
        <p:xfrm>
          <a:off x="381000" y="1447800"/>
          <a:ext cx="35814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8" imgW="2349500" imgH="406400" progId="Equation.3">
                  <p:embed/>
                </p:oleObj>
              </mc:Choice>
              <mc:Fallback>
                <p:oleObj name="Equation" r:id="rId8" imgW="2349500" imgH="406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358140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06" name="Object 18"/>
          <p:cNvGraphicFramePr>
            <a:graphicFrameLocks noChangeAspect="1"/>
          </p:cNvGraphicFramePr>
          <p:nvPr/>
        </p:nvGraphicFramePr>
        <p:xfrm>
          <a:off x="304800" y="3352800"/>
          <a:ext cx="51054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10" imgW="3517900" imgH="571500" progId="Equation.3">
                  <p:embed/>
                </p:oleObj>
              </mc:Choice>
              <mc:Fallback>
                <p:oleObj name="Equation" r:id="rId10" imgW="3517900" imgH="5715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52800"/>
                        <a:ext cx="510540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22325" y="3698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74725" y="6284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921500" y="129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 b="1">
              <a:solidFill>
                <a:srgbClr val="003300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41325" y="41513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762000" y="1066800"/>
            <a:ext cx="3841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00"/>
                </a:solidFill>
              </a:rPr>
              <a:t>3.12</a:t>
            </a:r>
          </a:p>
          <a:p>
            <a:endParaRPr lang="en-US" b="1">
              <a:solidFill>
                <a:srgbClr val="003300"/>
              </a:solidFill>
            </a:endParaRPr>
          </a:p>
          <a:p>
            <a:r>
              <a:rPr lang="en-US" b="1">
                <a:solidFill>
                  <a:srgbClr val="003300"/>
                </a:solidFill>
              </a:rPr>
              <a:t>v</a:t>
            </a:r>
            <a:r>
              <a:rPr lang="en-US" b="1" baseline="-25000">
                <a:solidFill>
                  <a:srgbClr val="003300"/>
                </a:solidFill>
              </a:rPr>
              <a:t>min</a:t>
            </a:r>
            <a:r>
              <a:rPr lang="en-US" b="1">
                <a:solidFill>
                  <a:srgbClr val="003300"/>
                </a:solidFill>
              </a:rPr>
              <a:t> to miss the ledge?</a:t>
            </a:r>
          </a:p>
          <a:p>
            <a:r>
              <a:rPr lang="en-US" b="1">
                <a:solidFill>
                  <a:srgbClr val="003300"/>
                </a:solidFill>
              </a:rPr>
              <a:t> </a:t>
            </a:r>
          </a:p>
          <a:p>
            <a:r>
              <a:rPr lang="en-US" b="1">
                <a:solidFill>
                  <a:srgbClr val="003300"/>
                </a:solidFill>
              </a:rPr>
              <a:t>The motion contains components</a:t>
            </a:r>
          </a:p>
          <a:p>
            <a:r>
              <a:rPr lang="en-US" b="1">
                <a:solidFill>
                  <a:srgbClr val="003300"/>
                </a:solidFill>
              </a:rPr>
              <a:t>In x and in y direction!</a:t>
            </a:r>
          </a:p>
        </p:txBody>
      </p:sp>
      <p:pic>
        <p:nvPicPr>
          <p:cNvPr id="18441" name="Picture 9" descr="Figure03_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715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355725" y="3617913"/>
            <a:ext cx="6470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00"/>
                </a:solidFill>
              </a:rPr>
              <a:t>t = 1.36 s	find time to fall 9[m] (from rest)</a:t>
            </a:r>
          </a:p>
          <a:p>
            <a:r>
              <a:rPr lang="en-US" b="1">
                <a:solidFill>
                  <a:srgbClr val="003300"/>
                </a:solidFill>
              </a:rPr>
              <a:t>x</a:t>
            </a:r>
            <a:r>
              <a:rPr lang="en-US" b="1" baseline="-25000">
                <a:solidFill>
                  <a:srgbClr val="003300"/>
                </a:solidFill>
              </a:rPr>
              <a:t>min</a:t>
            </a:r>
            <a:r>
              <a:rPr lang="en-US" b="1">
                <a:solidFill>
                  <a:srgbClr val="003300"/>
                </a:solidFill>
              </a:rPr>
              <a:t> = 1.75 m	use ½ gt</a:t>
            </a:r>
            <a:r>
              <a:rPr lang="en-US" b="1" baseline="30000">
                <a:solidFill>
                  <a:srgbClr val="003300"/>
                </a:solidFill>
              </a:rPr>
              <a:t>2</a:t>
            </a:r>
            <a:r>
              <a:rPr lang="en-US" b="1">
                <a:solidFill>
                  <a:srgbClr val="003300"/>
                </a:solidFill>
              </a:rPr>
              <a:t> b/c v</a:t>
            </a:r>
            <a:r>
              <a:rPr lang="en-US" b="1" baseline="-25000">
                <a:solidFill>
                  <a:srgbClr val="003300"/>
                </a:solidFill>
              </a:rPr>
              <a:t>0</a:t>
            </a:r>
            <a:r>
              <a:rPr lang="en-US" b="1">
                <a:solidFill>
                  <a:srgbClr val="003300"/>
                </a:solidFill>
              </a:rPr>
              <a:t>=0, y</a:t>
            </a:r>
            <a:r>
              <a:rPr lang="en-US" b="1" baseline="-25000">
                <a:solidFill>
                  <a:srgbClr val="003300"/>
                </a:solidFill>
              </a:rPr>
              <a:t>0</a:t>
            </a:r>
            <a:r>
              <a:rPr lang="en-US" b="1">
                <a:solidFill>
                  <a:srgbClr val="003300"/>
                </a:solidFill>
              </a:rPr>
              <a:t>=0</a:t>
            </a:r>
          </a:p>
          <a:p>
            <a:r>
              <a:rPr lang="en-US" b="1">
                <a:solidFill>
                  <a:srgbClr val="003300"/>
                </a:solidFill>
              </a:rPr>
              <a:t>v</a:t>
            </a:r>
            <a:r>
              <a:rPr lang="en-US" b="1" baseline="-25000">
                <a:solidFill>
                  <a:srgbClr val="003300"/>
                </a:solidFill>
              </a:rPr>
              <a:t>0min</a:t>
            </a:r>
            <a:r>
              <a:rPr lang="en-US" b="1">
                <a:solidFill>
                  <a:srgbClr val="003300"/>
                </a:solidFill>
              </a:rPr>
              <a:t> = 1.3 m/s	find velocity to travel in x at least 1.75[m]</a:t>
            </a:r>
          </a:p>
          <a:p>
            <a:r>
              <a:rPr lang="en-US" b="1">
                <a:solidFill>
                  <a:srgbClr val="003300"/>
                </a:solidFill>
              </a:rPr>
              <a:t>		x = v</a:t>
            </a:r>
            <a:r>
              <a:rPr lang="en-US" b="1" baseline="-25000">
                <a:solidFill>
                  <a:srgbClr val="003300"/>
                </a:solidFill>
              </a:rPr>
              <a:t>0</a:t>
            </a:r>
            <a:r>
              <a:rPr lang="en-US" b="1">
                <a:solidFill>
                  <a:srgbClr val="003300"/>
                </a:solidFill>
              </a:rPr>
              <a:t>t = 1.75[m] = v</a:t>
            </a:r>
            <a:r>
              <a:rPr lang="en-US" b="1" baseline="-25000">
                <a:solidFill>
                  <a:srgbClr val="003300"/>
                </a:solidFill>
              </a:rPr>
              <a:t>0</a:t>
            </a:r>
            <a:r>
              <a:rPr lang="en-US" b="1">
                <a:solidFill>
                  <a:srgbClr val="003300"/>
                </a:solidFill>
              </a:rPr>
              <a:t> 1.36[s]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279525" y="5040313"/>
            <a:ext cx="159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A3324"/>
                </a:solidFill>
              </a:rPr>
              <a:t>Group Task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413125" y="5065713"/>
            <a:ext cx="421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C6817"/>
                </a:solidFill>
              </a:rPr>
              <a:t>What are the values t, x</a:t>
            </a:r>
            <a:r>
              <a:rPr lang="en-US" b="1" baseline="-25000">
                <a:solidFill>
                  <a:srgbClr val="0C6817"/>
                </a:solidFill>
              </a:rPr>
              <a:t>min</a:t>
            </a:r>
            <a:r>
              <a:rPr lang="en-US" b="1">
                <a:solidFill>
                  <a:srgbClr val="0C6817"/>
                </a:solidFill>
              </a:rPr>
              <a:t>, and v</a:t>
            </a:r>
            <a:r>
              <a:rPr lang="en-US" b="1" baseline="-25000">
                <a:solidFill>
                  <a:srgbClr val="0C6817"/>
                </a:solidFill>
              </a:rPr>
              <a:t>0min</a:t>
            </a:r>
            <a:r>
              <a:rPr lang="en-US" b="1">
                <a:solidFill>
                  <a:srgbClr val="0C6817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5725" y="5867400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</a:rPr>
              <a:t>Modify to: launch 30 degrees above the horizontal</a:t>
            </a:r>
            <a:endParaRPr lang="en-US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03325" y="4206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36725" y="598488"/>
            <a:ext cx="2738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Relative Motion:</a:t>
            </a:r>
          </a:p>
        </p:txBody>
      </p:sp>
      <p:pic>
        <p:nvPicPr>
          <p:cNvPr id="19462" name="Picture 6" descr="Figure03_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5800" y="4038600"/>
            <a:ext cx="340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Wind adding to plane velocity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175125" y="1484313"/>
            <a:ext cx="4989513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2543C"/>
                </a:solidFill>
              </a:rPr>
              <a:t>We find the resultant velocity </a:t>
            </a:r>
            <a:r>
              <a:rPr lang="en-US" b="1" dirty="0" err="1">
                <a:solidFill>
                  <a:srgbClr val="E2543C"/>
                </a:solidFill>
              </a:rPr>
              <a:t>v</a:t>
            </a:r>
            <a:r>
              <a:rPr lang="en-US" b="1" baseline="-25000" dirty="0" err="1">
                <a:solidFill>
                  <a:srgbClr val="E2543C"/>
                </a:solidFill>
              </a:rPr>
              <a:t>PE</a:t>
            </a:r>
            <a:endParaRPr lang="en-US" b="1" baseline="-25000" dirty="0">
              <a:solidFill>
                <a:srgbClr val="E2543C"/>
              </a:solidFill>
            </a:endParaRPr>
          </a:p>
          <a:p>
            <a:r>
              <a:rPr lang="en-US" b="1" dirty="0">
                <a:solidFill>
                  <a:srgbClr val="E2543C"/>
                </a:solidFill>
              </a:rPr>
              <a:t>from triangle analysis:  </a:t>
            </a:r>
            <a:r>
              <a:rPr lang="en-US" b="1" dirty="0">
                <a:solidFill>
                  <a:srgbClr val="E2543C"/>
                </a:solidFill>
                <a:latin typeface="Bradley Hand ITC" pitchFamily="66" charset="0"/>
              </a:rPr>
              <a:t>Pythagoras</a:t>
            </a:r>
            <a:endParaRPr lang="en-US" b="1" dirty="0">
              <a:solidFill>
                <a:srgbClr val="E2543C"/>
              </a:solidFill>
            </a:endParaRPr>
          </a:p>
          <a:p>
            <a:endParaRPr lang="en-US" b="1" dirty="0">
              <a:solidFill>
                <a:srgbClr val="E2543C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= </a:t>
            </a:r>
            <a:r>
              <a:rPr lang="en-US" b="1" dirty="0" err="1">
                <a:solidFill>
                  <a:schemeClr val="bg1"/>
                </a:solidFill>
              </a:rPr>
              <a:t>sqrt</a:t>
            </a:r>
            <a:r>
              <a:rPr lang="en-US" b="1" dirty="0">
                <a:solidFill>
                  <a:schemeClr val="bg1"/>
                </a:solidFill>
              </a:rPr>
              <a:t>(v</a:t>
            </a:r>
            <a:r>
              <a:rPr lang="en-US" b="1" baseline="-25000" dirty="0">
                <a:solidFill>
                  <a:schemeClr val="bg1"/>
                </a:solidFill>
              </a:rPr>
              <a:t>PA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+ v</a:t>
            </a:r>
            <a:r>
              <a:rPr lang="en-US" b="1" baseline="-25000" dirty="0">
                <a:solidFill>
                  <a:schemeClr val="bg1"/>
                </a:solidFill>
              </a:rPr>
              <a:t>AE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) = 260[km/h]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rgbClr val="E2543C"/>
                </a:solidFill>
              </a:rPr>
              <a:t>We find the angle of deviation </a:t>
            </a:r>
            <a:r>
              <a:rPr lang="en-US" b="1" dirty="0">
                <a:solidFill>
                  <a:srgbClr val="E2543C"/>
                </a:solidFill>
                <a:latin typeface="Symbol" pitchFamily="18" charset="2"/>
              </a:rPr>
              <a:t>f</a:t>
            </a:r>
            <a:r>
              <a:rPr lang="en-US" b="1" dirty="0">
                <a:solidFill>
                  <a:srgbClr val="E2543C"/>
                </a:solidFill>
              </a:rPr>
              <a:t> from course</a:t>
            </a:r>
          </a:p>
          <a:p>
            <a:r>
              <a:rPr lang="en-US" b="1" dirty="0">
                <a:solidFill>
                  <a:srgbClr val="E2543C"/>
                </a:solidFill>
              </a:rPr>
              <a:t>by first building tan(</a:t>
            </a:r>
            <a:r>
              <a:rPr lang="en-US" b="1" dirty="0">
                <a:solidFill>
                  <a:srgbClr val="E2543C"/>
                </a:solidFill>
                <a:latin typeface="Symbol" pitchFamily="18" charset="2"/>
              </a:rPr>
              <a:t>f</a:t>
            </a:r>
            <a:r>
              <a:rPr lang="en-US" b="1" dirty="0">
                <a:solidFill>
                  <a:srgbClr val="E2543C"/>
                </a:solidFill>
              </a:rPr>
              <a:t>) = </a:t>
            </a:r>
            <a:r>
              <a:rPr lang="en-US" b="1" dirty="0" err="1">
                <a:solidFill>
                  <a:srgbClr val="E2543C"/>
                </a:solidFill>
              </a:rPr>
              <a:t>v</a:t>
            </a:r>
            <a:r>
              <a:rPr lang="en-US" b="1" baseline="-25000" dirty="0" err="1">
                <a:solidFill>
                  <a:srgbClr val="E2543C"/>
                </a:solidFill>
              </a:rPr>
              <a:t>AE</a:t>
            </a:r>
            <a:r>
              <a:rPr lang="en-US" b="1" dirty="0">
                <a:solidFill>
                  <a:srgbClr val="E2543C"/>
                </a:solidFill>
              </a:rPr>
              <a:t>/</a:t>
            </a:r>
            <a:r>
              <a:rPr lang="en-US" b="1" dirty="0" err="1">
                <a:solidFill>
                  <a:srgbClr val="E2543C"/>
                </a:solidFill>
              </a:rPr>
              <a:t>v</a:t>
            </a:r>
            <a:r>
              <a:rPr lang="en-US" b="1" baseline="-25000" dirty="0" err="1">
                <a:solidFill>
                  <a:srgbClr val="E2543C"/>
                </a:solidFill>
              </a:rPr>
              <a:t>PA</a:t>
            </a:r>
            <a:endParaRPr lang="en-US" b="1" baseline="-25000" dirty="0">
              <a:solidFill>
                <a:srgbClr val="E2543C"/>
              </a:solidFill>
            </a:endParaRPr>
          </a:p>
          <a:p>
            <a:endParaRPr lang="en-US" b="1" dirty="0">
              <a:solidFill>
                <a:srgbClr val="E2543C"/>
              </a:solidFill>
            </a:endParaRPr>
          </a:p>
          <a:p>
            <a:r>
              <a:rPr lang="en-US" b="1" dirty="0">
                <a:solidFill>
                  <a:srgbClr val="E2543C"/>
                </a:solidFill>
              </a:rPr>
              <a:t>Then we find </a:t>
            </a:r>
            <a:r>
              <a:rPr lang="en-US" b="1" dirty="0">
                <a:solidFill>
                  <a:srgbClr val="E2543C"/>
                </a:solidFill>
                <a:latin typeface="Symbol" pitchFamily="18" charset="2"/>
              </a:rPr>
              <a:t>f</a:t>
            </a:r>
            <a:r>
              <a:rPr lang="en-US" b="1" dirty="0">
                <a:solidFill>
                  <a:srgbClr val="E2543C"/>
                </a:solidFill>
              </a:rPr>
              <a:t> through applying </a:t>
            </a:r>
            <a:r>
              <a:rPr lang="en-US" b="1" dirty="0" err="1">
                <a:solidFill>
                  <a:srgbClr val="E2543C"/>
                </a:solidFill>
              </a:rPr>
              <a:t>arctan</a:t>
            </a:r>
            <a:r>
              <a:rPr lang="en-US" b="1" dirty="0">
                <a:solidFill>
                  <a:srgbClr val="E2543C"/>
                </a:solidFill>
              </a:rPr>
              <a:t> to</a:t>
            </a:r>
          </a:p>
          <a:p>
            <a:r>
              <a:rPr lang="en-US" b="1" dirty="0">
                <a:solidFill>
                  <a:srgbClr val="E2543C"/>
                </a:solidFill>
              </a:rPr>
              <a:t>the data instead of tan.</a:t>
            </a:r>
          </a:p>
          <a:p>
            <a:r>
              <a:rPr lang="en-US" b="1" dirty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b="1" dirty="0">
                <a:solidFill>
                  <a:schemeClr val="bg1"/>
                </a:solidFill>
              </a:rPr>
              <a:t> = </a:t>
            </a:r>
            <a:r>
              <a:rPr lang="en-US" b="1" dirty="0" err="1">
                <a:solidFill>
                  <a:schemeClr val="bg1"/>
                </a:solidFill>
              </a:rPr>
              <a:t>arctan</a:t>
            </a:r>
            <a:r>
              <a:rPr lang="en-US" b="1" dirty="0">
                <a:solidFill>
                  <a:schemeClr val="bg1"/>
                </a:solidFill>
              </a:rPr>
              <a:t>(100/240) = </a:t>
            </a:r>
            <a:r>
              <a:rPr lang="en-US" b="1" dirty="0" smtClean="0">
                <a:solidFill>
                  <a:schemeClr val="bg1"/>
                </a:solidFill>
              </a:rPr>
              <a:t>23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EofN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62000" y="4648200"/>
            <a:ext cx="75549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A3324"/>
                </a:solidFill>
              </a:rPr>
              <a:t>Triangles: </a:t>
            </a:r>
            <a:r>
              <a:rPr lang="en-US" sz="2000" b="1" dirty="0" err="1">
                <a:solidFill>
                  <a:srgbClr val="0C6817"/>
                </a:solidFill>
              </a:rPr>
              <a:t>sin</a:t>
            </a:r>
            <a:r>
              <a:rPr lang="en-US" sz="2000" b="1" dirty="0" err="1">
                <a:solidFill>
                  <a:srgbClr val="0C6817"/>
                </a:solidFill>
                <a:latin typeface="Symbol" pitchFamily="18" charset="2"/>
              </a:rPr>
              <a:t>f</a:t>
            </a:r>
            <a:r>
              <a:rPr lang="en-US" sz="2000" b="1" dirty="0">
                <a:solidFill>
                  <a:srgbClr val="0C6817"/>
                </a:solidFill>
              </a:rPr>
              <a:t> =  </a:t>
            </a:r>
            <a:r>
              <a:rPr lang="en-US" sz="2000" b="1" dirty="0" err="1">
                <a:solidFill>
                  <a:srgbClr val="0C6817"/>
                </a:solidFill>
              </a:rPr>
              <a:t>opp</a:t>
            </a:r>
            <a:r>
              <a:rPr lang="en-US" sz="2000" b="1" dirty="0">
                <a:solidFill>
                  <a:srgbClr val="0C6817"/>
                </a:solidFill>
              </a:rPr>
              <a:t>/</a:t>
            </a:r>
            <a:r>
              <a:rPr lang="en-US" sz="2000" b="1" dirty="0" err="1">
                <a:solidFill>
                  <a:srgbClr val="0C6817"/>
                </a:solidFill>
              </a:rPr>
              <a:t>hyp</a:t>
            </a:r>
            <a:r>
              <a:rPr lang="en-US" sz="2000" b="1" dirty="0">
                <a:solidFill>
                  <a:srgbClr val="0C6817"/>
                </a:solidFill>
              </a:rPr>
              <a:t>      </a:t>
            </a:r>
            <a:r>
              <a:rPr lang="en-US" sz="2000" b="1" dirty="0">
                <a:solidFill>
                  <a:srgbClr val="0C6817"/>
                </a:solidFill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rgbClr val="0C6817"/>
                </a:solidFill>
                <a:sym typeface="Wingdings" pitchFamily="2" charset="2"/>
              </a:rPr>
              <a:t>arcsin</a:t>
            </a:r>
            <a:r>
              <a:rPr lang="en-US" sz="2000" b="1" dirty="0">
                <a:solidFill>
                  <a:srgbClr val="0C6817"/>
                </a:solidFill>
                <a:sym typeface="Wingdings" pitchFamily="2" charset="2"/>
              </a:rPr>
              <a:t> yields angle </a:t>
            </a:r>
            <a:r>
              <a:rPr lang="en-US" sz="2000" b="1" dirty="0">
                <a:solidFill>
                  <a:srgbClr val="0C6817"/>
                </a:solidFill>
                <a:latin typeface="Symbol" pitchFamily="18" charset="2"/>
                <a:sym typeface="Wingdings" pitchFamily="2" charset="2"/>
              </a:rPr>
              <a:t>f</a:t>
            </a:r>
            <a:endParaRPr lang="en-US" sz="2000" b="1" dirty="0">
              <a:solidFill>
                <a:srgbClr val="0C6817"/>
              </a:solidFill>
              <a:latin typeface="Symbol" pitchFamily="18" charset="2"/>
            </a:endParaRPr>
          </a:p>
          <a:p>
            <a:r>
              <a:rPr lang="en-US" sz="2000" b="1" dirty="0">
                <a:solidFill>
                  <a:srgbClr val="0C6817"/>
                </a:solidFill>
              </a:rPr>
              <a:t>		</a:t>
            </a:r>
            <a:r>
              <a:rPr lang="en-US" sz="2000" b="1" dirty="0" err="1">
                <a:solidFill>
                  <a:srgbClr val="0C6817"/>
                </a:solidFill>
              </a:rPr>
              <a:t>cos</a:t>
            </a:r>
            <a:r>
              <a:rPr lang="en-US" sz="2000" b="1" dirty="0" err="1">
                <a:solidFill>
                  <a:srgbClr val="0C6817"/>
                </a:solidFill>
                <a:latin typeface="Symbol" pitchFamily="18" charset="2"/>
              </a:rPr>
              <a:t>f</a:t>
            </a:r>
            <a:r>
              <a:rPr lang="en-US" sz="2000" b="1" dirty="0">
                <a:solidFill>
                  <a:srgbClr val="0C6817"/>
                </a:solidFill>
              </a:rPr>
              <a:t> = </a:t>
            </a:r>
            <a:r>
              <a:rPr lang="en-US" sz="2000" b="1" dirty="0" err="1">
                <a:solidFill>
                  <a:srgbClr val="0C6817"/>
                </a:solidFill>
              </a:rPr>
              <a:t>adj</a:t>
            </a:r>
            <a:r>
              <a:rPr lang="en-US" sz="2000" b="1" dirty="0">
                <a:solidFill>
                  <a:srgbClr val="0C6817"/>
                </a:solidFill>
              </a:rPr>
              <a:t>/</a:t>
            </a:r>
            <a:r>
              <a:rPr lang="en-US" sz="2000" b="1" dirty="0" err="1">
                <a:solidFill>
                  <a:srgbClr val="0C6817"/>
                </a:solidFill>
              </a:rPr>
              <a:t>hyp</a:t>
            </a:r>
            <a:endParaRPr lang="en-US" sz="2000" b="1" dirty="0">
              <a:solidFill>
                <a:srgbClr val="0C6817"/>
              </a:solidFill>
            </a:endParaRPr>
          </a:p>
          <a:p>
            <a:r>
              <a:rPr lang="en-US" sz="2000" b="1" dirty="0">
                <a:solidFill>
                  <a:srgbClr val="0C6817"/>
                </a:solidFill>
              </a:rPr>
              <a:t>		        </a:t>
            </a:r>
            <a:r>
              <a:rPr lang="en-US" sz="2000" b="1" dirty="0" err="1">
                <a:solidFill>
                  <a:srgbClr val="0C6817"/>
                </a:solidFill>
              </a:rPr>
              <a:t>tan</a:t>
            </a:r>
            <a:r>
              <a:rPr lang="en-US" sz="2000" b="1" dirty="0" err="1">
                <a:solidFill>
                  <a:srgbClr val="0C6817"/>
                </a:solidFill>
                <a:latin typeface="Symbol" pitchFamily="18" charset="2"/>
              </a:rPr>
              <a:t>f</a:t>
            </a:r>
            <a:r>
              <a:rPr lang="en-US" sz="2000" b="1" dirty="0">
                <a:solidFill>
                  <a:srgbClr val="0C6817"/>
                </a:solidFill>
              </a:rPr>
              <a:t> = </a:t>
            </a:r>
            <a:r>
              <a:rPr lang="en-US" sz="2000" b="1" dirty="0" err="1">
                <a:solidFill>
                  <a:srgbClr val="0C6817"/>
                </a:solidFill>
              </a:rPr>
              <a:t>opp</a:t>
            </a:r>
            <a:r>
              <a:rPr lang="en-US" sz="2000" b="1" dirty="0">
                <a:solidFill>
                  <a:srgbClr val="0C6817"/>
                </a:solidFill>
              </a:rPr>
              <a:t>/</a:t>
            </a:r>
            <a:r>
              <a:rPr lang="en-US" sz="2000" b="1" dirty="0" err="1">
                <a:solidFill>
                  <a:srgbClr val="0C6817"/>
                </a:solidFill>
              </a:rPr>
              <a:t>adj</a:t>
            </a:r>
            <a:endParaRPr lang="en-US" sz="2000" b="1" dirty="0">
              <a:solidFill>
                <a:srgbClr val="0C6817"/>
              </a:solidFill>
            </a:endParaRPr>
          </a:p>
          <a:p>
            <a:r>
              <a:rPr lang="en-US" sz="2000" b="1" dirty="0">
                <a:solidFill>
                  <a:srgbClr val="0C6817"/>
                </a:solidFill>
              </a:rPr>
              <a:t>Generalized Pythagoras: c</a:t>
            </a:r>
            <a:r>
              <a:rPr lang="en-US" sz="2000" b="1" baseline="30000" dirty="0">
                <a:solidFill>
                  <a:srgbClr val="0C6817"/>
                </a:solidFill>
              </a:rPr>
              <a:t>2</a:t>
            </a:r>
            <a:r>
              <a:rPr lang="en-US" sz="2000" b="1" dirty="0">
                <a:solidFill>
                  <a:srgbClr val="0C6817"/>
                </a:solidFill>
              </a:rPr>
              <a:t> = a</a:t>
            </a:r>
            <a:r>
              <a:rPr lang="en-US" sz="2000" b="1" baseline="30000" dirty="0">
                <a:solidFill>
                  <a:srgbClr val="0C6817"/>
                </a:solidFill>
              </a:rPr>
              <a:t>2</a:t>
            </a:r>
            <a:r>
              <a:rPr lang="en-US" sz="2000" b="1" dirty="0">
                <a:solidFill>
                  <a:srgbClr val="0C6817"/>
                </a:solidFill>
              </a:rPr>
              <a:t> + b</a:t>
            </a:r>
            <a:r>
              <a:rPr lang="en-US" sz="2000" b="1" baseline="30000" dirty="0">
                <a:solidFill>
                  <a:srgbClr val="0C6817"/>
                </a:solidFill>
              </a:rPr>
              <a:t>2</a:t>
            </a:r>
            <a:r>
              <a:rPr lang="en-US" sz="2000" b="1" dirty="0">
                <a:solidFill>
                  <a:srgbClr val="0C6817"/>
                </a:solidFill>
              </a:rPr>
              <a:t> </a:t>
            </a:r>
          </a:p>
          <a:p>
            <a:r>
              <a:rPr lang="en-US" sz="2000" b="1" dirty="0"/>
              <a:t>				          </a:t>
            </a:r>
            <a:r>
              <a:rPr lang="en-US" sz="2000" b="1" dirty="0">
                <a:solidFill>
                  <a:schemeClr val="bg1"/>
                </a:solidFill>
              </a:rPr>
              <a:t>-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2ab </a:t>
            </a:r>
            <a:r>
              <a:rPr lang="en-US" sz="2000" b="1" dirty="0" err="1">
                <a:solidFill>
                  <a:schemeClr val="bg1"/>
                </a:solidFill>
              </a:rPr>
              <a:t>cos</a:t>
            </a:r>
            <a:r>
              <a:rPr lang="en-US" sz="2000" b="1" dirty="0" err="1">
                <a:solidFill>
                  <a:schemeClr val="bg1"/>
                </a:solidFill>
                <a:latin typeface="Symbol" pitchFamily="18" charset="2"/>
              </a:rPr>
              <a:t>f</a:t>
            </a:r>
            <a:endParaRPr lang="en-US" sz="2000" b="1" dirty="0">
              <a:solidFill>
                <a:schemeClr val="bg1"/>
              </a:solidFill>
              <a:latin typeface="Symbol" pitchFamily="18" charset="2"/>
            </a:endParaRPr>
          </a:p>
          <a:p>
            <a:r>
              <a:rPr lang="en-US" sz="2000" b="1" dirty="0">
                <a:solidFill>
                  <a:schemeClr val="bg2"/>
                </a:solidFill>
              </a:rPr>
              <a:t>For </a:t>
            </a:r>
            <a:r>
              <a:rPr lang="en-US" sz="2000" b="1" dirty="0">
                <a:solidFill>
                  <a:schemeClr val="bg2"/>
                </a:solidFill>
                <a:latin typeface="Symbol" pitchFamily="18" charset="2"/>
              </a:rPr>
              <a:t>f</a:t>
            </a:r>
            <a:r>
              <a:rPr lang="en-US" sz="2000" b="1" dirty="0">
                <a:solidFill>
                  <a:schemeClr val="bg2"/>
                </a:solidFill>
              </a:rPr>
              <a:t> =90 degrees cos is zero and the simple </a:t>
            </a:r>
            <a:r>
              <a:rPr lang="en-US" sz="2000" b="1" dirty="0" err="1">
                <a:solidFill>
                  <a:schemeClr val="bg2"/>
                </a:solidFill>
              </a:rPr>
              <a:t>Pyth</a:t>
            </a:r>
            <a:r>
              <a:rPr lang="en-US" sz="2000" b="1" dirty="0">
                <a:solidFill>
                  <a:schemeClr val="bg2"/>
                </a:solidFill>
              </a:rPr>
              <a:t> is restored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175125" y="1103313"/>
            <a:ext cx="475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Note: A stands for air, E for earth, P for plane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219200" y="6491288"/>
            <a:ext cx="523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http://en.wikipedia.org/wiki/Trigonometric_function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solidFill>
                  <a:srgbClr val="FA3324"/>
                </a:solidFill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17725" y="598488"/>
            <a:ext cx="4256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Uniform Circular Motion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3400" y="5867400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09600" y="64912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62000" y="434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3300"/>
              </a:solidFill>
            </a:endParaRPr>
          </a:p>
        </p:txBody>
      </p:sp>
      <p:pic>
        <p:nvPicPr>
          <p:cNvPr id="20488" name="Picture 8" descr="Figure03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Figure03_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733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eq_03_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905000"/>
            <a:ext cx="3108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eq_03_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819400"/>
            <a:ext cx="31702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47800" y="4318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 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52600" y="1066800"/>
            <a:ext cx="26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</a:rPr>
              <a:t> </a:t>
            </a:r>
          </a:p>
          <a:p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03325" y="725488"/>
            <a:ext cx="26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EC230"/>
                </a:solidFill>
              </a:rPr>
              <a:t> </a:t>
            </a:r>
          </a:p>
          <a:p>
            <a:endParaRPr lang="en-US" sz="2400" b="1">
              <a:solidFill>
                <a:srgbClr val="0EC230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489325" y="2700338"/>
            <a:ext cx="24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 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733800" y="1831975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Then: </a:t>
            </a:r>
            <a:r>
              <a:rPr lang="en-US" sz="2000">
                <a:solidFill>
                  <a:srgbClr val="000000"/>
                </a:solidFill>
              </a:rPr>
              <a:t>a</a:t>
            </a:r>
            <a:r>
              <a:rPr lang="en-US" sz="2000" baseline="-25000">
                <a:solidFill>
                  <a:srgbClr val="000000"/>
                </a:solidFill>
              </a:rPr>
              <a:t>rad</a:t>
            </a:r>
            <a:r>
              <a:rPr lang="en-US" sz="2000">
                <a:solidFill>
                  <a:srgbClr val="000000"/>
                </a:solidFill>
              </a:rPr>
              <a:t> as before </a:t>
            </a:r>
          </a:p>
          <a:p>
            <a:r>
              <a:rPr lang="en-US" sz="2000">
                <a:solidFill>
                  <a:srgbClr val="000000"/>
                </a:solidFill>
              </a:rPr>
              <a:t>              but now a</a:t>
            </a:r>
            <a:r>
              <a:rPr lang="en-US" sz="2000" baseline="-25000">
                <a:solidFill>
                  <a:srgbClr val="000000"/>
                </a:solidFill>
              </a:rPr>
              <a:t>tan</a:t>
            </a:r>
            <a:r>
              <a:rPr lang="en-US" sz="2000">
                <a:solidFill>
                  <a:srgbClr val="000000"/>
                </a:solidFill>
              </a:rPr>
              <a:t>, too: </a:t>
            </a:r>
          </a:p>
          <a:p>
            <a:r>
              <a:rPr lang="en-US" sz="2000">
                <a:solidFill>
                  <a:srgbClr val="000000"/>
                </a:solidFill>
              </a:rPr>
              <a:t>              a</a:t>
            </a:r>
            <a:r>
              <a:rPr lang="en-US" sz="2000" baseline="-25000">
                <a:solidFill>
                  <a:srgbClr val="000000"/>
                </a:solidFill>
              </a:rPr>
              <a:t>tan</a:t>
            </a:r>
            <a:r>
              <a:rPr lang="en-US" sz="2000">
                <a:solidFill>
                  <a:srgbClr val="000000"/>
                </a:solidFill>
              </a:rPr>
              <a:t>=dv/dt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279525" y="773113"/>
            <a:ext cx="6726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Non-uniform circular motion refers to motion where speed </a:t>
            </a:r>
          </a:p>
          <a:p>
            <a:r>
              <a:rPr lang="en-US" sz="2000">
                <a:solidFill>
                  <a:srgbClr val="000000"/>
                </a:solidFill>
              </a:rPr>
              <a:t>changes too (eg rollercoaster)</a:t>
            </a:r>
          </a:p>
        </p:txBody>
      </p:sp>
      <p:pic>
        <p:nvPicPr>
          <p:cNvPr id="40970" name="Picture 10" descr="Figure03_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289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7848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Kinematics: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Study of motion without consideration of the cause.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Two physical properties are of interest: </a:t>
            </a:r>
          </a:p>
          <a:p>
            <a:r>
              <a:rPr lang="en-US" sz="2400" dirty="0">
                <a:solidFill>
                  <a:srgbClr val="990000"/>
                </a:solidFill>
              </a:rPr>
              <a:t>				</a:t>
            </a:r>
            <a:r>
              <a:rPr lang="en-US" sz="2000" dirty="0">
                <a:solidFill>
                  <a:srgbClr val="990000"/>
                </a:solidFill>
              </a:rPr>
              <a:t>Velocity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>
                <a:solidFill>
                  <a:srgbClr val="990000"/>
                </a:solidFill>
              </a:rPr>
              <a:t>Acceleration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They come in two forms: 	</a:t>
            </a:r>
            <a:r>
              <a:rPr lang="en-US" sz="2000" u="sng" dirty="0">
                <a:solidFill>
                  <a:srgbClr val="000000"/>
                </a:solidFill>
              </a:rPr>
              <a:t>Average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u="sng" dirty="0">
                <a:solidFill>
                  <a:srgbClr val="000000"/>
                </a:solidFill>
              </a:rPr>
              <a:t>Instantaneous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What is the difference?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791200"/>
            <a:ext cx="633218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Model simplification: one-dimensional motion </a:t>
            </a: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(say in x, not in y or z)</a:t>
            </a:r>
          </a:p>
          <a:p>
            <a:pPr>
              <a:defRPr/>
            </a:pP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hlinkClick r:id="rId3"/>
              </a:rPr>
              <a:t>http://www.walter-fendt.de/html5/phen</a:t>
            </a:r>
            <a:r>
              <a:rPr lang="en-US" sz="1600" dirty="0" smtClean="0">
                <a:solidFill>
                  <a:schemeClr val="bg2">
                    <a:lumMod val="75000"/>
                    <a:lumOff val="25000"/>
                  </a:schemeClr>
                </a:solidFill>
                <a:hlinkClick r:id="rId3"/>
              </a:rPr>
              <a:t>/</a:t>
            </a:r>
            <a:endParaRPr lang="en-US" sz="16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20484" name="Picture 4" descr="Figure02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33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Figure02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0576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95400" y="0"/>
            <a:ext cx="6761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Learning to plot kinematic motion</a:t>
            </a:r>
          </a:p>
          <a:p>
            <a:pPr algn="ctr"/>
            <a:r>
              <a:rPr lang="en-US" sz="3200" b="1">
                <a:solidFill>
                  <a:srgbClr val="990000"/>
                </a:solidFill>
              </a:rPr>
              <a:t>Instant vs average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25 -0.32222 " pathEditMode="relative" ptsTypes="AA">
                                      <p:cBhvr>
                                        <p:cTn id="2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229600" cy="289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 		</a:t>
            </a:r>
            <a:endParaRPr lang="en-US" sz="160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Velocity,avg	</a:t>
            </a:r>
            <a:r>
              <a:rPr lang="en-US" sz="2000">
                <a:solidFill>
                  <a:schemeClr val="bg1"/>
                </a:solidFill>
              </a:rPr>
              <a:t>difference in position divided by time it takes to move</a:t>
            </a:r>
          </a:p>
          <a:p>
            <a:r>
              <a:rPr lang="en-US" sz="3200">
                <a:solidFill>
                  <a:schemeClr val="bg1"/>
                </a:solidFill>
              </a:rPr>
              <a:t>			</a:t>
            </a:r>
            <a:r>
              <a:rPr lang="en-US" sz="3200">
                <a:solidFill>
                  <a:srgbClr val="000000"/>
                </a:solidFill>
              </a:rPr>
              <a:t>  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</a:rPr>
              <a:t>Velocity,inst</a:t>
            </a:r>
            <a:r>
              <a:rPr lang="en-US" sz="3600">
                <a:solidFill>
                  <a:schemeClr val="bg1"/>
                </a:solidFill>
              </a:rPr>
              <a:t>	</a:t>
            </a:r>
            <a:r>
              <a:rPr lang="en-US" sz="2000">
                <a:solidFill>
                  <a:schemeClr val="bg1"/>
                </a:solidFill>
              </a:rPr>
              <a:t>incremental change in position divided by incremental 			time</a:t>
            </a:r>
          </a:p>
          <a:p>
            <a:r>
              <a:rPr lang="en-US" sz="2000">
                <a:solidFill>
                  <a:schemeClr val="bg1"/>
                </a:solidFill>
              </a:rPr>
              <a:t>			</a:t>
            </a:r>
          </a:p>
          <a:p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743200" y="2514600"/>
          <a:ext cx="15033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647640" imgH="393480" progId="Equation.3">
                  <p:embed/>
                </p:oleObj>
              </mc:Choice>
              <mc:Fallback>
                <p:oleObj name="Equation" r:id="rId4" imgW="647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15033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819400" y="762000"/>
          <a:ext cx="31305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6" imgW="1282680" imgH="431640" progId="Equation.3">
                  <p:embed/>
                </p:oleObj>
              </mc:Choice>
              <mc:Fallback>
                <p:oleObj name="Equation" r:id="rId6" imgW="12826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762000"/>
                        <a:ext cx="313055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304800" y="4749800"/>
            <a:ext cx="20304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Similarly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Acceleration, avg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Acceleration, inst</a:t>
            </a:r>
            <a:endParaRPr lang="en-US">
              <a:solidFill>
                <a:srgbClr val="990000"/>
              </a:solidFill>
            </a:endParaRPr>
          </a:p>
          <a:p>
            <a:endParaRPr lang="en-US">
              <a:solidFill>
                <a:srgbClr val="990000"/>
              </a:solidFill>
            </a:endParaRPr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2743200" y="4889500"/>
          <a:ext cx="17716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8" imgW="927000" imgH="431640" progId="Equation.3">
                  <p:embed/>
                </p:oleObj>
              </mc:Choice>
              <mc:Fallback>
                <p:oleObj name="Equation" r:id="rId8" imgW="9270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89500"/>
                        <a:ext cx="17716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2667000" y="5810250"/>
          <a:ext cx="21431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0" imgW="1002960" imgH="419040" progId="Equation.3">
                  <p:embed/>
                </p:oleObj>
              </mc:Choice>
              <mc:Fallback>
                <p:oleObj name="Equation" r:id="rId10" imgW="100296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10250"/>
                        <a:ext cx="214312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www.walter-fendt.de/html5/phen/acceleration_en.htm</a:t>
            </a: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Predict: What will the x-t, v-t, and a-t graphs look like?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Sketch: What did the actual curves look like – be precise!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Evaluate: How was your graph wrong or not precise?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0"/>
            <a:ext cx="75453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 car accelerating at a constant rate –</a:t>
            </a:r>
          </a:p>
          <a:p>
            <a:r>
              <a:rPr lang="en-US" sz="3200" b="1"/>
              <a:t>			predict and evaluate! </a:t>
            </a:r>
            <a:endParaRPr lang="en-US" sz="2400" b="1"/>
          </a:p>
          <a:p>
            <a:r>
              <a:rPr lang="en-US" sz="2400" b="1">
                <a:solidFill>
                  <a:srgbClr val="FF0000"/>
                </a:solidFill>
              </a:rPr>
              <a:t>					build groups!</a:t>
            </a:r>
            <a:endParaRPr lang="en-US" sz="3200" b="1">
              <a:solidFill>
                <a:srgbClr val="0C6817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908925" y="661352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22860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 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6248400" y="3657600"/>
            <a:ext cx="24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98800"/>
            <a:ext cx="68580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3813"/>
            <a:ext cx="79248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28600" y="2286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Predict: What will the x-t, v-t, and a-t graphs look like?</a:t>
            </a:r>
          </a:p>
          <a:p>
            <a:pPr eaLnBrk="1" hangingPunct="1"/>
            <a:r>
              <a:rPr lang="en-US" sz="2400"/>
              <a:t>Sketch: What did the actual curves look like – be precise!</a:t>
            </a:r>
          </a:p>
          <a:p>
            <a:pPr eaLnBrk="1" hangingPunct="1"/>
            <a:r>
              <a:rPr lang="en-US" sz="2400"/>
              <a:t>Evaluate: How was your graph wrong or not precise?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371600" y="304800"/>
            <a:ext cx="7629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C6817"/>
                </a:solidFill>
              </a:rPr>
              <a:t>Master Equation 	1</a:t>
            </a:r>
          </a:p>
          <a:p>
            <a:r>
              <a:rPr lang="en-US" sz="2400" b="1">
                <a:solidFill>
                  <a:srgbClr val="0C6817"/>
                </a:solidFill>
              </a:rPr>
              <a:t>A special but common case: Constant acceleration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7908925" y="661352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04800" y="22860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 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6096000" y="4953000"/>
            <a:ext cx="24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2057" name="Picture 6" descr="eq_02_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447800"/>
            <a:ext cx="6019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76400" y="3124200"/>
            <a:ext cx="6215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The final position of an object depends on:</a:t>
            </a:r>
          </a:p>
          <a:p>
            <a:r>
              <a:rPr lang="en-US" sz="2400">
                <a:solidFill>
                  <a:srgbClr val="0C6817"/>
                </a:solidFill>
              </a:rPr>
              <a:t>Initial position </a:t>
            </a:r>
          </a:p>
          <a:p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400">
                <a:solidFill>
                  <a:srgbClr val="990000"/>
                </a:solidFill>
              </a:rPr>
              <a:t>+ initial velocity * time moving</a:t>
            </a:r>
          </a:p>
          <a:p>
            <a:r>
              <a:rPr lang="en-US" sz="2400">
                <a:solidFill>
                  <a:srgbClr val="000000"/>
                </a:solidFill>
              </a:rPr>
              <a:t>		</a:t>
            </a:r>
            <a:r>
              <a:rPr lang="en-US" sz="2400">
                <a:solidFill>
                  <a:srgbClr val="0000F1"/>
                </a:solidFill>
              </a:rPr>
              <a:t>+ half of constant acceleration </a:t>
            </a:r>
          </a:p>
          <a:p>
            <a:r>
              <a:rPr lang="en-US" sz="2400">
                <a:solidFill>
                  <a:srgbClr val="0000F1"/>
                </a:solidFill>
              </a:rPr>
              <a:t>		   * time moving squared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Dimensional analysis: </a:t>
            </a:r>
            <a:r>
              <a:rPr lang="en-US" sz="2400">
                <a:solidFill>
                  <a:srgbClr val="800080"/>
                </a:solidFill>
              </a:rPr>
              <a:t>Master Concept 1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33800" y="5791200"/>
          <a:ext cx="51768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5" imgW="2971800" imgH="393480" progId="Equation.3">
                  <p:embed/>
                </p:oleObj>
              </mc:Choice>
              <mc:Fallback>
                <p:oleObj name="Equation" r:id="rId5" imgW="29718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91200"/>
                        <a:ext cx="51768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2325" y="369888"/>
            <a:ext cx="798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Modify Master Equation to eliminate unknowns:</a:t>
            </a:r>
          </a:p>
        </p:txBody>
      </p:sp>
      <p:pic>
        <p:nvPicPr>
          <p:cNvPr id="11269" name="Picture 6" descr="eq_02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90600"/>
            <a:ext cx="6019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304800" y="63246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2209800"/>
            <a:ext cx="3309938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Actual positions unknown</a:t>
            </a:r>
          </a:p>
          <a:p>
            <a:pPr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Time during motion unknown</a:t>
            </a:r>
          </a:p>
          <a:p>
            <a:pPr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Value of acceleration unknown</a:t>
            </a:r>
          </a:p>
        </p:txBody>
      </p:sp>
      <p:pic>
        <p:nvPicPr>
          <p:cNvPr id="11272" name="Picture 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200275"/>
            <a:ext cx="1781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048000"/>
            <a:ext cx="24193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886200"/>
            <a:ext cx="1952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5410200" y="1447800"/>
            <a:ext cx="186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Master Equation</a:t>
            </a:r>
          </a:p>
        </p:txBody>
      </p:sp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1219200" y="5105400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990000"/>
                </a:solidFill>
              </a:rPr>
              <a:t>Strategy: If more than one unknown, find eqn which</a:t>
            </a:r>
          </a:p>
          <a:p>
            <a:r>
              <a:rPr lang="en-US" sz="2400">
                <a:solidFill>
                  <a:srgbClr val="990000"/>
                </a:solidFill>
              </a:rPr>
              <a:t>	     solves for one of the unknowns then use</a:t>
            </a:r>
          </a:p>
          <a:p>
            <a:r>
              <a:rPr lang="en-US" sz="2400">
                <a:solidFill>
                  <a:srgbClr val="990000"/>
                </a:solidFill>
              </a:rPr>
              <a:t>	     that value for finding second unknown.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6994525" y="6437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sym typeface="Wingdings" pitchFamily="2" charset="2"/>
              </a:rPr>
              <a:t> 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02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Figure02_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0"/>
            <a:ext cx="8447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66"/>
                </a:solidFill>
              </a:rPr>
              <a:t>Free Fall:</a:t>
            </a:r>
          </a:p>
          <a:p>
            <a:pPr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Earth’s gravity provides approx. constant acceleration g ~ 9.8 [m/s</a:t>
            </a:r>
            <a:r>
              <a:rPr lang="en-US" sz="20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0" y="5942013"/>
            <a:ext cx="8375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6F2F"/>
                </a:solidFill>
              </a:rPr>
              <a:t>Note below: </a:t>
            </a:r>
            <a:r>
              <a:rPr lang="en-US">
                <a:solidFill>
                  <a:srgbClr val="966F2F"/>
                </a:solidFill>
              </a:rPr>
              <a:t>We consider only motion up and down (1d), no motion sideways</a:t>
            </a:r>
          </a:p>
          <a:p>
            <a:r>
              <a:rPr lang="en-US">
                <a:solidFill>
                  <a:srgbClr val="966F2F"/>
                </a:solidFill>
              </a:rPr>
              <a:t>is allowed. So the figure on the left is slightly misleading because the trajectories </a:t>
            </a:r>
          </a:p>
          <a:p>
            <a:r>
              <a:rPr lang="en-US">
                <a:solidFill>
                  <a:srgbClr val="966F2F"/>
                </a:solidFill>
              </a:rPr>
              <a:t>up and down have been separated to show the motion better.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7756525" y="63611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sym typeface="Wingdings" pitchFamily="2" charset="2"/>
              </a:rPr>
              <a:t> 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5105400"/>
            <a:ext cx="630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Build groups: </a:t>
            </a:r>
            <a:r>
              <a:rPr lang="en-US">
                <a:solidFill>
                  <a:schemeClr val="bg1"/>
                </a:solidFill>
              </a:rPr>
              <a:t>Draw the y-t, v-t, and a-t graphs of the motion!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4259</TotalTime>
  <Words>612</Words>
  <Application>Microsoft Office PowerPoint</Application>
  <PresentationFormat>On-screen Show (4:3)</PresentationFormat>
  <Paragraphs>218</Paragraphs>
  <Slides>19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Mountain Top</vt:lpstr>
      <vt:lpstr>Equation</vt:lpstr>
      <vt:lpstr>Physics 1210/1310</vt:lpstr>
      <vt:lpstr> </vt:lpstr>
      <vt:lpstr> </vt:lpstr>
      <vt:lpstr> </vt:lpstr>
      <vt:lpstr> </vt:lpstr>
      <vt:lpstr>PowerPoint Presentation</vt:lpstr>
      <vt:lpstr> </vt:lpstr>
      <vt:lpstr> </vt:lpstr>
      <vt:lpstr>PowerPoint Presentation</vt:lpstr>
      <vt:lpstr> </vt:lpstr>
      <vt:lpstr>PowerPoint Presentation</vt:lpstr>
      <vt:lpstr>PowerPoint Presentation</vt:lpstr>
      <vt:lpstr> </vt:lpstr>
      <vt:lpstr>https://phet.colorado.edu/sims/projectile-motion/projectile-motion_en.html http://www.physicsclassroom.com/Physics-Interactives/Vectors-and-Projectiles/Projectile-Simulator/Projectile-Simulator-Interactive   </vt:lpstr>
      <vt:lpstr> </vt:lpstr>
      <vt:lpstr> </vt:lpstr>
      <vt:lpstr> </vt:lpstr>
      <vt:lpstr> </vt:lpstr>
      <vt:lpstr> 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1220/1320</dc:title>
  <dc:creator>RudiM</dc:creator>
  <cp:lastModifiedBy>Rudi Michalak</cp:lastModifiedBy>
  <cp:revision>185</cp:revision>
  <dcterms:created xsi:type="dcterms:W3CDTF">2005-08-30T19:50:32Z</dcterms:created>
  <dcterms:modified xsi:type="dcterms:W3CDTF">2016-08-28T18:27:28Z</dcterms:modified>
</cp:coreProperties>
</file>