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90" r:id="rId3"/>
    <p:sldId id="294" r:id="rId4"/>
    <p:sldId id="291" r:id="rId5"/>
    <p:sldId id="295" r:id="rId6"/>
    <p:sldId id="296" r:id="rId7"/>
    <p:sldId id="331" r:id="rId8"/>
    <p:sldId id="297" r:id="rId9"/>
    <p:sldId id="298" r:id="rId10"/>
    <p:sldId id="299" r:id="rId11"/>
    <p:sldId id="300" r:id="rId12"/>
    <p:sldId id="301" r:id="rId13"/>
    <p:sldId id="344" r:id="rId14"/>
    <p:sldId id="345" r:id="rId15"/>
    <p:sldId id="346" r:id="rId16"/>
    <p:sldId id="347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8" r:id="rId26"/>
    <p:sldId id="34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8000"/>
    <a:srgbClr val="DA6C60"/>
    <a:srgbClr val="CC9900"/>
    <a:srgbClr val="009999"/>
    <a:srgbClr val="000000"/>
    <a:srgbClr val="0EC23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2876-FD88-484F-A2A5-2926238E3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66AF-74FF-43B2-A2F2-1CF1F405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0A23-41BF-48B1-9115-84FE4A2B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3B4C-8E1A-4E51-8464-8A5CA0FB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6683-2914-4835-8E59-E8EFFAD83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AC9F-484A-4611-AF60-80AF5603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14F8-3DB0-4066-9F0A-6CFD1FA7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B13-1622-473A-BE55-1818D448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27FE-7E45-4829-B9D0-D09B4F91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E485-2B25-40E9-83FF-31313C30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87B7-73BD-4BF1-8556-EBFF3980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2C2C-F667-416F-89B8-26564106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2A1B76-CECB-4DE8-AD13-BDD2F40B8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lter-fendt.de/ph14e/keplerlaw2.htm" TargetMode="External"/><Relationship Id="rId4" Type="http://schemas.openxmlformats.org/officeDocument/2006/relationships/hyperlink" Target="http://astro.unl.edu/classaction/animations/renaissance/kepler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cs.berkeley.edu/~flab/elas/elasticity.html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y.ntnu.edu.tw/ntnujava/index.php?topic=398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Mechanics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Thermodynamics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14600" y="4394200"/>
            <a:ext cx="5251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cs typeface="Arial" charset="0"/>
              </a:rPr>
              <a:t>Lecture 30-42, chapter 12/11/14</a:t>
            </a:r>
          </a:p>
          <a:p>
            <a:r>
              <a:rPr lang="en-US" sz="2000">
                <a:solidFill>
                  <a:schemeClr val="bg1"/>
                </a:solidFill>
                <a:cs typeface="Arial" charset="0"/>
              </a:rPr>
              <a:t>	Gravity, Elasticity, Fluid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3657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89125" y="473075"/>
            <a:ext cx="291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6600"/>
                </a:solidFill>
              </a:rPr>
              <a:t>Kepler’s Laws</a:t>
            </a:r>
          </a:p>
        </p:txBody>
      </p:sp>
      <p:pic>
        <p:nvPicPr>
          <p:cNvPr id="23558" name="Picture 6" descr="Figure12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Figure12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898525" y="4583113"/>
            <a:ext cx="408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Planets follow elliptical orbits</a:t>
            </a:r>
          </a:p>
          <a:p>
            <a:pPr marL="342900" indent="-342900" eaLnBrk="0" hangingPunct="0"/>
            <a:r>
              <a:rPr lang="en-US" sz="2000">
                <a:solidFill>
                  <a:srgbClr val="000000"/>
                </a:solidFill>
              </a:rPr>
              <a:t>2. Equal areas in equal times</a:t>
            </a:r>
          </a:p>
          <a:p>
            <a:pPr marL="342900" indent="-342900" eaLnBrk="0" hangingPunct="0"/>
            <a:r>
              <a:rPr lang="en-US" sz="2000">
                <a:solidFill>
                  <a:srgbClr val="000000"/>
                </a:solidFill>
              </a:rPr>
              <a:t>3. Periods ~ a</a:t>
            </a:r>
            <a:r>
              <a:rPr lang="en-US" sz="2000" baseline="30000">
                <a:solidFill>
                  <a:srgbClr val="000000"/>
                </a:solidFill>
              </a:rPr>
              <a:t>3/2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342900" indent="-342900"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457200" y="62484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38200" y="5791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hlinkClick r:id="rId4"/>
              </a:rPr>
              <a:t>http://astro.unl.edu/classaction/animations/renaissance/kepler.html</a:t>
            </a:r>
            <a:endParaRPr lang="en-US" sz="1600"/>
          </a:p>
          <a:p>
            <a:pPr eaLnBrk="0" hangingPunct="0"/>
            <a:r>
              <a:rPr lang="en-US" sz="1600">
                <a:hlinkClick r:id="rId5"/>
              </a:rPr>
              <a:t>http://www.walter-fendt.de/ph14e/keplerlaw2.htm</a:t>
            </a:r>
            <a:endParaRPr lang="en-US" sz="1600"/>
          </a:p>
          <a:p>
            <a:pPr eaLnBrk="0" hangingPunct="0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66667E-6 L -0.14167 0.1333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65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26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endParaRPr lang="en-US" baseline="30000"/>
          </a:p>
          <a:p>
            <a:pPr eaLnBrk="0" hangingPunct="0"/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98525" y="3011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62000" y="4419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889125" y="877888"/>
            <a:ext cx="446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Spherical Mass Distributions:</a:t>
            </a:r>
          </a:p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84" name="Picture 8" descr="Figure12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88925" y="1941513"/>
            <a:ext cx="3921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</a:rPr>
              <a:t>Uniform mass density throughout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sphere, then</a:t>
            </a:r>
          </a:p>
          <a:p>
            <a:pPr eaLnBrk="0" hangingPunct="0"/>
            <a:endParaRPr lang="en-US" sz="1800">
              <a:solidFill>
                <a:srgbClr val="000000"/>
              </a:solidFill>
            </a:endParaRP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M/m</a:t>
            </a:r>
            <a:r>
              <a:rPr lang="en-US" sz="1800" baseline="-25000">
                <a:solidFill>
                  <a:srgbClr val="000000"/>
                </a:solidFill>
              </a:rPr>
              <a:t>E</a:t>
            </a:r>
            <a:r>
              <a:rPr lang="en-US" sz="1800">
                <a:solidFill>
                  <a:srgbClr val="000000"/>
                </a:solidFill>
              </a:rPr>
              <a:t> = (4</a:t>
            </a: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000000"/>
                </a:solidFill>
              </a:rPr>
              <a:t>/3  r</a:t>
            </a:r>
            <a:r>
              <a:rPr lang="en-US" sz="1800" baseline="30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 ) / ( 4</a:t>
            </a: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000000"/>
                </a:solidFill>
              </a:rPr>
              <a:t>/3  R</a:t>
            </a:r>
            <a:r>
              <a:rPr lang="en-US" sz="1800" baseline="-25000">
                <a:solidFill>
                  <a:srgbClr val="000000"/>
                </a:solidFill>
              </a:rPr>
              <a:t>E</a:t>
            </a:r>
            <a:r>
              <a:rPr lang="en-US" sz="1800" baseline="30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)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          = r</a:t>
            </a:r>
            <a:r>
              <a:rPr lang="en-US" sz="1800" baseline="30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/R</a:t>
            </a:r>
            <a:r>
              <a:rPr lang="en-US" sz="1800" baseline="-25000">
                <a:solidFill>
                  <a:srgbClr val="000000"/>
                </a:solidFill>
              </a:rPr>
              <a:t>E</a:t>
            </a:r>
            <a:r>
              <a:rPr lang="en-US" sz="1800" baseline="30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sz="1800">
              <a:solidFill>
                <a:srgbClr val="000000"/>
              </a:solidFill>
            </a:endParaRP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This modifies the magnitude of F</a:t>
            </a:r>
            <a:r>
              <a:rPr lang="en-US" sz="1800" baseline="-25000">
                <a:solidFill>
                  <a:srgbClr val="000000"/>
                </a:solidFill>
              </a:rPr>
              <a:t>G</a:t>
            </a:r>
          </a:p>
          <a:p>
            <a:pPr eaLnBrk="0" hangingPunct="0"/>
            <a:r>
              <a:rPr lang="en-US" sz="1800" i="1">
                <a:solidFill>
                  <a:srgbClr val="808000"/>
                </a:solidFill>
              </a:rPr>
              <a:t>inside</a:t>
            </a:r>
            <a:r>
              <a:rPr lang="en-US" sz="1800">
                <a:solidFill>
                  <a:srgbClr val="000000"/>
                </a:solidFill>
              </a:rPr>
              <a:t> the Earth:</a:t>
            </a:r>
          </a:p>
          <a:p>
            <a:pPr eaLnBrk="0" hangingPunct="0"/>
            <a:endParaRPr lang="en-US" sz="1800">
              <a:solidFill>
                <a:srgbClr val="000000"/>
              </a:solidFill>
            </a:endParaRPr>
          </a:p>
          <a:p>
            <a:pPr eaLnBrk="0" hangingPunct="0"/>
            <a:r>
              <a:rPr lang="en-US" sz="18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09600" y="5943600"/>
            <a:ext cx="7485063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 err="1">
                <a:solidFill>
                  <a:schemeClr val="bg1"/>
                </a:solidFill>
              </a:rPr>
              <a:t>iow</a:t>
            </a:r>
            <a:r>
              <a:rPr lang="en-US" sz="1800" dirty="0">
                <a:solidFill>
                  <a:schemeClr val="bg1"/>
                </a:solidFill>
              </a:rPr>
              <a:t> at any point inside the earth, F</a:t>
            </a:r>
            <a:r>
              <a:rPr lang="en-US" sz="1800" baseline="-25000" dirty="0">
                <a:solidFill>
                  <a:schemeClr val="bg1"/>
                </a:solidFill>
              </a:rPr>
              <a:t>G</a:t>
            </a:r>
            <a:r>
              <a:rPr lang="en-US" sz="1800" dirty="0">
                <a:solidFill>
                  <a:schemeClr val="bg1"/>
                </a:solidFill>
              </a:rPr>
              <a:t> ~ r (distance from earth center)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chemeClr val="bg1"/>
                </a:solidFill>
              </a:rPr>
              <a:t>as opposed to 1/r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behavior ‘outside’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65325" y="344488"/>
            <a:ext cx="674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Apparent Weight: and other corrections to g:</a:t>
            </a:r>
          </a:p>
        </p:txBody>
      </p:sp>
      <p:pic>
        <p:nvPicPr>
          <p:cNvPr id="108549" name="Picture 5" descr="Figure12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156325" y="1306513"/>
            <a:ext cx="26082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808000"/>
                </a:solidFill>
              </a:rPr>
              <a:t>Influence of earth</a:t>
            </a:r>
          </a:p>
          <a:p>
            <a:pPr eaLnBrk="0" hangingPunct="0"/>
            <a:r>
              <a:rPr lang="en-US" sz="2000">
                <a:solidFill>
                  <a:srgbClr val="808000"/>
                </a:solidFill>
              </a:rPr>
              <a:t>rotation on effective</a:t>
            </a:r>
          </a:p>
          <a:p>
            <a:pPr eaLnBrk="0" hangingPunct="0"/>
            <a:r>
              <a:rPr lang="en-US" sz="2000">
                <a:solidFill>
                  <a:srgbClr val="808000"/>
                </a:solidFill>
              </a:rPr>
              <a:t>weight.</a:t>
            </a:r>
          </a:p>
          <a:p>
            <a:pPr eaLnBrk="0" hangingPunct="0"/>
            <a:endParaRPr lang="en-US" sz="2000">
              <a:solidFill>
                <a:srgbClr val="808000"/>
              </a:solidFill>
            </a:endParaRPr>
          </a:p>
          <a:p>
            <a:pPr eaLnBrk="0" hangingPunct="0"/>
            <a:r>
              <a:rPr lang="en-US" sz="2000">
                <a:solidFill>
                  <a:srgbClr val="808000"/>
                </a:solidFill>
              </a:rPr>
              <a:t>g = g</a:t>
            </a:r>
            <a:r>
              <a:rPr lang="en-US" sz="2000" baseline="-25000">
                <a:solidFill>
                  <a:srgbClr val="808000"/>
                </a:solidFill>
              </a:rPr>
              <a:t>0</a:t>
            </a:r>
            <a:r>
              <a:rPr lang="en-US" sz="2000">
                <a:solidFill>
                  <a:srgbClr val="808000"/>
                </a:solidFill>
              </a:rPr>
              <a:t> – v</a:t>
            </a:r>
            <a:r>
              <a:rPr lang="en-US" sz="2000" baseline="30000">
                <a:solidFill>
                  <a:srgbClr val="808000"/>
                </a:solidFill>
              </a:rPr>
              <a:t>2</a:t>
            </a:r>
            <a:r>
              <a:rPr lang="en-US" sz="2000">
                <a:solidFill>
                  <a:srgbClr val="808000"/>
                </a:solidFill>
              </a:rPr>
              <a:t>/R</a:t>
            </a:r>
            <a:r>
              <a:rPr lang="en-US" sz="2000" baseline="-25000">
                <a:solidFill>
                  <a:srgbClr val="808000"/>
                </a:solidFill>
              </a:rPr>
              <a:t>E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5343525"/>
            <a:ext cx="5448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759325" y="3962400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g</a:t>
            </a:r>
            <a:r>
              <a:rPr lang="en-US" b="0" i="1" baseline="-25000">
                <a:solidFill>
                  <a:schemeClr val="bg1"/>
                </a:solidFill>
              </a:rPr>
              <a:t>fa</a:t>
            </a:r>
            <a:r>
              <a:rPr lang="en-US" b="0" i="1">
                <a:solidFill>
                  <a:schemeClr val="bg1"/>
                </a:solidFill>
              </a:rPr>
              <a:t> = g</a:t>
            </a:r>
            <a:r>
              <a:rPr lang="en-US" b="0" i="1" baseline="-25000">
                <a:solidFill>
                  <a:schemeClr val="bg1"/>
                </a:solidFill>
              </a:rPr>
              <a:t>obs</a:t>
            </a:r>
            <a:r>
              <a:rPr lang="en-US" b="0" i="1">
                <a:solidFill>
                  <a:schemeClr val="bg1"/>
                </a:solidFill>
              </a:rPr>
              <a:t> - g</a:t>
            </a:r>
            <a:r>
              <a:rPr lang="en-US" b="0" i="1" baseline="-25000">
                <a:solidFill>
                  <a:schemeClr val="bg1"/>
                </a:solidFill>
              </a:rPr>
              <a:t>n</a:t>
            </a:r>
            <a:r>
              <a:rPr lang="en-US" b="0" i="1">
                <a:solidFill>
                  <a:schemeClr val="bg1"/>
                </a:solidFill>
              </a:rPr>
              <a:t>+ 0.3086h (mGal)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Non-rigid objects: Deformable Media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Stress, Strain, and Elastic </a:t>
            </a:r>
            <a:r>
              <a:rPr lang="en-US" dirty="0" err="1" smtClean="0">
                <a:solidFill>
                  <a:schemeClr val="bg1"/>
                </a:solidFill>
              </a:rPr>
              <a:t>Moduli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 rot="2157780">
            <a:off x="457200" y="1600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6629" name="Picture 4" descr="eq_11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6767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49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11_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11_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5 -0.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5833 -0.21111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1579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q_11_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7419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Figure11_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eq_11_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851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ure11_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4953000" y="5943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hlinkClick r:id="rId5"/>
              </a:rPr>
              <a:t>http://www.eecs.berkeley.edu/~flab/elas/elasticity.html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22222E-6 L -0.36667 -0.22223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84325" y="5449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/>
              <a:t> </a:t>
            </a:r>
            <a:endParaRPr lang="en-US" baseline="-25000">
              <a:solidFill>
                <a:srgbClr val="FFCC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2"/>
                </a:solidFill>
              </a:rPr>
              <a:t>Fluid Mechanics -</a:t>
            </a:r>
          </a:p>
          <a:p>
            <a:pPr algn="ctr" eaLnBrk="0" hangingPunct="0"/>
            <a:r>
              <a:rPr lang="en-US" sz="3600">
                <a:solidFill>
                  <a:srgbClr val="0066FF"/>
                </a:solidFill>
              </a:rPr>
              <a:t>What if we don’t deal with solids?</a:t>
            </a:r>
          </a:p>
          <a:p>
            <a:pPr algn="ctr" eaLnBrk="0" hangingPunct="0"/>
            <a:r>
              <a:rPr lang="en-US">
                <a:solidFill>
                  <a:srgbClr val="0066FF"/>
                </a:solidFill>
                <a:sym typeface="Wingdings" pitchFamily="2" charset="2"/>
              </a:rPr>
              <a:t> The concept of d</a:t>
            </a:r>
            <a:r>
              <a:rPr lang="en-US">
                <a:solidFill>
                  <a:srgbClr val="0066FF"/>
                </a:solidFill>
              </a:rPr>
              <a:t>ensity  </a:t>
            </a:r>
            <a:endParaRPr lang="en-US" sz="3600">
              <a:solidFill>
                <a:srgbClr val="C0C0C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94275" y="2209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 </a:t>
            </a:r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41960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EC230"/>
                </a:solidFill>
              </a:rPr>
              <a:t> </a:t>
            </a:r>
          </a:p>
        </p:txBody>
      </p:sp>
      <p:pic>
        <p:nvPicPr>
          <p:cNvPr id="146440" name="Picture 8" descr="eq_1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98663"/>
            <a:ext cx="62023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 descr="table_1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813175"/>
            <a:ext cx="54435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279525" y="5649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2325" y="1306513"/>
            <a:ext cx="25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bg1"/>
                </a:solidFill>
              </a:rPr>
              <a:t> </a:t>
            </a:r>
          </a:p>
          <a:p>
            <a:pPr eaLnBrk="0" hangingPunct="0"/>
            <a:endParaRPr lang="en-US" sz="2000" b="0">
              <a:solidFill>
                <a:schemeClr val="bg1"/>
              </a:solidFill>
            </a:endParaRPr>
          </a:p>
          <a:p>
            <a:pPr eaLnBrk="0" hangingPunct="0"/>
            <a:endParaRPr lang="en-US" sz="2000" b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3744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ym typeface="Wingdings" pitchFamily="2" charset="2"/>
              </a:rPr>
              <a:t> </a:t>
            </a:r>
            <a:endParaRPr lang="en-US" sz="2000" b="0">
              <a:solidFill>
                <a:srgbClr val="FFCC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70125" y="522288"/>
            <a:ext cx="368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6600"/>
                </a:solidFill>
              </a:rPr>
              <a:t>‘Pressure’ in a Fluid:</a:t>
            </a:r>
          </a:p>
        </p:txBody>
      </p:sp>
      <p:pic>
        <p:nvPicPr>
          <p:cNvPr id="31751" name="Picture 7" descr="eq_1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0561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Figure14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9" name="Picture 9" descr="Figure14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203325" y="6183313"/>
            <a:ext cx="362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CC00"/>
                </a:solidFill>
              </a:rPr>
              <a:t>Units pressure: [Pa] = [N/m</a:t>
            </a:r>
            <a:r>
              <a:rPr lang="en-US" sz="2000" baseline="30000">
                <a:solidFill>
                  <a:srgbClr val="FFCC00"/>
                </a:solidFill>
              </a:rPr>
              <a:t>2</a:t>
            </a:r>
            <a:r>
              <a:rPr lang="en-US" sz="2000">
                <a:solidFill>
                  <a:srgbClr val="FFCC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19200" y="31242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38200" y="4419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812925" y="115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355725" y="849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bg1"/>
                </a:solidFill>
              </a:rPr>
              <a:t> </a:t>
            </a:r>
            <a:endParaRPr lang="en-US" sz="2000" b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08125" y="344488"/>
            <a:ext cx="1841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endParaRPr lang="en-US" baseline="30000"/>
          </a:p>
          <a:p>
            <a:pPr eaLnBrk="0" hangingPunct="0"/>
            <a:r>
              <a:rPr lang="en-US" baseline="30000"/>
              <a:t>                             </a:t>
            </a:r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79525" y="2554288"/>
            <a:ext cx="6956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Pressure in a fluid depends on depth, g, and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>
                <a:solidFill>
                  <a:schemeClr val="bg1"/>
                </a:solidFill>
              </a:rPr>
              <a:t>:</a:t>
            </a:r>
          </a:p>
          <a:p>
            <a:pPr eaLnBrk="0" hangingPunct="0"/>
            <a:endParaRPr lang="en-US">
              <a:solidFill>
                <a:srgbClr val="FFCC00"/>
              </a:solidFill>
            </a:endParaRPr>
          </a:p>
        </p:txBody>
      </p:sp>
      <p:pic>
        <p:nvPicPr>
          <p:cNvPr id="149514" name="Picture 10" descr="eq_1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5341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5" name="Picture 11" descr="Figure14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14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6" name="Picture 12" descr="Figure14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314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50925" y="344488"/>
            <a:ext cx="762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All Mechanics culminates in the Law of Gravitation:</a:t>
            </a:r>
          </a:p>
        </p:txBody>
      </p:sp>
      <p:pic>
        <p:nvPicPr>
          <p:cNvPr id="15365" name="Picture 5" descr="eq_1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43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81000" y="31242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pic>
        <p:nvPicPr>
          <p:cNvPr id="97289" name="Picture 9" descr="Figure1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0" y="609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8525" y="1535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36725" y="344488"/>
            <a:ext cx="6753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4D4D4D"/>
                </a:solidFill>
              </a:rPr>
              <a:t>Pascal’s Law: hydraulics</a:t>
            </a:r>
          </a:p>
          <a:p>
            <a:pPr eaLnBrk="0" hangingPunct="0"/>
            <a:endParaRPr lang="en-US">
              <a:solidFill>
                <a:srgbClr val="4D4D4D"/>
              </a:solidFill>
            </a:endParaRPr>
          </a:p>
          <a:p>
            <a:pPr eaLnBrk="0" hangingPunct="0"/>
            <a:r>
              <a:rPr lang="en-US" sz="2000">
                <a:solidFill>
                  <a:srgbClr val="4D4D4D"/>
                </a:solidFill>
              </a:rPr>
              <a:t>Pressure on an enclosed fluid is transmitted equally</a:t>
            </a:r>
          </a:p>
          <a:p>
            <a:pPr eaLnBrk="0" hangingPunct="0"/>
            <a:r>
              <a:rPr lang="en-US" sz="2000">
                <a:solidFill>
                  <a:srgbClr val="4D4D4D"/>
                </a:solidFill>
              </a:rPr>
              <a:t>to every part of the fluid as well as to the vessel walls.</a:t>
            </a:r>
          </a:p>
        </p:txBody>
      </p:sp>
      <p:pic>
        <p:nvPicPr>
          <p:cNvPr id="150535" name="Picture 7" descr="Figure14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851525" y="2525713"/>
            <a:ext cx="2127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p = F</a:t>
            </a:r>
            <a:r>
              <a:rPr lang="en-US" sz="2000" baseline="-25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/A</a:t>
            </a:r>
            <a:r>
              <a:rPr lang="en-US" sz="2000" baseline="-25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 = F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/A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</a:p>
          <a:p>
            <a:pPr eaLnBrk="0" hangingPunct="0"/>
            <a:endParaRPr lang="en-US" sz="2000">
              <a:solidFill>
                <a:schemeClr val="bg1"/>
              </a:solidFill>
            </a:endParaRPr>
          </a:p>
          <a:p>
            <a:pPr eaLnBrk="0" hangingPunct="0">
              <a:buFont typeface="Wingdings" pitchFamily="2" charset="2"/>
              <a:buChar char="à"/>
            </a:pP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F</a:t>
            </a:r>
            <a:r>
              <a:rPr lang="en-US" sz="2000" baseline="-2500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 = A</a:t>
            </a:r>
            <a:r>
              <a:rPr lang="en-US" sz="2000" baseline="-2500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/A</a:t>
            </a:r>
            <a:r>
              <a:rPr lang="en-US" sz="2000" baseline="-2500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  F</a:t>
            </a:r>
            <a:r>
              <a:rPr lang="en-US" sz="2000" baseline="-25000">
                <a:solidFill>
                  <a:schemeClr val="bg1"/>
                </a:solidFill>
                <a:sym typeface="Wingdings" pitchFamily="2" charset="2"/>
              </a:rPr>
              <a:t>1</a:t>
            </a:r>
          </a:p>
          <a:p>
            <a:pPr eaLnBrk="0" hangingPunct="0"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  <a:p>
            <a:pPr eaLnBrk="0" hangingPunct="0"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 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60525" y="344488"/>
            <a:ext cx="673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4D4D4D"/>
                </a:solidFill>
              </a:rPr>
              <a:t>Buoyancy – a new aspect of mechanic forces</a:t>
            </a:r>
          </a:p>
        </p:txBody>
      </p:sp>
      <p:pic>
        <p:nvPicPr>
          <p:cNvPr id="34821" name="Picture 5" descr="Figure14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4572000" y="51816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Archimedes Principle: </a:t>
            </a:r>
          </a:p>
          <a:p>
            <a:pPr eaLnBrk="0" hangingPunct="0"/>
            <a:r>
              <a:rPr lang="en-US" sz="2000">
                <a:solidFill>
                  <a:schemeClr val="bg2"/>
                </a:solidFill>
              </a:rPr>
              <a:t>A body immersed in a fluid exerts an upward force on the body equal to the weight of the displaced fluid.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90800" y="357188"/>
            <a:ext cx="3340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4D4D4D"/>
                </a:solidFill>
              </a:rPr>
              <a:t>Surface Tension</a:t>
            </a:r>
          </a:p>
        </p:txBody>
      </p:sp>
      <p:pic>
        <p:nvPicPr>
          <p:cNvPr id="35845" name="Picture 5" descr="Figure14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6" descr="Figure14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30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03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Simple Fluid Flow – Continuity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Eqn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Bernoulli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Eqn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90600" y="4495800"/>
            <a:ext cx="7685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The mass of a moving fluid does not change. This leads to the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</a:rPr>
              <a:t>Continuity Equation:</a:t>
            </a:r>
          </a:p>
        </p:txBody>
      </p:sp>
      <p:pic>
        <p:nvPicPr>
          <p:cNvPr id="36870" name="Picture 6" descr="Figure14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05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Figure14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Picture 8" descr="Figure14_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00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9" descr="eq_14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257800"/>
            <a:ext cx="58943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8" name="Picture 10" descr="eq_14_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943600"/>
            <a:ext cx="42767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6689725" y="58277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37892" name="Picture 4" descr="eq_14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62400"/>
            <a:ext cx="64039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igure14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69925" y="504031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Navier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Stokes Equation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095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38300"/>
            <a:ext cx="39338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69" y="3581400"/>
            <a:ext cx="29323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57600"/>
            <a:ext cx="4314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" y="609600"/>
            <a:ext cx="527057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4224"/>
            <a:ext cx="5296146" cy="35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6388" name="Picture 4" descr="Figure1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4800" y="36576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006600"/>
                </a:solidFill>
              </a:rPr>
              <a:t>Gravitational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effect</a:t>
            </a:r>
          </a:p>
          <a:p>
            <a:pPr eaLnBrk="0" hangingPunct="0"/>
            <a:r>
              <a:rPr lang="en-US">
                <a:solidFill>
                  <a:srgbClr val="006600"/>
                </a:solidFill>
              </a:rPr>
              <a:t>OUTSIDE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any spherically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symmetric mass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is same </a:t>
            </a:r>
            <a:r>
              <a:rPr lang="en-US">
                <a:solidFill>
                  <a:srgbClr val="006600"/>
                </a:solidFill>
              </a:rPr>
              <a:t>AS IF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all mass at </a:t>
            </a:r>
          </a:p>
          <a:p>
            <a:pPr eaLnBrk="0" hangingPunct="0"/>
            <a:r>
              <a:rPr lang="en-US" b="0">
                <a:solidFill>
                  <a:srgbClr val="006600"/>
                </a:solidFill>
              </a:rPr>
              <a:t>center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5668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33"/>
                </a:solidFill>
              </a:rPr>
              <a:t>Value of the Gravitational constant G:</a:t>
            </a:r>
          </a:p>
          <a:p>
            <a:pPr eaLnBrk="0" hangingPunct="0"/>
            <a:endParaRPr lang="en-US">
              <a:solidFill>
                <a:srgbClr val="990033"/>
              </a:solidFill>
            </a:endParaRPr>
          </a:p>
          <a:p>
            <a:pPr eaLnBrk="0" hangingPunct="0"/>
            <a:r>
              <a:rPr lang="en-US">
                <a:solidFill>
                  <a:srgbClr val="990033"/>
                </a:solidFill>
              </a:rPr>
              <a:t>6.673(10) 10</a:t>
            </a:r>
            <a:r>
              <a:rPr lang="en-US" baseline="30000">
                <a:solidFill>
                  <a:srgbClr val="990033"/>
                </a:solidFill>
              </a:rPr>
              <a:t>-11</a:t>
            </a:r>
            <a:r>
              <a:rPr lang="en-US">
                <a:solidFill>
                  <a:srgbClr val="990033"/>
                </a:solidFill>
              </a:rPr>
              <a:t> Nm</a:t>
            </a:r>
            <a:r>
              <a:rPr lang="en-US" baseline="30000">
                <a:solidFill>
                  <a:srgbClr val="990033"/>
                </a:solidFill>
              </a:rPr>
              <a:t>2</a:t>
            </a:r>
            <a:r>
              <a:rPr lang="en-US">
                <a:solidFill>
                  <a:srgbClr val="990033"/>
                </a:solidFill>
              </a:rPr>
              <a:t>/kg</a:t>
            </a:r>
            <a:r>
              <a:rPr lang="en-US" baseline="30000">
                <a:solidFill>
                  <a:srgbClr val="990033"/>
                </a:solidFill>
              </a:rPr>
              <a:t>2</a:t>
            </a:r>
          </a:p>
          <a:p>
            <a:pPr eaLnBrk="0" hangingPunct="0"/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98525" y="3011488"/>
            <a:ext cx="1300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Weight:</a:t>
            </a: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414" name="Picture 6" descr="eq_12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58245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eq_12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5943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26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006600"/>
                </a:solidFill>
              </a:rPr>
              <a:t> </a:t>
            </a: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98313" name="Picture 9" descr="Figure12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46821E-6 L -0.34167 0.38844 " pathEditMode="relative" ptsTypes="AA">
                                      <p:cBhvr>
                                        <p:cTn id="10" dur="2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8313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98525" y="522288"/>
            <a:ext cx="7548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</a:rPr>
              <a:t>Superposition of F</a:t>
            </a:r>
            <a:r>
              <a:rPr lang="en-US" sz="2800" baseline="-25000">
                <a:solidFill>
                  <a:schemeClr val="bg1"/>
                </a:solidFill>
              </a:rPr>
              <a:t>g</a:t>
            </a:r>
            <a:r>
              <a:rPr lang="en-US" sz="2800">
                <a:solidFill>
                  <a:schemeClr val="bg1"/>
                </a:solidFill>
              </a:rPr>
              <a:t> – more than two bodies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446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990033"/>
                </a:solidFill>
              </a:rPr>
              <a:t>Consider a ternary star system:</a:t>
            </a:r>
          </a:p>
        </p:txBody>
      </p:sp>
      <p:pic>
        <p:nvPicPr>
          <p:cNvPr id="18438" name="Picture 6" descr="Figure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9460" name="Picture 4" descr="eq_1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2293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Figure12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82650"/>
            <a:ext cx="833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>
                <a:solidFill>
                  <a:srgbClr val="990033"/>
                </a:solidFill>
                <a:cs typeface="Times New Roman" pitchFamily="18" charset="0"/>
              </a:rPr>
              <a:t>Five planets with homogeneous mass distribution have relative masses </a:t>
            </a:r>
          </a:p>
          <a:p>
            <a:r>
              <a:rPr lang="en-US" sz="2000" b="0">
                <a:solidFill>
                  <a:srgbClr val="990033"/>
                </a:solidFill>
                <a:cs typeface="Times New Roman" pitchFamily="18" charset="0"/>
              </a:rPr>
              <a:t>and sizes as shown in the figure. Rank the weight of a body of mass m </a:t>
            </a:r>
          </a:p>
          <a:p>
            <a:r>
              <a:rPr lang="en-US" sz="2000" b="0">
                <a:solidFill>
                  <a:srgbClr val="990033"/>
                </a:solidFill>
                <a:cs typeface="Times New Roman" pitchFamily="18" charset="0"/>
              </a:rPr>
              <a:t>on the surfaces of the five planets from smallest to highest.</a:t>
            </a:r>
            <a:endParaRPr lang="en-US" sz="2000" b="0">
              <a:solidFill>
                <a:srgbClr val="990033"/>
              </a:solidFill>
            </a:endParaRPr>
          </a:p>
          <a:p>
            <a:pPr eaLnBrk="0" hangingPunct="0"/>
            <a:r>
              <a:rPr lang="en-US" sz="200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b="0">
                <a:solidFill>
                  <a:schemeClr val="bg1"/>
                </a:solidFill>
                <a:cs typeface="Times New Roman" pitchFamily="18" charset="0"/>
              </a:rPr>
              <a:t> 		</a:t>
            </a:r>
            <a:r>
              <a:rPr lang="en-US" sz="1600" b="0">
                <a:solidFill>
                  <a:schemeClr val="bg1"/>
                </a:solidFill>
                <a:cs typeface="Times New Roman" pitchFamily="18" charset="0"/>
              </a:rPr>
              <a:t>	</a:t>
            </a:r>
            <a:endParaRPr lang="en-US" sz="1600" b="0">
              <a:solidFill>
                <a:schemeClr val="bg1"/>
              </a:solidFill>
            </a:endParaRPr>
          </a:p>
          <a:p>
            <a:pPr eaLnBrk="0" hangingPunct="0"/>
            <a:endParaRPr lang="en-US" sz="1600" b="0">
              <a:solidFill>
                <a:schemeClr val="bg1"/>
              </a:solidFill>
            </a:endParaRPr>
          </a:p>
        </p:txBody>
      </p:sp>
      <p:pic>
        <p:nvPicPr>
          <p:cNvPr id="141317" name="Picture 5" descr="final_s061210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59436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65125" y="168275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</a:rPr>
              <a:t>Group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47800" y="0"/>
            <a:ext cx="5619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</a:rPr>
              <a:t>Motion of Satellites</a:t>
            </a:r>
            <a:r>
              <a:rPr lang="en-US" sz="3200" b="0">
                <a:solidFill>
                  <a:schemeClr val="bg1"/>
                </a:solidFill>
              </a:rPr>
              <a:t>: </a:t>
            </a:r>
          </a:p>
          <a:p>
            <a:pPr eaLnBrk="0" hangingPunct="0"/>
            <a:r>
              <a:rPr lang="en-US" sz="3200" b="0">
                <a:solidFill>
                  <a:schemeClr val="bg1"/>
                </a:solidFill>
              </a:rPr>
              <a:t>escape velocity, circular orbits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1509" name="Picture 5" descr="Figure1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eq_12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48672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eq_12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10200"/>
            <a:ext cx="59340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4572000" y="1676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hlinkClick r:id="rId5"/>
              </a:rPr>
              <a:t>http://www.phy.ntnu.edu.tw/ntnujava/index.php?topic=398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50925" y="344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" y="31242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203325" y="1182688"/>
            <a:ext cx="71897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>
                <a:solidFill>
                  <a:schemeClr val="bg1"/>
                </a:solidFill>
              </a:rPr>
              <a:t>Position a 1,000 [kg] satellite into a circular orbit</a:t>
            </a:r>
          </a:p>
          <a:p>
            <a:pPr marL="342900" indent="-342900" eaLnBrk="0" hangingPunct="0"/>
            <a:r>
              <a:rPr lang="en-US">
                <a:solidFill>
                  <a:schemeClr val="bg1"/>
                </a:solidFill>
              </a:rPr>
              <a:t>at 300 [km] above the earth’s surface.</a:t>
            </a:r>
          </a:p>
          <a:p>
            <a:pPr marL="342900" indent="-342900" eaLnBrk="0" hangingPunct="0"/>
            <a:endParaRPr lang="en-US">
              <a:solidFill>
                <a:schemeClr val="bg1"/>
              </a:solidFill>
            </a:endParaRPr>
          </a:p>
          <a:p>
            <a:pPr marL="342900" indent="-342900" eaLnBrk="0" hangingPunct="0">
              <a:buFontTx/>
              <a:buAutoNum type="alphaLcParenR"/>
            </a:pPr>
            <a:r>
              <a:rPr lang="en-US">
                <a:solidFill>
                  <a:schemeClr val="bg1"/>
                </a:solidFill>
              </a:rPr>
              <a:t>What speed, period, a</a:t>
            </a:r>
            <a:r>
              <a:rPr lang="en-US" baseline="-25000">
                <a:solidFill>
                  <a:schemeClr val="bg1"/>
                </a:solidFill>
              </a:rPr>
              <a:t>rad</a:t>
            </a:r>
            <a:r>
              <a:rPr lang="en-US">
                <a:solidFill>
                  <a:schemeClr val="bg1"/>
                </a:solidFill>
              </a:rPr>
              <a:t> must it have?</a:t>
            </a:r>
          </a:p>
          <a:p>
            <a:pPr marL="342900" indent="-342900" eaLnBrk="0" hangingPunct="0"/>
            <a:endParaRPr lang="en-US">
              <a:solidFill>
                <a:schemeClr val="bg1"/>
              </a:solidFill>
            </a:endParaRPr>
          </a:p>
          <a:p>
            <a:pPr marL="342900" indent="-342900" eaLnBrk="0" hangingPunct="0"/>
            <a:r>
              <a:rPr lang="en-US">
                <a:solidFill>
                  <a:schemeClr val="bg1"/>
                </a:solidFill>
              </a:rPr>
              <a:t>b) How much work must be done to bring it </a:t>
            </a:r>
          </a:p>
          <a:p>
            <a:pPr marL="342900" indent="-342900" eaLnBrk="0" hangingPunct="0"/>
            <a:r>
              <a:rPr lang="en-US">
                <a:solidFill>
                  <a:schemeClr val="bg1"/>
                </a:solidFill>
              </a:rPr>
              <a:t>Into orbit?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4982</TotalTime>
  <Words>500</Words>
  <Application>Microsoft Office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Mountain Top</vt:lpstr>
      <vt:lpstr>Physics 1210/1310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  Non-rigid objects: Deformable Media   Stress, Strain, and Elastic Moduli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205</cp:revision>
  <dcterms:created xsi:type="dcterms:W3CDTF">2005-08-30T19:50:32Z</dcterms:created>
  <dcterms:modified xsi:type="dcterms:W3CDTF">2016-12-09T20:56:15Z</dcterms:modified>
</cp:coreProperties>
</file>