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315" r:id="rId3"/>
    <p:sldId id="289" r:id="rId4"/>
    <p:sldId id="290" r:id="rId5"/>
    <p:sldId id="293" r:id="rId6"/>
    <p:sldId id="307" r:id="rId7"/>
    <p:sldId id="309" r:id="rId8"/>
    <p:sldId id="294" r:id="rId9"/>
    <p:sldId id="295" r:id="rId10"/>
    <p:sldId id="296" r:id="rId11"/>
    <p:sldId id="297" r:id="rId12"/>
    <p:sldId id="316" r:id="rId13"/>
    <p:sldId id="318" r:id="rId14"/>
    <p:sldId id="300" r:id="rId15"/>
    <p:sldId id="301" r:id="rId16"/>
    <p:sldId id="302" r:id="rId17"/>
    <p:sldId id="303" r:id="rId18"/>
    <p:sldId id="304" r:id="rId19"/>
    <p:sldId id="305" r:id="rId20"/>
    <p:sldId id="308" r:id="rId21"/>
    <p:sldId id="310" r:id="rId22"/>
    <p:sldId id="311" r:id="rId23"/>
    <p:sldId id="312" r:id="rId24"/>
    <p:sldId id="31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  <a:srgbClr val="FFCC00"/>
    <a:srgbClr val="003300"/>
    <a:srgbClr val="FF99FF"/>
    <a:srgbClr val="000000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70" d="100"/>
          <a:sy n="70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12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8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FD285F-45D1-43F5-ABB7-656C84FBC4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67023-8C51-4398-A312-FE81223A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BCA69-B17F-4C29-97DB-5BF86781F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EBEB-B672-413D-AC1D-1310060B1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9FCF-828C-40D8-A2CA-341E24D9A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CCF4A-5EBF-43D6-A488-BFA2DE3BB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3E1F-5430-4A9E-AE94-D6160ABA9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DDE7-E87A-4EC4-89ED-BAD93A7AC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C74CD-D629-44F6-988D-6C264B424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298DD-6A7B-46A2-9463-78C4E46FD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39B86-532C-4FA4-B225-C4AF31D42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E5091B2-701C-4528-9B29-68FE91450B1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learning.com/index.cfm?method=cResource.dspView&amp;ResourceID=52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na.edu/MathDept/website/courses/calc_labs/wrench/TorqueWrench.html" TargetMode="External"/><Relationship Id="rId2" Type="http://schemas.openxmlformats.org/officeDocument/2006/relationships/hyperlink" Target="http://www.walter-fendt.de/ph11e/lever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Physics 1210/1310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098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 </a:t>
            </a:r>
          </a:p>
          <a:p>
            <a:pPr marL="0" indent="0" algn="ctr">
              <a:buFontTx/>
              <a:buNone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</a:p>
          <a:p>
            <a:pPr marL="0" indent="0" algn="ctr">
              <a:buFontTx/>
              <a:buNone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Thermodynamics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4346575"/>
            <a:ext cx="4448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000066"/>
                </a:solidFill>
                <a:cs typeface="Arial" charset="0"/>
              </a:rPr>
              <a:t>Lecture </a:t>
            </a:r>
            <a:r>
              <a:rPr lang="en-US" dirty="0" smtClean="0">
                <a:solidFill>
                  <a:srgbClr val="000066"/>
                </a:solidFill>
                <a:cs typeface="Arial" charset="0"/>
              </a:rPr>
              <a:t>R1-7 </a:t>
            </a:r>
            <a:r>
              <a:rPr lang="en-US" dirty="0">
                <a:solidFill>
                  <a:srgbClr val="000066"/>
                </a:solidFill>
                <a:cs typeface="Arial" charset="0"/>
              </a:rPr>
              <a:t>Rotational Motion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  <a:cs typeface="Arial" charset="0"/>
              </a:rPr>
              <a:t>	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754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Energy in Angular Motion – Concept Moment of Inertia</a:t>
            </a:r>
          </a:p>
        </p:txBody>
      </p:sp>
      <p:pic>
        <p:nvPicPr>
          <p:cNvPr id="82949" name="Picture 5" descr="eq_09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4287838" cy="960438"/>
          </a:xfrm>
          <a:prstGeom prst="rect">
            <a:avLst/>
          </a:prstGeom>
          <a:noFill/>
        </p:spPr>
      </p:pic>
      <p:pic>
        <p:nvPicPr>
          <p:cNvPr id="82950" name="Picture 6" descr="Figure09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5257800" cy="3943350"/>
          </a:xfrm>
          <a:prstGeom prst="rect">
            <a:avLst/>
          </a:prstGeom>
          <a:noFill/>
        </p:spPr>
      </p:pic>
      <p:pic>
        <p:nvPicPr>
          <p:cNvPr id="82952" name="Picture 8" descr="eq_09_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5257800"/>
            <a:ext cx="5568950" cy="95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83972" name="Picture 4" descr="table_09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13"/>
            <a:ext cx="9144000" cy="5768975"/>
          </a:xfrm>
          <a:prstGeom prst="rect">
            <a:avLst/>
          </a:prstGeom>
          <a:noFill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57200" y="6324600"/>
            <a:ext cx="8310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CC00"/>
                </a:solidFill>
                <a:hlinkClick r:id="rId3"/>
              </a:rPr>
              <a:t>http://www.explorelearning.com/index.cfm?method=cResource.dspView&amp;ResourceID=522</a:t>
            </a:r>
            <a:endParaRPr lang="en-US" sz="1600">
              <a:solidFill>
                <a:srgbClr val="FFCC00"/>
              </a:solidFill>
            </a:endParaRPr>
          </a:p>
          <a:p>
            <a:endParaRPr lang="en-US" sz="16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66"/>
                </a:solidFill>
              </a:rPr>
              <a:t>Wagon wheel moment of inertia:</a:t>
            </a:r>
            <a:br>
              <a:rPr lang="en-US" sz="3200" dirty="0" smtClean="0">
                <a:solidFill>
                  <a:srgbClr val="000066"/>
                </a:solidFill>
              </a:rPr>
            </a:br>
            <a:r>
              <a:rPr lang="en-US" sz="2400" i="1" dirty="0" smtClean="0">
                <a:solidFill>
                  <a:srgbClr val="000066"/>
                </a:solidFill>
              </a:rPr>
              <a:t>using the ‘</a:t>
            </a:r>
            <a:r>
              <a:rPr lang="en-US" sz="2400" i="1" dirty="0" err="1" smtClean="0">
                <a:solidFill>
                  <a:srgbClr val="000066"/>
                </a:solidFill>
              </a:rPr>
              <a:t>lego</a:t>
            </a:r>
            <a:r>
              <a:rPr lang="en-US" sz="2400" i="1" dirty="0" smtClean="0">
                <a:solidFill>
                  <a:srgbClr val="000066"/>
                </a:solidFill>
              </a:rPr>
              <a:t> system’ toolbox</a:t>
            </a:r>
            <a:endParaRPr lang="en-US" sz="2400" i="1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905000"/>
            <a:ext cx="3651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Find the total moment of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inertia for </a:t>
            </a:r>
            <a:r>
              <a:rPr lang="en-US" dirty="0" err="1" smtClean="0">
                <a:solidFill>
                  <a:srgbClr val="A50021"/>
                </a:solidFill>
              </a:rPr>
              <a:t>m</a:t>
            </a:r>
            <a:r>
              <a:rPr lang="en-US" baseline="-25000" dirty="0" err="1" smtClean="0">
                <a:solidFill>
                  <a:srgbClr val="A50021"/>
                </a:solidFill>
              </a:rPr>
              <a:t>spoke</a:t>
            </a:r>
            <a:r>
              <a:rPr lang="en-US" dirty="0" smtClean="0">
                <a:solidFill>
                  <a:srgbClr val="A50021"/>
                </a:solidFill>
              </a:rPr>
              <a:t>= 0.5[kg]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                </a:t>
            </a:r>
            <a:r>
              <a:rPr lang="en-US" dirty="0" err="1" smtClean="0">
                <a:solidFill>
                  <a:srgbClr val="A50021"/>
                </a:solidFill>
              </a:rPr>
              <a:t>r</a:t>
            </a:r>
            <a:r>
              <a:rPr lang="en-US" baseline="-25000" dirty="0" err="1" smtClean="0">
                <a:solidFill>
                  <a:srgbClr val="A50021"/>
                </a:solidFill>
              </a:rPr>
              <a:t>spoke</a:t>
            </a:r>
            <a:r>
              <a:rPr lang="en-US" baseline="-25000" dirty="0" smtClean="0">
                <a:solidFill>
                  <a:srgbClr val="A50021"/>
                </a:solidFill>
              </a:rPr>
              <a:t>   </a:t>
            </a:r>
            <a:r>
              <a:rPr lang="en-US" dirty="0" smtClean="0">
                <a:solidFill>
                  <a:srgbClr val="A50021"/>
                </a:solidFill>
              </a:rPr>
              <a:t>= 1.0[m]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and          </a:t>
            </a:r>
            <a:r>
              <a:rPr lang="en-US" dirty="0" err="1" smtClean="0">
                <a:solidFill>
                  <a:srgbClr val="A50021"/>
                </a:solidFill>
              </a:rPr>
              <a:t>m</a:t>
            </a:r>
            <a:r>
              <a:rPr lang="en-US" baseline="-25000" dirty="0" err="1" smtClean="0">
                <a:solidFill>
                  <a:srgbClr val="A50021"/>
                </a:solidFill>
              </a:rPr>
              <a:t>rim</a:t>
            </a:r>
            <a:r>
              <a:rPr lang="en-US" baseline="-25000" dirty="0" smtClean="0">
                <a:solidFill>
                  <a:srgbClr val="A50021"/>
                </a:solidFill>
              </a:rPr>
              <a:t>     </a:t>
            </a:r>
            <a:r>
              <a:rPr lang="en-US" dirty="0" smtClean="0">
                <a:solidFill>
                  <a:srgbClr val="A50021"/>
                </a:solidFill>
              </a:rPr>
              <a:t>= 1.5[kg].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551" y="4876800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</a:rPr>
              <a:t> </a:t>
            </a:r>
            <a:endParaRPr lang="en-US" sz="2000" dirty="0" smtClean="0">
              <a:solidFill>
                <a:srgbClr val="A50021"/>
              </a:solidFill>
            </a:endParaRPr>
          </a:p>
          <a:p>
            <a:endParaRPr lang="en-US" sz="2000" dirty="0" smtClean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 			        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297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28384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96260" name="Picture 4" descr="Figure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28900"/>
            <a:ext cx="5638800" cy="4229100"/>
          </a:xfrm>
          <a:prstGeom prst="rect">
            <a:avLst/>
          </a:prstGeom>
          <a:noFill/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041525" y="2830513"/>
            <a:ext cx="368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Which body rolls down fastest?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57200" y="0"/>
            <a:ext cx="84609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Start from rest at h: K1=0, U1= </a:t>
            </a:r>
            <a:r>
              <a:rPr lang="en-US" b="1" dirty="0" err="1">
                <a:solidFill>
                  <a:srgbClr val="006600"/>
                </a:solidFill>
              </a:rPr>
              <a:t>Mgh</a:t>
            </a:r>
            <a:r>
              <a:rPr lang="en-US" b="1" dirty="0">
                <a:solidFill>
                  <a:srgbClr val="006600"/>
                </a:solidFill>
              </a:rPr>
              <a:t>, U2=0</a:t>
            </a:r>
          </a:p>
          <a:p>
            <a:r>
              <a:rPr lang="en-US" b="1" dirty="0">
                <a:solidFill>
                  <a:schemeClr val="bg1"/>
                </a:solidFill>
              </a:rPr>
              <a:t>Kinetic energy at bottom given by K = ½ Mv</a:t>
            </a:r>
            <a:r>
              <a:rPr lang="en-US" b="1" baseline="-25000" dirty="0">
                <a:solidFill>
                  <a:schemeClr val="bg1"/>
                </a:solidFill>
              </a:rPr>
              <a:t>CM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+ ½ I</a:t>
            </a:r>
            <a:r>
              <a:rPr lang="en-US" b="1" baseline="-25000" dirty="0">
                <a:solidFill>
                  <a:schemeClr val="bg1"/>
                </a:solidFill>
              </a:rPr>
              <a:t>CM </a:t>
            </a:r>
            <a:r>
              <a:rPr lang="en-US" b="1" dirty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</a:rPr>
              <a:t>	no slip means </a:t>
            </a:r>
            <a:r>
              <a:rPr lang="en-US" b="1" dirty="0">
                <a:solidFill>
                  <a:schemeClr val="accent1"/>
                </a:solidFill>
                <a:latin typeface="Symbol" pitchFamily="18" charset="2"/>
              </a:rPr>
              <a:t>w</a:t>
            </a:r>
            <a:r>
              <a:rPr lang="en-US" b="1" dirty="0">
                <a:solidFill>
                  <a:schemeClr val="accent1"/>
                </a:solidFill>
              </a:rPr>
              <a:t>=</a:t>
            </a:r>
            <a:r>
              <a:rPr lang="en-US" b="1" dirty="0" err="1">
                <a:solidFill>
                  <a:schemeClr val="accent1"/>
                </a:solidFill>
              </a:rPr>
              <a:t>v</a:t>
            </a:r>
            <a:r>
              <a:rPr lang="en-US" b="1" baseline="-25000" dirty="0" err="1">
                <a:solidFill>
                  <a:schemeClr val="accent1"/>
                </a:solidFill>
              </a:rPr>
              <a:t>CM</a:t>
            </a:r>
            <a:r>
              <a:rPr lang="en-US" b="1" dirty="0">
                <a:solidFill>
                  <a:schemeClr val="accent1"/>
                </a:solidFill>
              </a:rPr>
              <a:t>/R</a:t>
            </a:r>
            <a:endParaRPr lang="en-US" b="1" baseline="30000" dirty="0">
              <a:solidFill>
                <a:schemeClr val="bg1"/>
              </a:solidFill>
            </a:endParaRPr>
          </a:p>
          <a:p>
            <a:r>
              <a:rPr lang="en-US" b="1" baseline="30000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346325" y="701675"/>
            <a:ext cx="1581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Torque:</a:t>
            </a:r>
          </a:p>
        </p:txBody>
      </p:sp>
      <p:pic>
        <p:nvPicPr>
          <p:cNvPr id="87045" name="Picture 5" descr="Figure1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267200" cy="3200400"/>
          </a:xfrm>
          <a:prstGeom prst="rect">
            <a:avLst/>
          </a:prstGeom>
          <a:noFill/>
        </p:spPr>
      </p:pic>
      <p:pic>
        <p:nvPicPr>
          <p:cNvPr id="87046" name="Picture 6" descr="Figure10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194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88068" name="Picture 4" descr="Figure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  <p:pic>
        <p:nvPicPr>
          <p:cNvPr id="88070" name="Picture 6" descr="eq_10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5602287" cy="655638"/>
          </a:xfrm>
          <a:prstGeom prst="rect">
            <a:avLst/>
          </a:prstGeom>
          <a:noFill/>
        </p:spPr>
      </p:pic>
      <p:pic>
        <p:nvPicPr>
          <p:cNvPr id="88071" name="Picture 7" descr="eq_10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91200"/>
            <a:ext cx="4513263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93725" y="2090738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00"/>
                </a:solidFill>
                <a:latin typeface="Symbol" pitchFamily="18" charset="2"/>
              </a:rPr>
              <a:t> </a:t>
            </a:r>
            <a:endParaRPr lang="en-US" sz="1800" b="1">
              <a:solidFill>
                <a:srgbClr val="003300"/>
              </a:solidFill>
            </a:endParaRPr>
          </a:p>
          <a:p>
            <a:endParaRPr lang="en-US" sz="1800" b="1">
              <a:solidFill>
                <a:srgbClr val="003300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355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838200" y="3733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974725" y="392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5081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04800" y="4572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12725" y="58674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914400" y="838200"/>
            <a:ext cx="793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00"/>
                </a:solidFill>
              </a:rPr>
              <a:t>Utilizing torque for finding weight distributions</a:t>
            </a:r>
          </a:p>
          <a:p>
            <a:r>
              <a:rPr lang="en-US">
                <a:solidFill>
                  <a:srgbClr val="A50021"/>
                </a:solidFill>
              </a:rPr>
              <a:t>A lever is in balance if the total left side torque</a:t>
            </a:r>
          </a:p>
          <a:p>
            <a:r>
              <a:rPr lang="en-US">
                <a:solidFill>
                  <a:srgbClr val="A50021"/>
                </a:solidFill>
              </a:rPr>
              <a:t>equals the total right side torque:</a:t>
            </a:r>
          </a:p>
          <a:p>
            <a:endParaRPr lang="en-US">
              <a:solidFill>
                <a:srgbClr val="A50021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A simple balance:</a:t>
            </a:r>
          </a:p>
          <a:p>
            <a:r>
              <a:rPr lang="en-US">
                <a:solidFill>
                  <a:schemeClr val="bg1"/>
                </a:solidFill>
                <a:hlinkClick r:id="rId2"/>
              </a:rPr>
              <a:t>http://www.walter-fendt.de/ph11e/lever.htm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Quantifying torque, lever arms, and force components</a:t>
            </a:r>
          </a:p>
          <a:p>
            <a:r>
              <a:rPr lang="en-US" sz="1600">
                <a:solidFill>
                  <a:schemeClr val="accent1"/>
                </a:solidFill>
                <a:hlinkClick r:id="rId3"/>
              </a:rPr>
              <a:t>http://www.usna.edu/MathDept/website/courses/calc_labs/wrench/TorqueWrench.html</a:t>
            </a:r>
            <a:endParaRPr lang="en-US" sz="1600">
              <a:solidFill>
                <a:schemeClr val="accent1"/>
              </a:solidFill>
            </a:endParaRPr>
          </a:p>
          <a:p>
            <a:endParaRPr lang="en-US" sz="1600">
              <a:solidFill>
                <a:schemeClr val="accent1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7526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271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</a:t>
            </a:r>
            <a:endParaRPr lang="en-US" sz="1800" b="1">
              <a:solidFill>
                <a:srgbClr val="003300"/>
              </a:solidFill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93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 sz="1800" b="1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00200" y="457200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Calculating Torque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93725" y="1230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066800" y="20574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Symbol" pitchFamily="18" charset="2"/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981200" y="3352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762000" y="61118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41325" y="16875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746125" y="10779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04800" y="1295400"/>
            <a:ext cx="7461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Group task</a:t>
            </a:r>
          </a:p>
          <a:p>
            <a:r>
              <a:rPr lang="en-US" sz="2800" b="1">
                <a:solidFill>
                  <a:srgbClr val="003300"/>
                </a:solidFill>
              </a:rPr>
              <a:t>Determine torque </a:t>
            </a:r>
            <a:r>
              <a:rPr lang="en-US" sz="2800" b="1">
                <a:solidFill>
                  <a:srgbClr val="003300"/>
                </a:solidFill>
                <a:latin typeface="Symbol" pitchFamily="18" charset="2"/>
              </a:rPr>
              <a:t>t</a:t>
            </a:r>
            <a:r>
              <a:rPr lang="en-US" sz="2800" b="1">
                <a:solidFill>
                  <a:srgbClr val="003300"/>
                </a:solidFill>
              </a:rPr>
              <a:t> for the following cases:</a:t>
            </a:r>
          </a:p>
          <a:p>
            <a:r>
              <a:rPr lang="en-US" sz="2800" b="1">
                <a:solidFill>
                  <a:srgbClr val="003300"/>
                </a:solidFill>
              </a:rPr>
              <a:t>F= 10[N], L=4[m]</a:t>
            </a:r>
          </a:p>
        </p:txBody>
      </p:sp>
      <p:pic>
        <p:nvPicPr>
          <p:cNvPr id="90127" name="Picture 15" descr="final_examFig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55626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381000" y="5257800"/>
            <a:ext cx="269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355725" y="954088"/>
            <a:ext cx="457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Torque and angular acceleration</a:t>
            </a:r>
          </a:p>
        </p:txBody>
      </p:sp>
      <p:pic>
        <p:nvPicPr>
          <p:cNvPr id="91141" name="Picture 5" descr="Figure10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5257800" cy="3943350"/>
          </a:xfrm>
          <a:prstGeom prst="rect">
            <a:avLst/>
          </a:prstGeom>
          <a:noFill/>
        </p:spPr>
      </p:pic>
      <p:pic>
        <p:nvPicPr>
          <p:cNvPr id="91142" name="Picture 6" descr="eq_10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822950"/>
            <a:ext cx="5135563" cy="103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304282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Ex 10.4</a:t>
            </a:r>
          </a:p>
          <a:p>
            <a:endParaRPr lang="en-US" dirty="0">
              <a:solidFill>
                <a:srgbClr val="003300"/>
              </a:solidFill>
            </a:endParaRPr>
          </a:p>
          <a:p>
            <a:r>
              <a:rPr lang="en-US" sz="2000" dirty="0">
                <a:solidFill>
                  <a:srgbClr val="003300"/>
                </a:solidFill>
              </a:rPr>
              <a:t>Glider and weight have</a:t>
            </a:r>
          </a:p>
          <a:p>
            <a:r>
              <a:rPr lang="en-US" sz="2000" dirty="0">
                <a:solidFill>
                  <a:srgbClr val="003300"/>
                </a:solidFill>
              </a:rPr>
              <a:t>same magnitude of</a:t>
            </a:r>
          </a:p>
          <a:p>
            <a:r>
              <a:rPr lang="en-US" sz="2000" dirty="0">
                <a:solidFill>
                  <a:srgbClr val="003300"/>
                </a:solidFill>
              </a:rPr>
              <a:t>acceleration.</a:t>
            </a:r>
          </a:p>
          <a:p>
            <a:endParaRPr lang="en-US" sz="2000" dirty="0">
              <a:solidFill>
                <a:srgbClr val="003300"/>
              </a:solidFill>
            </a:endParaRPr>
          </a:p>
          <a:p>
            <a:r>
              <a:rPr lang="en-US" sz="2000" dirty="0">
                <a:solidFill>
                  <a:srgbClr val="003300"/>
                </a:solidFill>
              </a:rPr>
              <a:t>Glider: T</a:t>
            </a:r>
            <a:r>
              <a:rPr lang="en-US" sz="2000" baseline="-25000" dirty="0">
                <a:solidFill>
                  <a:srgbClr val="003300"/>
                </a:solidFill>
              </a:rPr>
              <a:t>1</a:t>
            </a:r>
            <a:r>
              <a:rPr lang="en-US" sz="2000" dirty="0">
                <a:solidFill>
                  <a:srgbClr val="003300"/>
                </a:solidFill>
              </a:rPr>
              <a:t>= m</a:t>
            </a:r>
            <a:r>
              <a:rPr lang="en-US" sz="2000" baseline="-25000" dirty="0">
                <a:solidFill>
                  <a:srgbClr val="003300"/>
                </a:solidFill>
              </a:rPr>
              <a:t>1</a:t>
            </a:r>
            <a:r>
              <a:rPr lang="en-US" sz="2000" dirty="0">
                <a:solidFill>
                  <a:srgbClr val="003300"/>
                </a:solidFill>
              </a:rPr>
              <a:t>a</a:t>
            </a:r>
            <a:r>
              <a:rPr lang="en-US" sz="2000" baseline="-25000" dirty="0">
                <a:solidFill>
                  <a:srgbClr val="003300"/>
                </a:solidFill>
              </a:rPr>
              <a:t>1x</a:t>
            </a:r>
          </a:p>
          <a:p>
            <a:r>
              <a:rPr lang="en-US" sz="2000" dirty="0">
                <a:solidFill>
                  <a:srgbClr val="003300"/>
                </a:solidFill>
              </a:rPr>
              <a:t>Weight: m</a:t>
            </a:r>
            <a:r>
              <a:rPr lang="en-US" sz="2000" baseline="-25000" dirty="0">
                <a:solidFill>
                  <a:srgbClr val="003300"/>
                </a:solidFill>
              </a:rPr>
              <a:t>2</a:t>
            </a:r>
            <a:r>
              <a:rPr lang="en-US" sz="2000" dirty="0">
                <a:solidFill>
                  <a:srgbClr val="003300"/>
                </a:solidFill>
              </a:rPr>
              <a:t>g –T</a:t>
            </a:r>
            <a:r>
              <a:rPr lang="en-US" sz="2000" baseline="-25000" dirty="0">
                <a:solidFill>
                  <a:srgbClr val="003300"/>
                </a:solidFill>
              </a:rPr>
              <a:t>2</a:t>
            </a:r>
            <a:r>
              <a:rPr lang="en-US" sz="2000" dirty="0">
                <a:solidFill>
                  <a:srgbClr val="003300"/>
                </a:solidFill>
              </a:rPr>
              <a:t>=m</a:t>
            </a:r>
            <a:r>
              <a:rPr lang="en-US" sz="2000" baseline="-25000" dirty="0">
                <a:solidFill>
                  <a:srgbClr val="003300"/>
                </a:solidFill>
              </a:rPr>
              <a:t>2</a:t>
            </a:r>
            <a:r>
              <a:rPr lang="en-US" sz="2000" dirty="0">
                <a:solidFill>
                  <a:srgbClr val="003300"/>
                </a:solidFill>
              </a:rPr>
              <a:t>a</a:t>
            </a:r>
            <a:r>
              <a:rPr lang="en-US" sz="2000" baseline="-25000" dirty="0">
                <a:solidFill>
                  <a:srgbClr val="003300"/>
                </a:solidFill>
              </a:rPr>
              <a:t>2y</a:t>
            </a:r>
          </a:p>
          <a:p>
            <a:endParaRPr lang="en-US" sz="2000" dirty="0">
              <a:solidFill>
                <a:srgbClr val="003300"/>
              </a:solidFill>
            </a:endParaRPr>
          </a:p>
          <a:p>
            <a:r>
              <a:rPr lang="en-US" sz="2000" dirty="0">
                <a:solidFill>
                  <a:srgbClr val="003300"/>
                </a:solidFill>
              </a:rPr>
              <a:t>Unknown n</a:t>
            </a:r>
            <a:r>
              <a:rPr lang="en-US" sz="2000" baseline="-25000" dirty="0">
                <a:solidFill>
                  <a:srgbClr val="003300"/>
                </a:solidFill>
              </a:rPr>
              <a:t>2</a:t>
            </a:r>
            <a:r>
              <a:rPr lang="en-US" sz="2000" dirty="0">
                <a:solidFill>
                  <a:srgbClr val="003300"/>
                </a:solidFill>
              </a:rPr>
              <a:t> acts through</a:t>
            </a:r>
          </a:p>
          <a:p>
            <a:r>
              <a:rPr lang="en-US" sz="2000" dirty="0">
                <a:solidFill>
                  <a:srgbClr val="003300"/>
                </a:solidFill>
              </a:rPr>
              <a:t>Pulley’s axis of rotation,</a:t>
            </a:r>
          </a:p>
          <a:p>
            <a:r>
              <a:rPr lang="en-US" sz="2000" dirty="0" err="1">
                <a:solidFill>
                  <a:srgbClr val="003300"/>
                </a:solidFill>
              </a:rPr>
              <a:t>ie</a:t>
            </a:r>
            <a:r>
              <a:rPr lang="en-US" sz="2000" dirty="0">
                <a:solidFill>
                  <a:srgbClr val="003300"/>
                </a:solidFill>
              </a:rPr>
              <a:t> no torque</a:t>
            </a:r>
          </a:p>
          <a:p>
            <a:endParaRPr lang="en-US" sz="2000" dirty="0">
              <a:solidFill>
                <a:srgbClr val="003300"/>
              </a:solidFill>
            </a:endParaRPr>
          </a:p>
          <a:p>
            <a:r>
              <a:rPr lang="en-US" sz="2000" dirty="0" smtClean="0">
                <a:solidFill>
                  <a:srgbClr val="003300"/>
                </a:solidFill>
              </a:rPr>
              <a:t> </a:t>
            </a:r>
            <a:endParaRPr lang="en-US" sz="2000" dirty="0">
              <a:solidFill>
                <a:srgbClr val="003300"/>
              </a:solidFill>
            </a:endParaRPr>
          </a:p>
          <a:p>
            <a:endParaRPr lang="en-US" sz="2000" dirty="0">
              <a:solidFill>
                <a:srgbClr val="003300"/>
              </a:solidFill>
            </a:endParaRPr>
          </a:p>
        </p:txBody>
      </p:sp>
      <p:pic>
        <p:nvPicPr>
          <p:cNvPr id="92165" name="Picture 5" descr="Figure10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Circular </a:t>
            </a:r>
            <a:r>
              <a:rPr lang="en-US" dirty="0" smtClean="0">
                <a:solidFill>
                  <a:srgbClr val="FF0000"/>
                </a:solidFill>
              </a:rPr>
              <a:t>Motion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102404" name="Picture 4" descr="eq_03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373563" cy="950913"/>
          </a:xfrm>
          <a:prstGeom prst="rect">
            <a:avLst/>
          </a:prstGeom>
          <a:noFill/>
        </p:spPr>
      </p:pic>
      <p:pic>
        <p:nvPicPr>
          <p:cNvPr id="102405" name="Picture 5" descr="eq_03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556125" cy="876300"/>
          </a:xfrm>
          <a:prstGeom prst="rect">
            <a:avLst/>
          </a:prstGeom>
          <a:noFill/>
        </p:spPr>
      </p:pic>
      <p:pic>
        <p:nvPicPr>
          <p:cNvPr id="102406" name="Picture 6" descr="Figure03_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4495800" cy="3371850"/>
          </a:xfrm>
          <a:prstGeom prst="rect">
            <a:avLst/>
          </a:prstGeom>
          <a:noFill/>
        </p:spPr>
      </p:pic>
      <p:pic>
        <p:nvPicPr>
          <p:cNvPr id="102407" name="Picture 7" descr="Figure03_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048000"/>
            <a:ext cx="4343400" cy="3257550"/>
          </a:xfrm>
          <a:prstGeom prst="rect">
            <a:avLst/>
          </a:prstGeom>
          <a:noFill/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089525" y="1458913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498725" y="6254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5237" name="Picture 5" descr="eq_10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85800"/>
            <a:ext cx="5049838" cy="1176007"/>
          </a:xfrm>
          <a:prstGeom prst="rect">
            <a:avLst/>
          </a:prstGeom>
          <a:noFill/>
        </p:spPr>
      </p:pic>
      <p:pic>
        <p:nvPicPr>
          <p:cNvPr id="95238" name="Picture 6" descr="eq_10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600" y="1600200"/>
            <a:ext cx="6451600" cy="728663"/>
          </a:xfrm>
          <a:prstGeom prst="rect">
            <a:avLst/>
          </a:prstGeom>
          <a:noFill/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219200" y="30163"/>
            <a:ext cx="6878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Translational an Rotational Energy</a:t>
            </a:r>
          </a:p>
        </p:txBody>
      </p:sp>
      <p:pic>
        <p:nvPicPr>
          <p:cNvPr id="95240" name="Picture 8" descr="Figure10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3352800" cy="2514600"/>
          </a:xfrm>
          <a:prstGeom prst="rect">
            <a:avLst/>
          </a:prstGeom>
          <a:noFill/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013325" y="3468688"/>
            <a:ext cx="42659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The motion of any body can</a:t>
            </a:r>
          </a:p>
          <a:p>
            <a:r>
              <a:rPr lang="en-US" b="1" dirty="0">
                <a:solidFill>
                  <a:srgbClr val="000066"/>
                </a:solidFill>
              </a:rPr>
              <a:t>always be divided into</a:t>
            </a:r>
          </a:p>
          <a:p>
            <a:r>
              <a:rPr lang="en-US" b="1" dirty="0">
                <a:solidFill>
                  <a:srgbClr val="000066"/>
                </a:solidFill>
              </a:rPr>
              <a:t>rotational and translational</a:t>
            </a:r>
          </a:p>
          <a:p>
            <a:r>
              <a:rPr lang="en-US" b="1" dirty="0">
                <a:solidFill>
                  <a:srgbClr val="000066"/>
                </a:solidFill>
              </a:rPr>
              <a:t>motion about the center</a:t>
            </a:r>
          </a:p>
          <a:p>
            <a:r>
              <a:rPr lang="en-US" b="1" dirty="0">
                <a:solidFill>
                  <a:srgbClr val="000066"/>
                </a:solidFill>
              </a:rPr>
              <a:t>of mass CM!</a:t>
            </a:r>
          </a:p>
          <a:p>
            <a:endParaRPr lang="en-US" b="1" dirty="0">
              <a:solidFill>
                <a:srgbClr val="83B1B7"/>
              </a:solidFill>
            </a:endParaRPr>
          </a:p>
          <a:p>
            <a:r>
              <a:rPr lang="en-US" b="1" dirty="0">
                <a:solidFill>
                  <a:srgbClr val="006600"/>
                </a:solidFill>
              </a:rPr>
              <a:t>Both motions have related</a:t>
            </a:r>
          </a:p>
          <a:p>
            <a:r>
              <a:rPr lang="en-US" b="1" dirty="0">
                <a:solidFill>
                  <a:srgbClr val="006600"/>
                </a:solidFill>
              </a:rPr>
              <a:t>energies.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0325" y="1600200"/>
            <a:ext cx="2635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Special case: 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Motion w/o slipping:</a:t>
            </a:r>
          </a:p>
        </p:txBody>
      </p:sp>
      <p:pic>
        <p:nvPicPr>
          <p:cNvPr id="95243" name="Picture 11" descr="Figure10_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-0.11389 L 0.40834 -0.458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5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3294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</a:rPr>
              <a:t>Rolling Friction:</a:t>
            </a:r>
          </a:p>
        </p:txBody>
      </p:sp>
      <p:pic>
        <p:nvPicPr>
          <p:cNvPr id="97285" name="Picture 5" descr="Figure10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8311" name="Picture 7" descr="eq_10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457950" cy="1195388"/>
          </a:xfrm>
          <a:prstGeom prst="rect">
            <a:avLst/>
          </a:prstGeom>
          <a:noFill/>
        </p:spPr>
      </p:pic>
      <p:pic>
        <p:nvPicPr>
          <p:cNvPr id="98312" name="Picture 8" descr="Figure10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4876800" cy="3657600"/>
          </a:xfrm>
          <a:prstGeom prst="rect">
            <a:avLst/>
          </a:prstGeom>
          <a:noFill/>
        </p:spPr>
      </p:pic>
      <p:pic>
        <p:nvPicPr>
          <p:cNvPr id="98313" name="Picture 9" descr="eq_10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00200"/>
            <a:ext cx="4419600" cy="765175"/>
          </a:xfrm>
          <a:prstGeom prst="rect">
            <a:avLst/>
          </a:prstGeom>
          <a:noFill/>
        </p:spPr>
      </p:pic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1066800" y="168275"/>
            <a:ext cx="7375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Work and Power in Rotational Motion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746125" y="2674938"/>
            <a:ext cx="2551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endParaRPr lang="en-US" sz="2000" b="1" dirty="0">
              <a:solidFill>
                <a:srgbClr val="CC9900"/>
              </a:solidFill>
            </a:endParaRPr>
          </a:p>
          <a:p>
            <a:endParaRPr lang="en-US" sz="2000" b="1" dirty="0">
              <a:solidFill>
                <a:srgbClr val="CC9900"/>
              </a:solidFill>
            </a:endParaRPr>
          </a:p>
          <a:p>
            <a:endParaRPr lang="en-US" sz="2000" b="1" dirty="0">
              <a:solidFill>
                <a:srgbClr val="CC9900"/>
              </a:solidFill>
            </a:endParaRPr>
          </a:p>
          <a:p>
            <a:endParaRPr lang="en-US" sz="2000" b="1" dirty="0">
              <a:solidFill>
                <a:srgbClr val="CC9900"/>
              </a:solidFill>
            </a:endParaRPr>
          </a:p>
          <a:p>
            <a:endParaRPr lang="en-US" sz="2000" b="1" dirty="0">
              <a:solidFill>
                <a:srgbClr val="CC9900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84325" y="396875"/>
            <a:ext cx="435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Angular Momentum </a:t>
            </a:r>
            <a:r>
              <a:rPr lang="en-US" sz="3200" b="1" u="sng">
                <a:solidFill>
                  <a:srgbClr val="000000"/>
                </a:solidFill>
              </a:rPr>
              <a:t>L</a:t>
            </a:r>
          </a:p>
        </p:txBody>
      </p:sp>
      <p:pic>
        <p:nvPicPr>
          <p:cNvPr id="99333" name="Picture 5" descr="Figure10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00300"/>
            <a:ext cx="5943600" cy="4457700"/>
          </a:xfrm>
          <a:prstGeom prst="rect">
            <a:avLst/>
          </a:prstGeom>
          <a:noFill/>
        </p:spPr>
      </p:pic>
      <p:pic>
        <p:nvPicPr>
          <p:cNvPr id="99334" name="Picture 6" descr="eq_10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828800"/>
            <a:ext cx="6742113" cy="868363"/>
          </a:xfrm>
          <a:prstGeom prst="rect">
            <a:avLst/>
          </a:prstGeom>
          <a:noFill/>
        </p:spPr>
      </p:pic>
      <p:pic>
        <p:nvPicPr>
          <p:cNvPr id="99335" name="Picture 7" descr="eq_10_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124200"/>
            <a:ext cx="7162800" cy="1296988"/>
          </a:xfrm>
          <a:prstGeom prst="rect">
            <a:avLst/>
          </a:prstGeom>
          <a:noFill/>
        </p:spPr>
      </p:pic>
      <p:pic>
        <p:nvPicPr>
          <p:cNvPr id="99336" name="Picture 8" descr="eq_10_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27138"/>
            <a:ext cx="7772400" cy="846137"/>
          </a:xfrm>
          <a:prstGeom prst="rect">
            <a:avLst/>
          </a:prstGeom>
          <a:noFill/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304800" y="4800600"/>
            <a:ext cx="1765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Note: Value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of L depends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on ‘O’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7375525" y="460851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98525" y="268288"/>
            <a:ext cx="79533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Ex 10.44  solid wood door, 1[m] wide and 2[m] high</a:t>
            </a:r>
          </a:p>
          <a:p>
            <a:r>
              <a:rPr lang="en-US" b="1">
                <a:solidFill>
                  <a:srgbClr val="990033"/>
                </a:solidFill>
              </a:rPr>
              <a:t>has M= 40[kg] and is initially open and at rest.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chemeClr val="bg2"/>
                </a:solidFill>
              </a:rPr>
              <a:t>Door is struck at its center by a handful of sticky mud</a:t>
            </a:r>
          </a:p>
          <a:p>
            <a:r>
              <a:rPr lang="en-US" b="1">
                <a:solidFill>
                  <a:schemeClr val="bg2"/>
                </a:solidFill>
              </a:rPr>
              <a:t>m= 0.5[kg], traveling perpendicular at 12[m/s] before</a:t>
            </a:r>
          </a:p>
          <a:p>
            <a:r>
              <a:rPr lang="en-US" b="1">
                <a:solidFill>
                  <a:schemeClr val="bg2"/>
                </a:solidFill>
              </a:rPr>
              <a:t>impact.</a:t>
            </a:r>
          </a:p>
          <a:p>
            <a:endParaRPr lang="en-US" b="1">
              <a:solidFill>
                <a:schemeClr val="bg2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Find </a:t>
            </a:r>
            <a:r>
              <a:rPr lang="en-US" b="1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b="1" baseline="-25000">
                <a:solidFill>
                  <a:schemeClr val="bg1"/>
                </a:solidFill>
              </a:rPr>
              <a:t>door</a:t>
            </a:r>
            <a:r>
              <a:rPr lang="en-US" b="1">
                <a:solidFill>
                  <a:schemeClr val="bg1"/>
                </a:solidFill>
              </a:rPr>
              <a:t> and importance of mud for I</a:t>
            </a:r>
            <a:r>
              <a:rPr lang="en-US" b="1" baseline="-25000">
                <a:solidFill>
                  <a:schemeClr val="bg1"/>
                </a:solidFill>
              </a:rPr>
              <a:t>door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346325" y="4073525"/>
            <a:ext cx="6203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9900"/>
                </a:solidFill>
              </a:rPr>
              <a:t>Use  </a:t>
            </a:r>
            <a:r>
              <a:rPr lang="en-US" b="1">
                <a:solidFill>
                  <a:srgbClr val="CC9900"/>
                </a:solidFill>
                <a:latin typeface="Symbol" pitchFamily="18" charset="2"/>
              </a:rPr>
              <a:t>w</a:t>
            </a:r>
            <a:r>
              <a:rPr lang="en-US" b="1">
                <a:solidFill>
                  <a:srgbClr val="CC9900"/>
                </a:solidFill>
              </a:rPr>
              <a:t> = L/I</a:t>
            </a:r>
          </a:p>
          <a:p>
            <a:r>
              <a:rPr lang="en-US" b="1">
                <a:solidFill>
                  <a:srgbClr val="CC9900"/>
                </a:solidFill>
              </a:rPr>
              <a:t>And I</a:t>
            </a:r>
            <a:r>
              <a:rPr lang="en-US" b="1" baseline="-25000">
                <a:solidFill>
                  <a:srgbClr val="CC9900"/>
                </a:solidFill>
              </a:rPr>
              <a:t>total</a:t>
            </a:r>
            <a:r>
              <a:rPr lang="en-US" b="1">
                <a:solidFill>
                  <a:srgbClr val="CC9900"/>
                </a:solidFill>
              </a:rPr>
              <a:t>= I</a:t>
            </a:r>
            <a:r>
              <a:rPr lang="en-US" b="1" baseline="-25000">
                <a:solidFill>
                  <a:srgbClr val="CC9900"/>
                </a:solidFill>
              </a:rPr>
              <a:t>door</a:t>
            </a:r>
            <a:r>
              <a:rPr lang="en-US" b="1">
                <a:solidFill>
                  <a:srgbClr val="CC9900"/>
                </a:solidFill>
              </a:rPr>
              <a:t> + I</a:t>
            </a:r>
            <a:r>
              <a:rPr lang="en-US" b="1" baseline="-25000">
                <a:solidFill>
                  <a:srgbClr val="CC9900"/>
                </a:solidFill>
              </a:rPr>
              <a:t>mud</a:t>
            </a:r>
          </a:p>
          <a:p>
            <a:endParaRPr lang="en-US" b="1">
              <a:solidFill>
                <a:srgbClr val="CC9900"/>
              </a:solidFill>
            </a:endParaRPr>
          </a:p>
          <a:p>
            <a:r>
              <a:rPr lang="en-US" b="1">
                <a:solidFill>
                  <a:srgbClr val="CC9900"/>
                </a:solidFill>
              </a:rPr>
              <a:t>Calculate for I</a:t>
            </a:r>
            <a:r>
              <a:rPr lang="en-US" b="1" baseline="-25000">
                <a:solidFill>
                  <a:srgbClr val="CC9900"/>
                </a:solidFill>
              </a:rPr>
              <a:t>total</a:t>
            </a:r>
            <a:r>
              <a:rPr lang="en-US" b="1">
                <a:solidFill>
                  <a:srgbClr val="CC9900"/>
                </a:solidFill>
              </a:rPr>
              <a:t>=I</a:t>
            </a:r>
            <a:r>
              <a:rPr lang="en-US" b="1" baseline="-25000">
                <a:solidFill>
                  <a:srgbClr val="CC9900"/>
                </a:solidFill>
              </a:rPr>
              <a:t>door</a:t>
            </a:r>
            <a:r>
              <a:rPr lang="en-US" b="1">
                <a:solidFill>
                  <a:srgbClr val="CC9900"/>
                </a:solidFill>
              </a:rPr>
              <a:t> and take difference</a:t>
            </a:r>
          </a:p>
          <a:p>
            <a:r>
              <a:rPr lang="en-US" b="1">
                <a:solidFill>
                  <a:srgbClr val="CC9900"/>
                </a:solidFill>
              </a:rPr>
              <a:t>to evaluate importance of mud for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1271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</a:t>
            </a:r>
            <a:endParaRPr lang="en-US" sz="1800" b="1">
              <a:solidFill>
                <a:srgbClr val="003300"/>
              </a:solidFill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93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 sz="1800" b="1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600200" y="457200"/>
            <a:ext cx="711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Angular Velocity &amp; Acceleration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593725" y="1230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066800" y="20574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Symbol" pitchFamily="18" charset="2"/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981200" y="3352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2000" y="61118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441325" y="16875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746125" y="10779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228600" y="1447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136525" y="2097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 </a:t>
            </a:r>
            <a:endParaRPr lang="en-US" baseline="-25000">
              <a:solidFill>
                <a:srgbClr val="006600"/>
              </a:solidFill>
            </a:endParaRPr>
          </a:p>
        </p:txBody>
      </p:sp>
      <p:pic>
        <p:nvPicPr>
          <p:cNvPr id="69663" name="Picture 31" descr="Figure09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876800" cy="3657600"/>
          </a:xfrm>
          <a:prstGeom prst="rect">
            <a:avLst/>
          </a:prstGeom>
          <a:noFill/>
        </p:spPr>
      </p:pic>
      <p:sp>
        <p:nvSpPr>
          <p:cNvPr id="69664" name="Text Box 32"/>
          <p:cNvSpPr txBox="1">
            <a:spLocks noChangeArrowheads="1"/>
          </p:cNvSpPr>
          <p:nvPr/>
        </p:nvSpPr>
        <p:spPr bwMode="auto">
          <a:xfrm>
            <a:off x="5546725" y="1639888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665" name="Picture 33" descr="eq_09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105400"/>
            <a:ext cx="6348413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93725" y="2090738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00"/>
                </a:solidFill>
                <a:latin typeface="Symbol" pitchFamily="18" charset="2"/>
              </a:rPr>
              <a:t> </a:t>
            </a:r>
            <a:endParaRPr lang="en-US" sz="1800" b="1">
              <a:solidFill>
                <a:srgbClr val="003300"/>
              </a:solidFill>
            </a:endParaRPr>
          </a:p>
          <a:p>
            <a:endParaRPr lang="en-US" sz="1800" b="1">
              <a:solidFill>
                <a:srgbClr val="0033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355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838200" y="3733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974725" y="392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5081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04800" y="4572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212725" y="58674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895600" y="4191000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17525" y="2554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 </a:t>
            </a:r>
            <a:endParaRPr lang="en-US" baseline="-25000">
              <a:solidFill>
                <a:srgbClr val="A50021"/>
              </a:solidFill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288925" y="3240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70678" name="Picture 22" descr="Figure09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562600" cy="4171950"/>
          </a:xfrm>
          <a:prstGeom prst="rect">
            <a:avLst/>
          </a:prstGeom>
          <a:noFill/>
        </p:spPr>
      </p:pic>
      <p:pic>
        <p:nvPicPr>
          <p:cNvPr id="70679" name="Picture 23" descr="eq_09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16475"/>
            <a:ext cx="7162800" cy="1135063"/>
          </a:xfrm>
          <a:prstGeom prst="rect">
            <a:avLst/>
          </a:prstGeom>
          <a:noFill/>
        </p:spPr>
      </p:pic>
      <p:pic>
        <p:nvPicPr>
          <p:cNvPr id="70680" name="Picture 24" descr="eq_09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715000"/>
            <a:ext cx="5016500" cy="917575"/>
          </a:xfrm>
          <a:prstGeom prst="rect">
            <a:avLst/>
          </a:prstGeom>
          <a:noFill/>
        </p:spPr>
      </p:pic>
      <p:pic>
        <p:nvPicPr>
          <p:cNvPr id="70681" name="Picture 25" descr="Figure09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906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84325" y="4460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371600" y="990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CC"/>
                </a:solidFill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65125" y="6284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 </a:t>
            </a:r>
            <a:endParaRPr lang="en-US" sz="1800" b="1" baseline="-25000">
              <a:solidFill>
                <a:srgbClr val="000000"/>
              </a:solidFill>
            </a:endParaRP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1600200" y="381000"/>
            <a:ext cx="577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 Constant Angular Acceleration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517525" y="1154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73752" name="Picture 24" descr="table_09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848600" cy="346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508125" y="496888"/>
            <a:ext cx="7088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For rigid bodies (bodies which don’t change shape)</a:t>
            </a:r>
          </a:p>
          <a:p>
            <a:endParaRPr lang="en-US">
              <a:solidFill>
                <a:srgbClr val="A50021"/>
              </a:solidFill>
            </a:endParaRPr>
          </a:p>
          <a:p>
            <a:endParaRPr lang="en-US">
              <a:solidFill>
                <a:srgbClr val="A50021"/>
              </a:solidFill>
            </a:endParaRPr>
          </a:p>
        </p:txBody>
      </p:sp>
      <p:pic>
        <p:nvPicPr>
          <p:cNvPr id="94213" name="Picture 5" descr="eq_10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659438" cy="131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96260" name="Picture 4" descr="Figure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28900"/>
            <a:ext cx="5638800" cy="4229100"/>
          </a:xfrm>
          <a:prstGeom prst="rect">
            <a:avLst/>
          </a:prstGeom>
          <a:noFill/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041525" y="2830513"/>
            <a:ext cx="368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Which body rolls down fastest?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57200" y="0"/>
            <a:ext cx="84609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Start from rest at h: K</a:t>
            </a:r>
            <a:r>
              <a:rPr lang="en-US" b="1" baseline="-25000" dirty="0">
                <a:solidFill>
                  <a:srgbClr val="006600"/>
                </a:solidFill>
              </a:rPr>
              <a:t>1</a:t>
            </a:r>
            <a:r>
              <a:rPr lang="en-US" b="1" dirty="0">
                <a:solidFill>
                  <a:srgbClr val="006600"/>
                </a:solidFill>
              </a:rPr>
              <a:t>=0, U</a:t>
            </a:r>
            <a:r>
              <a:rPr lang="en-US" b="1" baseline="-25000" dirty="0">
                <a:solidFill>
                  <a:srgbClr val="006600"/>
                </a:solidFill>
              </a:rPr>
              <a:t>1</a:t>
            </a:r>
            <a:r>
              <a:rPr lang="en-US" b="1" dirty="0">
                <a:solidFill>
                  <a:srgbClr val="006600"/>
                </a:solidFill>
              </a:rPr>
              <a:t>= </a:t>
            </a:r>
            <a:r>
              <a:rPr lang="en-US" b="1" dirty="0" err="1">
                <a:solidFill>
                  <a:srgbClr val="006600"/>
                </a:solidFill>
              </a:rPr>
              <a:t>Mgh</a:t>
            </a:r>
            <a:r>
              <a:rPr lang="en-US" b="1" dirty="0">
                <a:solidFill>
                  <a:srgbClr val="006600"/>
                </a:solidFill>
              </a:rPr>
              <a:t>, U</a:t>
            </a:r>
            <a:r>
              <a:rPr lang="en-US" b="1" baseline="-25000" dirty="0">
                <a:solidFill>
                  <a:srgbClr val="006600"/>
                </a:solidFill>
              </a:rPr>
              <a:t>2</a:t>
            </a:r>
            <a:r>
              <a:rPr lang="en-US" b="1" dirty="0">
                <a:solidFill>
                  <a:srgbClr val="006600"/>
                </a:solidFill>
              </a:rPr>
              <a:t>=0</a:t>
            </a:r>
          </a:p>
          <a:p>
            <a:r>
              <a:rPr lang="en-US" b="1" dirty="0">
                <a:solidFill>
                  <a:schemeClr val="bg1"/>
                </a:solidFill>
              </a:rPr>
              <a:t>Kinetic energy at bottom given by K = ½ Mv</a:t>
            </a:r>
            <a:r>
              <a:rPr lang="en-US" b="1" baseline="-25000" dirty="0">
                <a:solidFill>
                  <a:schemeClr val="bg1"/>
                </a:solidFill>
              </a:rPr>
              <a:t>CM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+ ½ I</a:t>
            </a:r>
            <a:r>
              <a:rPr lang="en-US" b="1" baseline="-25000" dirty="0">
                <a:solidFill>
                  <a:schemeClr val="bg1"/>
                </a:solidFill>
              </a:rPr>
              <a:t>CM </a:t>
            </a:r>
            <a:r>
              <a:rPr lang="en-US" b="1" dirty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</a:rPr>
              <a:t>	no slip means </a:t>
            </a:r>
            <a:r>
              <a:rPr lang="en-US" b="1" dirty="0">
                <a:solidFill>
                  <a:schemeClr val="accent1"/>
                </a:solidFill>
                <a:latin typeface="Symbol" pitchFamily="18" charset="2"/>
              </a:rPr>
              <a:t>w</a:t>
            </a:r>
            <a:r>
              <a:rPr lang="en-US" b="1" dirty="0">
                <a:solidFill>
                  <a:schemeClr val="accent1"/>
                </a:solidFill>
              </a:rPr>
              <a:t>=</a:t>
            </a:r>
            <a:r>
              <a:rPr lang="en-US" b="1" dirty="0" err="1">
                <a:solidFill>
                  <a:schemeClr val="accent1"/>
                </a:solidFill>
              </a:rPr>
              <a:t>v</a:t>
            </a:r>
            <a:r>
              <a:rPr lang="en-US" b="1" baseline="-25000" dirty="0" err="1">
                <a:solidFill>
                  <a:schemeClr val="accent1"/>
                </a:solidFill>
              </a:rPr>
              <a:t>CM</a:t>
            </a:r>
            <a:r>
              <a:rPr lang="en-US" b="1" dirty="0">
                <a:solidFill>
                  <a:schemeClr val="accent1"/>
                </a:solidFill>
              </a:rPr>
              <a:t>/R</a:t>
            </a:r>
            <a:endParaRPr lang="en-US" b="1" baseline="30000" dirty="0">
              <a:solidFill>
                <a:schemeClr val="bg1"/>
              </a:solidFill>
            </a:endParaRPr>
          </a:p>
          <a:p>
            <a:r>
              <a:rPr lang="en-US" b="1" baseline="30000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955925" y="877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543800" y="5334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3557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279525" y="4459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508125" y="192088"/>
            <a:ext cx="663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Relationship between linear and angular motion</a:t>
            </a:r>
          </a:p>
        </p:txBody>
      </p:sp>
      <p:pic>
        <p:nvPicPr>
          <p:cNvPr id="79883" name="Picture 11" descr="Figure09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876800" cy="3657600"/>
          </a:xfrm>
          <a:prstGeom prst="rect">
            <a:avLst/>
          </a:prstGeom>
          <a:noFill/>
        </p:spPr>
      </p:pic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6003925" y="1863725"/>
            <a:ext cx="950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s = </a:t>
            </a:r>
            <a:r>
              <a:rPr lang="en-US" dirty="0" err="1">
                <a:solidFill>
                  <a:srgbClr val="A50021"/>
                </a:solidFill>
              </a:rPr>
              <a:t>r</a:t>
            </a:r>
            <a:r>
              <a:rPr lang="en-US" dirty="0" err="1">
                <a:solidFill>
                  <a:srgbClr val="A50021"/>
                </a:solidFill>
                <a:latin typeface="Symbol" pitchFamily="18" charset="2"/>
              </a:rPr>
              <a:t>q</a:t>
            </a:r>
            <a:endParaRPr lang="en-US" dirty="0">
              <a:solidFill>
                <a:srgbClr val="A50021"/>
              </a:solidFill>
              <a:latin typeface="Symbol" pitchFamily="18" charset="2"/>
            </a:endParaRPr>
          </a:p>
          <a:p>
            <a:endParaRPr lang="en-US" dirty="0">
              <a:solidFill>
                <a:srgbClr val="A5002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81924" name="Picture 4" descr="Figure09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953000" cy="3714750"/>
          </a:xfrm>
          <a:prstGeom prst="rect">
            <a:avLst/>
          </a:prstGeom>
          <a:noFill/>
        </p:spPr>
      </p:pic>
      <p:pic>
        <p:nvPicPr>
          <p:cNvPr id="81925" name="Picture 5" descr="eq_09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14800"/>
            <a:ext cx="6076950" cy="1184275"/>
          </a:xfrm>
          <a:prstGeom prst="rect">
            <a:avLst/>
          </a:prstGeom>
          <a:noFill/>
        </p:spPr>
      </p:pic>
      <p:pic>
        <p:nvPicPr>
          <p:cNvPr id="81926" name="Picture 6" descr="eq_09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562600"/>
            <a:ext cx="4843463" cy="110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6508</TotalTime>
  <Words>490</Words>
  <Application>Microsoft Office PowerPoint</Application>
  <PresentationFormat>On-screen Show (4:3)</PresentationFormat>
  <Paragraphs>198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Mountain Top</vt:lpstr>
      <vt:lpstr>Physics 1210/1310</vt:lpstr>
      <vt:lpstr>Circular Motion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Wagon wheel moment of inertia: using the ‘lego system’ toolbox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1210/1310</dc:title>
  <dc:creator>RudiM</dc:creator>
  <cp:lastModifiedBy>rudim</cp:lastModifiedBy>
  <cp:revision>234</cp:revision>
  <dcterms:created xsi:type="dcterms:W3CDTF">2005-08-30T19:50:32Z</dcterms:created>
  <dcterms:modified xsi:type="dcterms:W3CDTF">2012-02-28T16:28:07Z</dcterms:modified>
</cp:coreProperties>
</file>