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85" r:id="rId3"/>
    <p:sldId id="286" r:id="rId4"/>
    <p:sldId id="295" r:id="rId5"/>
    <p:sldId id="296" r:id="rId6"/>
    <p:sldId id="289" r:id="rId7"/>
    <p:sldId id="294" r:id="rId8"/>
    <p:sldId id="297" r:id="rId9"/>
    <p:sldId id="330" r:id="rId10"/>
    <p:sldId id="299" r:id="rId11"/>
    <p:sldId id="305" r:id="rId12"/>
    <p:sldId id="300" r:id="rId13"/>
    <p:sldId id="301" r:id="rId14"/>
    <p:sldId id="306" r:id="rId15"/>
    <p:sldId id="307" r:id="rId16"/>
    <p:sldId id="308" r:id="rId17"/>
    <p:sldId id="321" r:id="rId18"/>
    <p:sldId id="310" r:id="rId19"/>
    <p:sldId id="314" r:id="rId20"/>
    <p:sldId id="312" r:id="rId21"/>
    <p:sldId id="313" r:id="rId22"/>
    <p:sldId id="315" r:id="rId23"/>
    <p:sldId id="317" r:id="rId24"/>
    <p:sldId id="318" r:id="rId25"/>
    <p:sldId id="32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465"/>
    <a:srgbClr val="FF99FF"/>
    <a:srgbClr val="0C6817"/>
    <a:srgbClr val="000000"/>
    <a:srgbClr val="0EC230"/>
    <a:srgbClr val="E2543C"/>
    <a:srgbClr val="FA3324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128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8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08F6F-4B98-456D-AC70-C5C277103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F0E96-C130-4D2D-BF8B-82E527C9C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739B8-D594-43C5-9BB9-481EB6C66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1761-44F3-4010-8606-63BF7852E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69502-4D33-4C42-AD07-046B9C6F3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BCCC3-3573-4ABE-90F8-8108BE4EC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97215-0DCB-416F-8968-EEA9CA2C2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F071-7AFC-4C37-B741-4B50A62AD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1E263-5F43-46E0-BB47-117129E6F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CDBD-DEF9-42DA-A4E4-5239A8DEC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C139B-CBBB-4DA0-848F-94CB98C2C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4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4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2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24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5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5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5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5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BE6AC2E-B076-4518-928C-0C59B80DC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.uky.edu/~phy211/VecArith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Physics 1210/1310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22098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Mechanics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Thermodynamics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14600" y="4419600"/>
            <a:ext cx="291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Arial" charset="0"/>
              </a:rPr>
              <a:t>Lecture C1-7, chapter 6 - 8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36725" y="168275"/>
            <a:ext cx="4806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Elastic Potential Energy</a:t>
            </a:r>
          </a:p>
        </p:txBody>
      </p:sp>
      <p:pic>
        <p:nvPicPr>
          <p:cNvPr id="12293" name="Picture 5" descr="Figure07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 descr="Figure07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144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7" descr="eq_07_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48200"/>
            <a:ext cx="50625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76804" name="Picture 4" descr="Figure06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48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65125" y="420688"/>
            <a:ext cx="784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chemeClr val="bg1"/>
                </a:solidFill>
              </a:rPr>
              <a:t>6.85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65325" y="320675"/>
            <a:ext cx="4175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Conservative Forces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0" y="1143000"/>
            <a:ext cx="78787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If only conservative forces add to the net force, energy E is conserved:</a:t>
            </a:r>
          </a:p>
          <a:p>
            <a:pPr eaLnBrk="0" hangingPunct="0"/>
            <a:endParaRPr lang="en-US" b="1">
              <a:solidFill>
                <a:srgbClr val="000000"/>
              </a:solidFill>
            </a:endParaRPr>
          </a:p>
          <a:p>
            <a:pPr eaLnBrk="0" hangingPunct="0"/>
            <a:r>
              <a:rPr lang="en-US" b="1">
                <a:solidFill>
                  <a:srgbClr val="000000"/>
                </a:solidFill>
              </a:rPr>
              <a:t>	</a:t>
            </a:r>
            <a:r>
              <a:rPr lang="en-US" sz="2400">
                <a:solidFill>
                  <a:srgbClr val="FF0000"/>
                </a:solidFill>
              </a:rPr>
              <a:t>•</a:t>
            </a:r>
          </a:p>
          <a:p>
            <a:pPr eaLnBrk="0" hangingPunct="0"/>
            <a:endParaRPr lang="en-US" sz="2400">
              <a:solidFill>
                <a:srgbClr val="FF0000"/>
              </a:solidFill>
            </a:endParaRPr>
          </a:p>
          <a:p>
            <a:pPr eaLnBrk="0" hangingPunct="0"/>
            <a:r>
              <a:rPr lang="en-US">
                <a:solidFill>
                  <a:srgbClr val="FF0000"/>
                </a:solidFill>
              </a:rPr>
              <a:t>	</a:t>
            </a:r>
            <a:r>
              <a:rPr lang="en-US" sz="2400">
                <a:solidFill>
                  <a:srgbClr val="FF0000"/>
                </a:solidFill>
              </a:rPr>
              <a:t>•</a:t>
            </a:r>
          </a:p>
          <a:p>
            <a:pPr eaLnBrk="0" hangingPunct="0"/>
            <a:endParaRPr lang="en-US" b="1">
              <a:solidFill>
                <a:srgbClr val="000000"/>
              </a:solidFill>
            </a:endParaRPr>
          </a:p>
          <a:p>
            <a:pPr eaLnBrk="0" hangingPunct="0"/>
            <a:r>
              <a:rPr lang="en-US" b="1">
                <a:solidFill>
                  <a:srgbClr val="000000"/>
                </a:solidFill>
              </a:rPr>
              <a:t>	</a:t>
            </a:r>
            <a:r>
              <a:rPr lang="en-US" sz="2400">
                <a:solidFill>
                  <a:srgbClr val="FF0000"/>
                </a:solidFill>
              </a:rPr>
              <a:t>•</a:t>
            </a:r>
          </a:p>
          <a:p>
            <a:pPr eaLnBrk="0" hangingPunct="0"/>
            <a:endParaRPr lang="en-US"/>
          </a:p>
          <a:p>
            <a:pPr eaLnBrk="0" hangingPunct="0"/>
            <a:r>
              <a:rPr lang="en-US"/>
              <a:t>	</a:t>
            </a:r>
            <a:r>
              <a:rPr lang="en-US" sz="2400">
                <a:solidFill>
                  <a:srgbClr val="FF0000"/>
                </a:solidFill>
              </a:rPr>
              <a:t>•</a:t>
            </a:r>
          </a:p>
          <a:p>
            <a:pPr eaLnBrk="0" hangingPunct="0"/>
            <a:endParaRPr lang="en-US" b="1">
              <a:solidFill>
                <a:srgbClr val="000000"/>
              </a:solidFill>
            </a:endParaRPr>
          </a:p>
          <a:p>
            <a:pPr eaLnBrk="0" hangingPunct="0"/>
            <a:r>
              <a:rPr lang="en-US" b="1">
                <a:solidFill>
                  <a:srgbClr val="0C6817"/>
                </a:solidFill>
              </a:rPr>
              <a:t>Most common non-conservative force: Friction</a:t>
            </a:r>
          </a:p>
        </p:txBody>
      </p:sp>
      <p:pic>
        <p:nvPicPr>
          <p:cNvPr id="71686" name="Picture 6" descr="Figure07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 descr="eq_07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791200"/>
            <a:ext cx="68357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2659E-6 L -0.28333 -0.29966 " pathEditMode="relative" ptsTypes="AA">
                                      <p:cBhvr>
                                        <p:cTn id="45" dur="2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716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15364" name="Picture 4" descr="eq_07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0"/>
            <a:ext cx="72136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 descr="Figure07_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5908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27125" y="573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</a:rPr>
              <a:t> </a:t>
            </a:r>
            <a:endParaRPr lang="en-US" b="1">
              <a:solidFill>
                <a:srgbClr val="003300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93725" y="4968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</a:rPr>
              <a:t> </a:t>
            </a:r>
            <a:endParaRPr lang="en-US" b="1">
              <a:solidFill>
                <a:srgbClr val="006600"/>
              </a:solidFill>
              <a:sym typeface="Wingdings" pitchFamily="2" charset="2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600200" y="457200"/>
            <a:ext cx="541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FF33CC"/>
                </a:solidFill>
              </a:rPr>
              <a:t>Momentum and Impulse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593725" y="1230313"/>
            <a:ext cx="4138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3300"/>
                </a:solidFill>
              </a:rPr>
              <a:t> </a:t>
            </a:r>
          </a:p>
          <a:p>
            <a:pPr eaLnBrk="0" hangingPunct="0"/>
            <a:r>
              <a:rPr lang="en-US" sz="2000" b="1">
                <a:solidFill>
                  <a:srgbClr val="003300"/>
                </a:solidFill>
              </a:rPr>
              <a:t>        Conservation of Momentum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1066800" y="2057400"/>
            <a:ext cx="249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latin typeface="Symbol" pitchFamily="18" charset="2"/>
              </a:rPr>
              <a:t> </a:t>
            </a: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16394" name="Picture 10" descr="eq_08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90800"/>
            <a:ext cx="47910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1981200" y="3352800"/>
            <a:ext cx="282575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</a:rPr>
              <a:t>What is momentum?</a:t>
            </a:r>
          </a:p>
          <a:p>
            <a:pPr eaLnBrk="0" hangingPunct="0"/>
            <a:endParaRPr lang="en-US" sz="2000" b="1">
              <a:solidFill>
                <a:schemeClr val="bg1"/>
              </a:solidFill>
            </a:endParaRPr>
          </a:p>
          <a:p>
            <a:pPr eaLnBrk="0" hangingPunct="0"/>
            <a:r>
              <a:rPr lang="en-US" sz="2000" b="1">
                <a:solidFill>
                  <a:schemeClr val="bg1"/>
                </a:solidFill>
              </a:rPr>
              <a:t>When to use it? –  </a:t>
            </a:r>
          </a:p>
          <a:p>
            <a:pPr eaLnBrk="0" hangingPunct="0"/>
            <a:r>
              <a:rPr lang="en-US" b="1">
                <a:solidFill>
                  <a:srgbClr val="000000"/>
                </a:solidFill>
              </a:rPr>
              <a:t> </a:t>
            </a:r>
          </a:p>
          <a:p>
            <a:pPr eaLnBrk="0" hangingPunct="0"/>
            <a:endParaRPr lang="en-US" b="1">
              <a:solidFill>
                <a:srgbClr val="000000"/>
              </a:solidFill>
            </a:endParaRPr>
          </a:p>
          <a:p>
            <a:pPr eaLnBrk="0" hangingPunct="0"/>
            <a:r>
              <a:rPr lang="en-US" sz="2000" b="1">
                <a:solidFill>
                  <a:schemeClr val="bg1"/>
                </a:solidFill>
              </a:rPr>
              <a:t>… or write it this way: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762000" y="6111875"/>
            <a:ext cx="269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77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93725" y="2090738"/>
            <a:ext cx="24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3300"/>
                </a:solidFill>
                <a:latin typeface="Symbol" pitchFamily="18" charset="2"/>
              </a:rPr>
              <a:t> </a:t>
            </a:r>
            <a:endParaRPr lang="en-US" b="1">
              <a:solidFill>
                <a:srgbClr val="003300"/>
              </a:solidFill>
            </a:endParaRPr>
          </a:p>
          <a:p>
            <a:pPr eaLnBrk="0" hangingPunct="0"/>
            <a:endParaRPr lang="en-US" b="1">
              <a:solidFill>
                <a:srgbClr val="003300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355725" y="4968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838200" y="37338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74725" y="3921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508125" y="496888"/>
            <a:ext cx="6284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</a:rPr>
              <a:t>As before, we can break the vector down into</a:t>
            </a:r>
          </a:p>
          <a:p>
            <a:pPr eaLnBrk="0" hangingPunct="0"/>
            <a:r>
              <a:rPr lang="en-US" sz="2400">
                <a:solidFill>
                  <a:schemeClr val="bg1"/>
                </a:solidFill>
              </a:rPr>
              <a:t>components:  p</a:t>
            </a:r>
            <a:r>
              <a:rPr lang="en-US" sz="2400" baseline="-25000">
                <a:solidFill>
                  <a:schemeClr val="bg1"/>
                </a:solidFill>
              </a:rPr>
              <a:t>x,y,z</a:t>
            </a:r>
            <a:r>
              <a:rPr lang="en-US" sz="2400">
                <a:solidFill>
                  <a:schemeClr val="bg1"/>
                </a:solidFill>
              </a:rPr>
              <a:t>= m v</a:t>
            </a:r>
            <a:r>
              <a:rPr lang="en-US" sz="2400" baseline="-25000">
                <a:solidFill>
                  <a:schemeClr val="bg1"/>
                </a:solidFill>
              </a:rPr>
              <a:t>x,y,z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1508125" y="1944688"/>
            <a:ext cx="31591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33CC"/>
                </a:solidFill>
              </a:rPr>
              <a:t> </a:t>
            </a:r>
          </a:p>
          <a:p>
            <a:pPr eaLnBrk="0" hangingPunct="0"/>
            <a:endParaRPr lang="en-US" sz="2400">
              <a:solidFill>
                <a:srgbClr val="FF33CC"/>
              </a:solidFill>
            </a:endParaRPr>
          </a:p>
          <a:p>
            <a:pPr eaLnBrk="0" hangingPunct="0"/>
            <a:endParaRPr lang="en-US" b="1">
              <a:solidFill>
                <a:srgbClr val="000000"/>
              </a:solidFill>
            </a:endParaRPr>
          </a:p>
          <a:p>
            <a:pPr eaLnBrk="0" hangingPunct="0"/>
            <a:endParaRPr lang="en-US" b="1">
              <a:solidFill>
                <a:srgbClr val="000000"/>
              </a:solidFill>
            </a:endParaRPr>
          </a:p>
          <a:p>
            <a:pPr eaLnBrk="0" hangingPunct="0"/>
            <a:endParaRPr lang="en-US" b="1">
              <a:solidFill>
                <a:srgbClr val="000000"/>
              </a:solidFill>
            </a:endParaRPr>
          </a:p>
          <a:p>
            <a:pPr eaLnBrk="0" hangingPunct="0"/>
            <a:endParaRPr lang="en-US" b="1">
              <a:solidFill>
                <a:srgbClr val="000000"/>
              </a:solidFill>
            </a:endParaRPr>
          </a:p>
          <a:p>
            <a:pPr eaLnBrk="0" hangingPunct="0"/>
            <a:r>
              <a:rPr lang="en-US" b="1">
                <a:solidFill>
                  <a:srgbClr val="000000"/>
                </a:solidFill>
              </a:rPr>
              <a:t> 		Impulse </a:t>
            </a:r>
            <a:r>
              <a:rPr lang="en-US" b="1" u="sng">
                <a:solidFill>
                  <a:srgbClr val="000000"/>
                </a:solidFill>
              </a:rPr>
              <a:t>J</a:t>
            </a:r>
            <a:r>
              <a:rPr lang="en-US" b="1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78858" name="Picture 10" descr="eq_08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0"/>
            <a:ext cx="68913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8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8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52400" y="987425"/>
            <a:ext cx="62484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33CC"/>
                </a:solidFill>
              </a:rPr>
              <a:t> </a:t>
            </a:r>
            <a:endParaRPr lang="en-US" sz="2000" b="1">
              <a:solidFill>
                <a:srgbClr val="000000"/>
              </a:solidFill>
            </a:endParaRPr>
          </a:p>
          <a:p>
            <a:pPr eaLnBrk="0" hangingPunct="0"/>
            <a:endParaRPr lang="en-US" sz="2000" b="1">
              <a:solidFill>
                <a:srgbClr val="000000"/>
              </a:solidFill>
            </a:endParaRPr>
          </a:p>
          <a:p>
            <a:pPr eaLnBrk="0" hangingPunct="0"/>
            <a:endParaRPr lang="en-US" sz="2000" b="1">
              <a:solidFill>
                <a:srgbClr val="000000"/>
              </a:solidFill>
            </a:endParaRPr>
          </a:p>
          <a:p>
            <a:pPr eaLnBrk="0" hangingPunct="0"/>
            <a:endParaRPr lang="en-US" sz="2000" b="1">
              <a:solidFill>
                <a:srgbClr val="000000"/>
              </a:solidFill>
            </a:endParaRPr>
          </a:p>
          <a:p>
            <a:pPr eaLnBrk="0" hangingPunct="0"/>
            <a:endParaRPr lang="en-US" sz="2000" b="1">
              <a:solidFill>
                <a:srgbClr val="000000"/>
              </a:solidFill>
            </a:endParaRPr>
          </a:p>
          <a:p>
            <a:pPr eaLnBrk="0" hangingPunct="0"/>
            <a:endParaRPr lang="en-US" sz="2000" b="1">
              <a:solidFill>
                <a:srgbClr val="000000"/>
              </a:solidFill>
            </a:endParaRPr>
          </a:p>
          <a:p>
            <a:pPr eaLnBrk="0" hangingPunct="0"/>
            <a:endParaRPr lang="en-US" sz="2000" b="1">
              <a:solidFill>
                <a:srgbClr val="000000"/>
              </a:solidFill>
            </a:endParaRPr>
          </a:p>
          <a:p>
            <a:pPr eaLnBrk="0" hangingPunct="0"/>
            <a:endParaRPr lang="en-US" sz="2000" b="1">
              <a:solidFill>
                <a:schemeClr val="bg1"/>
              </a:solidFill>
            </a:endParaRPr>
          </a:p>
          <a:p>
            <a:pPr eaLnBrk="0" hangingPunct="0"/>
            <a:endParaRPr lang="en-US" sz="2000" b="1">
              <a:solidFill>
                <a:schemeClr val="bg1"/>
              </a:solidFill>
            </a:endParaRPr>
          </a:p>
          <a:p>
            <a:pPr eaLnBrk="0" hangingPunct="0"/>
            <a:endParaRPr lang="en-US" sz="2000" b="1">
              <a:solidFill>
                <a:schemeClr val="bg1"/>
              </a:solidFill>
            </a:endParaRPr>
          </a:p>
          <a:p>
            <a:pPr eaLnBrk="0" hangingPunct="0"/>
            <a:endParaRPr lang="en-US" sz="2000" b="1">
              <a:solidFill>
                <a:schemeClr val="bg1"/>
              </a:solidFill>
            </a:endParaRPr>
          </a:p>
          <a:p>
            <a:pPr eaLnBrk="0" hangingPunct="0"/>
            <a:r>
              <a:rPr lang="en-US" sz="2000" b="1">
                <a:solidFill>
                  <a:schemeClr val="bg1"/>
                </a:solidFill>
              </a:rPr>
              <a:t>When forces are not constant, we use integration 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</a:rPr>
              <a:t>and differentiation rather than sums and deltas.</a:t>
            </a:r>
          </a:p>
        </p:txBody>
      </p:sp>
      <p:pic>
        <p:nvPicPr>
          <p:cNvPr id="18437" name="Picture 6" descr="eq_08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438400"/>
            <a:ext cx="6208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7" descr="eq_08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81600"/>
            <a:ext cx="535146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 descr="Figure08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4196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365125" y="62849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 </a:t>
            </a:r>
            <a:endParaRPr lang="en-US" b="1" baseline="-25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4736E-6 L -0.35 -0.102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98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DB6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A3324"/>
                </a:solidFill>
              </a:rPr>
              <a:t>Group Task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12725" y="1408113"/>
            <a:ext cx="75311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</a:rPr>
              <a:t>Kicking a ball:	mass 0.5 [kg], initially moving left at 20 [m/s]</a:t>
            </a:r>
          </a:p>
          <a:p>
            <a:pPr eaLnBrk="0" hangingPunct="0"/>
            <a:r>
              <a:rPr lang="en-US" b="1">
                <a:solidFill>
                  <a:schemeClr val="bg1"/>
                </a:solidFill>
              </a:rPr>
              <a:t>		then kicked upward at 45^ with magnitude 30 [m/s]</a:t>
            </a:r>
          </a:p>
          <a:p>
            <a:pPr eaLnBrk="0" hangingPunct="0"/>
            <a:endParaRPr lang="en-US" b="1">
              <a:solidFill>
                <a:schemeClr val="bg1"/>
              </a:solidFill>
            </a:endParaRPr>
          </a:p>
          <a:p>
            <a:pPr eaLnBrk="0" hangingPunct="0"/>
            <a:r>
              <a:rPr lang="en-US" b="1">
                <a:solidFill>
                  <a:srgbClr val="FA3324"/>
                </a:solidFill>
              </a:rPr>
              <a:t>Find</a:t>
            </a:r>
            <a:r>
              <a:rPr lang="en-US" b="1">
                <a:solidFill>
                  <a:schemeClr val="bg1"/>
                </a:solidFill>
              </a:rPr>
              <a:t> J of the net force and the average net force for collision times</a:t>
            </a:r>
          </a:p>
          <a:p>
            <a:pPr eaLnBrk="0" hangingPunct="0"/>
            <a:r>
              <a:rPr lang="en-US" b="1">
                <a:solidFill>
                  <a:schemeClr val="bg1"/>
                </a:solidFill>
              </a:rPr>
              <a:t>					a) 10 [ms]</a:t>
            </a:r>
          </a:p>
          <a:p>
            <a:pPr eaLnBrk="0" hangingPunct="0"/>
            <a:r>
              <a:rPr lang="en-US" b="1">
                <a:solidFill>
                  <a:schemeClr val="bg1"/>
                </a:solidFill>
              </a:rPr>
              <a:t>					b) 25 [ms]</a:t>
            </a:r>
          </a:p>
          <a:p>
            <a:pPr eaLnBrk="0" hangingPunct="0"/>
            <a:r>
              <a:rPr lang="en-US" b="1">
                <a:solidFill>
                  <a:schemeClr val="bg1"/>
                </a:solidFill>
              </a:rPr>
              <a:t>					c) 100[ms]</a:t>
            </a:r>
          </a:p>
          <a:p>
            <a:pPr eaLnBrk="0" hangingPunct="0"/>
            <a:endParaRPr lang="en-US" b="1">
              <a:solidFill>
                <a:schemeClr val="bg1"/>
              </a:solidFill>
            </a:endParaRPr>
          </a:p>
          <a:p>
            <a:pPr eaLnBrk="0" hangingPunct="0"/>
            <a:r>
              <a:rPr lang="en-US" b="1">
                <a:solidFill>
                  <a:schemeClr val="bg1"/>
                </a:solidFill>
              </a:rPr>
              <a:t>Take x axis horizontal and to the right, y axis vertically upward</a:t>
            </a:r>
          </a:p>
          <a:p>
            <a:pPr eaLnBrk="0" hangingPunct="0"/>
            <a:endParaRPr lang="en-US" b="1">
              <a:solidFill>
                <a:schemeClr val="bg1"/>
              </a:solidFill>
            </a:endParaRPr>
          </a:p>
          <a:p>
            <a:pPr eaLnBrk="0" hangingPunct="0"/>
            <a:endParaRPr lang="en-US" b="1">
              <a:solidFill>
                <a:srgbClr val="FA33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27125" y="573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</a:rPr>
              <a:t> </a:t>
            </a:r>
            <a:endParaRPr lang="en-US" b="1">
              <a:solidFill>
                <a:srgbClr val="003300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93725" y="4968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</a:rPr>
              <a:t> </a:t>
            </a:r>
            <a:endParaRPr lang="en-US" b="1">
              <a:solidFill>
                <a:srgbClr val="006600"/>
              </a:solidFill>
              <a:sym typeface="Wingdings" pitchFamily="2" charset="2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00200" y="457200"/>
            <a:ext cx="622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FF33CC"/>
                </a:solidFill>
              </a:rPr>
              <a:t>Conservation of Momentum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93725" y="12303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066800" y="20574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latin typeface="Symbol" pitchFamily="18" charset="2"/>
              </a:rPr>
              <a:t> 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981200" y="33528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62000" y="6111875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441325" y="1687513"/>
            <a:ext cx="6978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</a:rPr>
              <a:t>No net sum from external forces on a system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</a:rPr>
              <a:t>			    </a:t>
            </a:r>
            <a:r>
              <a:rPr lang="en-US" sz="2000" b="1">
                <a:solidFill>
                  <a:schemeClr val="bg1"/>
                </a:solidFill>
                <a:sym typeface="Wingdings" pitchFamily="2" charset="2"/>
              </a:rPr>
              <a:t>  total momentum is constant</a:t>
            </a: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81933" name="Picture 13" descr="Figure08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46125" y="1077913"/>
            <a:ext cx="731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3300"/>
                </a:solidFill>
              </a:rPr>
              <a:t>Consider situations where two or more bodies interact (‘collide’)</a:t>
            </a:r>
          </a:p>
        </p:txBody>
      </p:sp>
      <p:pic>
        <p:nvPicPr>
          <p:cNvPr id="81936" name="Picture 16" descr="eq_08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350" y="5029200"/>
            <a:ext cx="48196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21508" name="Picture 4" descr="Figure08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Figure08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955925" y="877888"/>
            <a:ext cx="155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</a:rPr>
              <a:t>Elastic vs.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098925" y="5297488"/>
            <a:ext cx="247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</a:rPr>
              <a:t>Inelastic collision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 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609600" y="53340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2286000" y="45720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A3324"/>
                </a:solidFill>
              </a:rPr>
              <a:t> 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812925" y="777875"/>
            <a:ext cx="3522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Work and Energy</a:t>
            </a:r>
          </a:p>
        </p:txBody>
      </p:sp>
      <p:pic>
        <p:nvPicPr>
          <p:cNvPr id="52235" name="Picture 11" descr="eq_06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6934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2" descr="eq_06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11513"/>
            <a:ext cx="6705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3"/>
          <p:cNvSpPr>
            <a:spLocks noChangeArrowheads="1"/>
          </p:cNvSpPr>
          <p:nvPr/>
        </p:nvSpPr>
        <p:spPr bwMode="auto">
          <a:xfrm>
            <a:off x="762000" y="5029200"/>
            <a:ext cx="4660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hlinkClick r:id="rId4"/>
              </a:rPr>
              <a:t>http://www.pa.uky.edu/~phy211/VecArith/</a:t>
            </a:r>
            <a:endParaRPr lang="en-US" b="1"/>
          </a:p>
          <a:p>
            <a:pPr eaLnBrk="0" hangingPunct="0"/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93725" y="2090738"/>
            <a:ext cx="24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3300"/>
                </a:solidFill>
                <a:latin typeface="Symbol" pitchFamily="18" charset="2"/>
              </a:rPr>
              <a:t> </a:t>
            </a:r>
            <a:endParaRPr lang="en-US" b="1">
              <a:solidFill>
                <a:srgbClr val="003300"/>
              </a:solidFill>
            </a:endParaRPr>
          </a:p>
          <a:p>
            <a:pPr eaLnBrk="0" hangingPunct="0"/>
            <a:endParaRPr lang="en-US" b="1">
              <a:solidFill>
                <a:srgbClr val="003300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355725" y="4968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838200" y="37338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 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974725" y="3921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508125" y="4968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</a:rPr>
              <a:t> </a:t>
            </a:r>
            <a:endParaRPr lang="en-US" sz="2400" baseline="-25000">
              <a:solidFill>
                <a:schemeClr val="bg1"/>
              </a:solidFill>
            </a:endParaRP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304800" y="457200"/>
            <a:ext cx="40830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Example 8.4: Recoil of a gun</a:t>
            </a:r>
          </a:p>
          <a:p>
            <a:pPr eaLnBrk="0" hangingPunct="0"/>
            <a:endParaRPr lang="en-US" sz="2400">
              <a:solidFill>
                <a:srgbClr val="000000"/>
              </a:solidFill>
            </a:endParaRPr>
          </a:p>
          <a:p>
            <a:pPr eaLnBrk="0" hangingPunct="0"/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2538" name="Picture 10" descr="Figure08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295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212725" y="5867400"/>
            <a:ext cx="6191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8080"/>
                </a:solidFill>
              </a:rPr>
              <a:t>We can also find the kinetic energies of both motions:</a:t>
            </a:r>
          </a:p>
          <a:p>
            <a:pPr eaLnBrk="0" hangingPunct="0"/>
            <a:r>
              <a:rPr lang="en-US" sz="2000">
                <a:solidFill>
                  <a:srgbClr val="008080"/>
                </a:solidFill>
              </a:rPr>
              <a:t>	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3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584325" y="446088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u="sng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371600" y="9906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33CC"/>
                </a:solidFill>
              </a:rPr>
              <a:t> 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65125" y="62849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 </a:t>
            </a:r>
            <a:endParaRPr lang="en-US" b="1" baseline="-25000">
              <a:solidFill>
                <a:srgbClr val="000000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743200" y="381000"/>
            <a:ext cx="3524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chemeClr val="bg1"/>
                </a:solidFill>
              </a:rPr>
              <a:t>Inelastic Collisions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17525" y="1154113"/>
            <a:ext cx="83121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3300"/>
                </a:solidFill>
              </a:rPr>
              <a:t>If the forces between two bodies are much larger than any external</a:t>
            </a:r>
          </a:p>
          <a:p>
            <a:pPr eaLnBrk="0" hangingPunct="0"/>
            <a:r>
              <a:rPr lang="en-US" sz="2000" b="1">
                <a:solidFill>
                  <a:srgbClr val="003300"/>
                </a:solidFill>
              </a:rPr>
              <a:t>forces, we can treat the system as ‘isolated’. Then the total p</a:t>
            </a:r>
          </a:p>
          <a:p>
            <a:pPr eaLnBrk="0" hangingPunct="0"/>
            <a:r>
              <a:rPr lang="en-US" sz="2000" b="1">
                <a:solidFill>
                  <a:srgbClr val="003300"/>
                </a:solidFill>
              </a:rPr>
              <a:t>of the system does not change during the collision.</a:t>
            </a:r>
          </a:p>
          <a:p>
            <a:pPr eaLnBrk="0" hangingPunct="0"/>
            <a:endParaRPr lang="en-US" sz="2000" b="1">
              <a:solidFill>
                <a:srgbClr val="003300"/>
              </a:solidFill>
            </a:endParaRPr>
          </a:p>
          <a:p>
            <a:pPr eaLnBrk="0" hangingPunct="0"/>
            <a:r>
              <a:rPr lang="en-US" sz="2000" b="1">
                <a:solidFill>
                  <a:srgbClr val="A50021"/>
                </a:solidFill>
              </a:rPr>
              <a:t>If the forces are also conservative, …………………………………….</a:t>
            </a:r>
          </a:p>
          <a:p>
            <a:pPr eaLnBrk="0" hangingPunct="0"/>
            <a:endParaRPr lang="en-US" sz="2000" b="1">
              <a:solidFill>
                <a:srgbClr val="A50021"/>
              </a:solidFill>
            </a:endParaRPr>
          </a:p>
          <a:p>
            <a:pPr eaLnBrk="0" hangingPunct="0"/>
            <a:r>
              <a:rPr lang="en-US" sz="2000" b="1">
                <a:solidFill>
                  <a:schemeClr val="bg1"/>
                </a:solidFill>
              </a:rPr>
              <a:t>In inelastic collisions, …………………………………..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27125" y="573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</a:rPr>
              <a:t> </a:t>
            </a:r>
            <a:endParaRPr lang="en-US" b="1">
              <a:solidFill>
                <a:srgbClr val="003300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93725" y="4968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</a:rPr>
              <a:t> </a:t>
            </a:r>
            <a:endParaRPr lang="en-US" b="1">
              <a:solidFill>
                <a:srgbClr val="006600"/>
              </a:solidFill>
              <a:sym typeface="Wingdings" pitchFamily="2" charset="2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600200" y="457200"/>
            <a:ext cx="396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FF33CC"/>
                </a:solidFill>
              </a:rPr>
              <a:t>Elastic Collisions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93725" y="12303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066800" y="20574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latin typeface="Symbol" pitchFamily="18" charset="2"/>
              </a:rPr>
              <a:t> 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981200" y="33528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62000" y="6111875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41325" y="16875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46125" y="10779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228600" y="1447800"/>
            <a:ext cx="269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</a:rPr>
              <a:t> </a:t>
            </a:r>
            <a:endParaRPr lang="en-US" sz="2400" baseline="-25000">
              <a:solidFill>
                <a:schemeClr val="bg1"/>
              </a:solidFill>
            </a:endParaRPr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136525" y="2097088"/>
            <a:ext cx="26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6600"/>
                </a:solidFill>
              </a:rPr>
              <a:t> </a:t>
            </a:r>
            <a:endParaRPr lang="en-US" sz="2400" baseline="-25000">
              <a:solidFill>
                <a:srgbClr val="006600"/>
              </a:solidFill>
            </a:endParaRPr>
          </a:p>
        </p:txBody>
      </p:sp>
      <p:pic>
        <p:nvPicPr>
          <p:cNvPr id="245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371600"/>
            <a:ext cx="5981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TextBox 17"/>
          <p:cNvSpPr txBox="1">
            <a:spLocks noChangeArrowheads="1"/>
          </p:cNvSpPr>
          <p:nvPr/>
        </p:nvSpPr>
        <p:spPr bwMode="auto">
          <a:xfrm>
            <a:off x="2209800" y="4191000"/>
            <a:ext cx="491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Consider two cases: heavy ball makes impact,</a:t>
            </a:r>
          </a:p>
          <a:p>
            <a:pPr eaLnBrk="0" hangingPunct="0"/>
            <a:r>
              <a:rPr lang="en-US">
                <a:solidFill>
                  <a:schemeClr val="bg1"/>
                </a:solidFill>
              </a:rPr>
              <a:t>                                  light ball makes impact</a:t>
            </a:r>
          </a:p>
        </p:txBody>
      </p:sp>
      <p:sp>
        <p:nvSpPr>
          <p:cNvPr id="2459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245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4953000"/>
            <a:ext cx="2603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6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9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2459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876800"/>
            <a:ext cx="2422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84325" y="446088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u="sng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371600" y="9906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33CC"/>
                </a:solidFill>
              </a:rPr>
              <a:t> 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65125" y="62849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 </a:t>
            </a:r>
            <a:endParaRPr lang="en-US" b="1" baseline="-25000">
              <a:solidFill>
                <a:srgbClr val="000000"/>
              </a:solidFill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600200" y="381000"/>
            <a:ext cx="4625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chemeClr val="bg1"/>
                </a:solidFill>
              </a:rPr>
              <a:t> Center-of-Mass concept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17525" y="11541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3300"/>
                </a:solidFill>
              </a:rPr>
              <a:t> </a:t>
            </a: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89097" name="Picture 9" descr="eq_08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6523038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8" name="Picture 10" descr="eq_08_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14600"/>
            <a:ext cx="544353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955925" y="8778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543800" y="53340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1355725" y="420688"/>
            <a:ext cx="70961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Group Task</a:t>
            </a:r>
          </a:p>
          <a:p>
            <a:pPr eaLnBrk="0" hangingPunct="0"/>
            <a:endParaRPr lang="en-US" sz="2400">
              <a:solidFill>
                <a:srgbClr val="FF0000"/>
              </a:solidFill>
            </a:endParaRPr>
          </a:p>
          <a:p>
            <a:pPr eaLnBrk="0" hangingPunct="0"/>
            <a:r>
              <a:rPr lang="en-US" sz="2400">
                <a:solidFill>
                  <a:schemeClr val="bg1"/>
                </a:solidFill>
              </a:rPr>
              <a:t>Find the center of mass CM of three cars moving in</a:t>
            </a:r>
          </a:p>
          <a:p>
            <a:pPr eaLnBrk="0" hangingPunct="0"/>
            <a:r>
              <a:rPr lang="en-US" sz="2400">
                <a:solidFill>
                  <a:schemeClr val="bg1"/>
                </a:solidFill>
              </a:rPr>
              <a:t>a row and the velocity of CM.</a:t>
            </a:r>
          </a:p>
          <a:p>
            <a:pPr eaLnBrk="0" hangingPunct="0"/>
            <a:endParaRPr lang="en-US" sz="2400">
              <a:solidFill>
                <a:schemeClr val="bg1"/>
              </a:solidFill>
            </a:endParaRPr>
          </a:p>
          <a:p>
            <a:pPr eaLnBrk="0" hangingPunct="0"/>
            <a:r>
              <a:rPr lang="en-US" sz="2400">
                <a:solidFill>
                  <a:schemeClr val="bg1"/>
                </a:solidFill>
              </a:rPr>
              <a:t>m</a:t>
            </a:r>
            <a:r>
              <a:rPr lang="en-US" sz="2400" baseline="-25000">
                <a:solidFill>
                  <a:schemeClr val="bg1"/>
                </a:solidFill>
              </a:rPr>
              <a:t>A</a:t>
            </a:r>
            <a:r>
              <a:rPr lang="en-US" sz="2400">
                <a:solidFill>
                  <a:schemeClr val="bg1"/>
                </a:solidFill>
              </a:rPr>
              <a:t>= 1000 [kg]   v</a:t>
            </a:r>
            <a:r>
              <a:rPr lang="en-US" sz="2400" baseline="-25000">
                <a:solidFill>
                  <a:schemeClr val="bg1"/>
                </a:solidFill>
              </a:rPr>
              <a:t>A</a:t>
            </a:r>
            <a:r>
              <a:rPr lang="en-US" sz="2400">
                <a:solidFill>
                  <a:schemeClr val="bg1"/>
                </a:solidFill>
              </a:rPr>
              <a:t>= +10 [m/s]  x</a:t>
            </a:r>
            <a:r>
              <a:rPr lang="en-US" sz="2400" baseline="-25000">
                <a:solidFill>
                  <a:schemeClr val="bg1"/>
                </a:solidFill>
              </a:rPr>
              <a:t>0</a:t>
            </a:r>
            <a:r>
              <a:rPr lang="en-US" sz="2400">
                <a:solidFill>
                  <a:schemeClr val="bg1"/>
                </a:solidFill>
              </a:rPr>
              <a:t>= 0 [m]</a:t>
            </a:r>
          </a:p>
          <a:p>
            <a:pPr eaLnBrk="0" hangingPunct="0"/>
            <a:r>
              <a:rPr lang="en-US" sz="2400">
                <a:solidFill>
                  <a:schemeClr val="bg1"/>
                </a:solidFill>
              </a:rPr>
              <a:t>m</a:t>
            </a:r>
            <a:r>
              <a:rPr lang="en-US" sz="2400" baseline="-25000">
                <a:solidFill>
                  <a:schemeClr val="bg1"/>
                </a:solidFill>
              </a:rPr>
              <a:t>B</a:t>
            </a:r>
            <a:r>
              <a:rPr lang="en-US" sz="2400">
                <a:solidFill>
                  <a:schemeClr val="bg1"/>
                </a:solidFill>
              </a:rPr>
              <a:t>= 2000 [kg]   v</a:t>
            </a:r>
            <a:r>
              <a:rPr lang="en-US" sz="2400" baseline="-25000">
                <a:solidFill>
                  <a:schemeClr val="bg1"/>
                </a:solidFill>
              </a:rPr>
              <a:t>B</a:t>
            </a:r>
            <a:r>
              <a:rPr lang="en-US" sz="2400">
                <a:solidFill>
                  <a:schemeClr val="bg1"/>
                </a:solidFill>
              </a:rPr>
              <a:t>= +8   [m/s]  x</a:t>
            </a:r>
            <a:r>
              <a:rPr lang="en-US" sz="2400" baseline="-25000">
                <a:solidFill>
                  <a:schemeClr val="bg1"/>
                </a:solidFill>
              </a:rPr>
              <a:t>0</a:t>
            </a:r>
            <a:r>
              <a:rPr lang="en-US" sz="2400">
                <a:solidFill>
                  <a:schemeClr val="bg1"/>
                </a:solidFill>
              </a:rPr>
              <a:t>= 100 [m]</a:t>
            </a:r>
          </a:p>
          <a:p>
            <a:pPr eaLnBrk="0" hangingPunct="0"/>
            <a:r>
              <a:rPr lang="en-US" sz="2400">
                <a:solidFill>
                  <a:schemeClr val="bg1"/>
                </a:solidFill>
              </a:rPr>
              <a:t>m</a:t>
            </a:r>
            <a:r>
              <a:rPr lang="en-US" sz="2400" baseline="-25000">
                <a:solidFill>
                  <a:schemeClr val="bg1"/>
                </a:solidFill>
              </a:rPr>
              <a:t>C</a:t>
            </a:r>
            <a:r>
              <a:rPr lang="en-US" sz="2400">
                <a:solidFill>
                  <a:schemeClr val="bg1"/>
                </a:solidFill>
              </a:rPr>
              <a:t>= 1200 [kg]  v</a:t>
            </a:r>
            <a:r>
              <a:rPr lang="en-US" sz="2400" baseline="-25000">
                <a:solidFill>
                  <a:schemeClr val="bg1"/>
                </a:solidFill>
              </a:rPr>
              <a:t>C</a:t>
            </a:r>
            <a:r>
              <a:rPr lang="en-US" sz="2400">
                <a:solidFill>
                  <a:schemeClr val="bg1"/>
                </a:solidFill>
              </a:rPr>
              <a:t>=  -2   [m/s]   x</a:t>
            </a:r>
            <a:r>
              <a:rPr lang="en-US" sz="2400" baseline="-25000">
                <a:solidFill>
                  <a:schemeClr val="bg1"/>
                </a:solidFill>
              </a:rPr>
              <a:t>0</a:t>
            </a:r>
            <a:r>
              <a:rPr lang="en-US" sz="2400">
                <a:solidFill>
                  <a:schemeClr val="bg1"/>
                </a:solidFill>
              </a:rPr>
              <a:t>= 200[m]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279525" y="44592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A5002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bg1"/>
                </a:solidFill>
              </a:rPr>
              <a:t>2d CM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28956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600200"/>
            <a:ext cx="2557463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355725" y="1006475"/>
            <a:ext cx="29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00000"/>
                </a:solidFill>
              </a:rPr>
              <a:t> </a:t>
            </a:r>
            <a:endParaRPr lang="en-US" sz="2400" b="1" baseline="-25000">
              <a:solidFill>
                <a:srgbClr val="000000"/>
              </a:solidFill>
            </a:endParaRPr>
          </a:p>
        </p:txBody>
      </p:sp>
      <p:pic>
        <p:nvPicPr>
          <p:cNvPr id="5125" name="Picture 5" descr="Figure06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Figure06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36245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1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igure06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898525" y="168275"/>
            <a:ext cx="51752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FA3324"/>
                </a:solidFill>
              </a:rPr>
              <a:t>Group Task</a:t>
            </a:r>
          </a:p>
          <a:p>
            <a:pPr eaLnBrk="0" hangingPunct="0"/>
            <a:endParaRPr lang="en-US" sz="3200">
              <a:solidFill>
                <a:srgbClr val="FA3324"/>
              </a:solidFill>
            </a:endParaRPr>
          </a:p>
          <a:p>
            <a:pPr eaLnBrk="0" hangingPunct="0"/>
            <a:r>
              <a:rPr lang="en-US" sz="2400" b="1">
                <a:solidFill>
                  <a:schemeClr val="bg1"/>
                </a:solidFill>
              </a:rPr>
              <a:t>Is the total work done by all forces</a:t>
            </a:r>
          </a:p>
          <a:p>
            <a:pPr eaLnBrk="0" hangingPunct="0"/>
            <a:r>
              <a:rPr lang="en-US" sz="2400" b="1">
                <a:solidFill>
                  <a:schemeClr val="bg1"/>
                </a:solidFill>
              </a:rPr>
              <a:t>positive, negative, or zero?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1654 L -3.33333E-6 -0.449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79525" y="344488"/>
            <a:ext cx="553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</a:rPr>
              <a:t>Find speed from KE problem – ex 6.4</a:t>
            </a:r>
          </a:p>
        </p:txBody>
      </p:sp>
      <p:pic>
        <p:nvPicPr>
          <p:cNvPr id="7171" name="Picture 3" descr="Figure06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74725" y="3773488"/>
            <a:ext cx="73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EC230"/>
                </a:solidFill>
                <a:sym typeface="Wingdings" pitchFamily="2" charset="2"/>
              </a:rPr>
              <a:t> </a:t>
            </a:r>
            <a:r>
              <a:rPr lang="en-US" sz="2400" b="1">
                <a:solidFill>
                  <a:schemeClr val="bg1"/>
                </a:solidFill>
                <a:sym typeface="Wingdings" pitchFamily="2" charset="2"/>
              </a:rPr>
              <a:t>v</a:t>
            </a:r>
            <a:endParaRPr lang="en-US" sz="2400" b="1">
              <a:solidFill>
                <a:srgbClr val="0EC230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410200" y="2173288"/>
            <a:ext cx="374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</a:rPr>
              <a:t>W</a:t>
            </a:r>
            <a:r>
              <a:rPr lang="en-US" sz="2400" b="1" baseline="-25000">
                <a:solidFill>
                  <a:srgbClr val="000000"/>
                </a:solidFill>
              </a:rPr>
              <a:t>tot</a:t>
            </a:r>
            <a:r>
              <a:rPr lang="en-US" sz="2400" b="1">
                <a:solidFill>
                  <a:srgbClr val="000000"/>
                </a:solidFill>
              </a:rPr>
              <a:t> = W</a:t>
            </a:r>
            <a:r>
              <a:rPr lang="en-US" sz="2400" b="1" baseline="-25000">
                <a:solidFill>
                  <a:srgbClr val="000000"/>
                </a:solidFill>
              </a:rPr>
              <a:t>T</a:t>
            </a:r>
            <a:r>
              <a:rPr lang="en-US" sz="2400" b="1">
                <a:solidFill>
                  <a:srgbClr val="000000"/>
                </a:solidFill>
              </a:rPr>
              <a:t> + W</a:t>
            </a:r>
            <a:r>
              <a:rPr lang="en-US" sz="2400" b="1" baseline="-25000">
                <a:solidFill>
                  <a:srgbClr val="000000"/>
                </a:solidFill>
              </a:rPr>
              <a:t>f</a:t>
            </a:r>
            <a:r>
              <a:rPr lang="en-US" sz="2400" b="1">
                <a:solidFill>
                  <a:srgbClr val="000000"/>
                </a:solidFill>
              </a:rPr>
              <a:t> + W</a:t>
            </a:r>
            <a:r>
              <a:rPr lang="en-US" sz="2400" b="1" baseline="-25000">
                <a:solidFill>
                  <a:srgbClr val="000000"/>
                </a:solidFill>
              </a:rPr>
              <a:t>w</a:t>
            </a:r>
            <a:r>
              <a:rPr lang="en-US" sz="2400" b="1">
                <a:solidFill>
                  <a:srgbClr val="000000"/>
                </a:solidFill>
              </a:rPr>
              <a:t> + W</a:t>
            </a:r>
            <a:r>
              <a:rPr lang="en-US" sz="2400" b="1" baseline="-25000">
                <a:solidFill>
                  <a:srgbClr val="000000"/>
                </a:solidFill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096000" y="6858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 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441325" y="49164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 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2266950" y="244475"/>
            <a:ext cx="43545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>
                <a:solidFill>
                  <a:schemeClr val="bg1"/>
                </a:solidFill>
              </a:rPr>
              <a:t>Gravitational Kinetic  </a:t>
            </a:r>
          </a:p>
          <a:p>
            <a:pPr algn="ctr" eaLnBrk="0" hangingPunct="0"/>
            <a:r>
              <a:rPr lang="en-US" sz="3200" b="1">
                <a:solidFill>
                  <a:schemeClr val="bg1"/>
                </a:solidFill>
              </a:rPr>
              <a:t>Energy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65125" y="1371600"/>
            <a:ext cx="7493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C6817"/>
                </a:solidFill>
              </a:rPr>
              <a:t>What is energy? It is invisible &amp; it is the storage of the ability</a:t>
            </a:r>
          </a:p>
          <a:p>
            <a:pPr eaLnBrk="0" hangingPunct="0"/>
            <a:r>
              <a:rPr lang="en-US" sz="2000" b="1">
                <a:solidFill>
                  <a:srgbClr val="0C6817"/>
                </a:solidFill>
              </a:rPr>
              <a:t>                             to do work.</a:t>
            </a:r>
          </a:p>
          <a:p>
            <a:pPr eaLnBrk="0" hangingPunct="0"/>
            <a:endParaRPr lang="en-US" sz="2000" b="1">
              <a:solidFill>
                <a:srgbClr val="0C6817"/>
              </a:solidFill>
            </a:endParaRPr>
          </a:p>
          <a:p>
            <a:pPr eaLnBrk="0" hangingPunct="0"/>
            <a:r>
              <a:rPr lang="en-US" sz="2000" b="1">
                <a:solidFill>
                  <a:srgbClr val="0C6817"/>
                </a:solidFill>
              </a:rPr>
              <a:t>Motional energy:</a:t>
            </a:r>
          </a:p>
          <a:p>
            <a:pPr eaLnBrk="0" hangingPunct="0"/>
            <a:endParaRPr lang="en-US" sz="2000" b="1">
              <a:solidFill>
                <a:srgbClr val="0C6817"/>
              </a:solidFill>
            </a:endParaRPr>
          </a:p>
          <a:p>
            <a:pPr eaLnBrk="0" hangingPunct="0"/>
            <a:endParaRPr lang="en-US" sz="2000" b="1">
              <a:solidFill>
                <a:srgbClr val="0C6817"/>
              </a:solidFill>
            </a:endParaRPr>
          </a:p>
          <a:p>
            <a:pPr eaLnBrk="0" hangingPunct="0"/>
            <a:endParaRPr lang="en-US" sz="2000" b="1">
              <a:solidFill>
                <a:srgbClr val="0C6817"/>
              </a:solidFill>
            </a:endParaRPr>
          </a:p>
          <a:p>
            <a:pPr eaLnBrk="0" hangingPunct="0"/>
            <a:endParaRPr lang="en-US" sz="2000" b="1">
              <a:solidFill>
                <a:srgbClr val="0C6817"/>
              </a:solidFill>
            </a:endParaRPr>
          </a:p>
          <a:p>
            <a:pPr eaLnBrk="0" hangingPunct="0"/>
            <a:endParaRPr lang="en-US" sz="2000" b="1">
              <a:solidFill>
                <a:srgbClr val="0C6817"/>
              </a:solidFill>
            </a:endParaRPr>
          </a:p>
          <a:p>
            <a:pPr eaLnBrk="0" hangingPunct="0"/>
            <a:r>
              <a:rPr lang="en-US" sz="2000" b="1">
                <a:solidFill>
                  <a:srgbClr val="000000"/>
                </a:solidFill>
              </a:rPr>
              <a:t>Units: [J] ‘Joule’ = [Nm] = [kg m</a:t>
            </a:r>
            <a:r>
              <a:rPr lang="en-US" sz="2000" b="1" baseline="30000">
                <a:solidFill>
                  <a:srgbClr val="000000"/>
                </a:solidFill>
              </a:rPr>
              <a:t>2</a:t>
            </a:r>
            <a:r>
              <a:rPr lang="en-US" sz="2000" b="1">
                <a:solidFill>
                  <a:srgbClr val="000000"/>
                </a:solidFill>
              </a:rPr>
              <a:t>/s</a:t>
            </a:r>
            <a:r>
              <a:rPr lang="en-US" sz="2000" b="1" baseline="30000">
                <a:solidFill>
                  <a:srgbClr val="000000"/>
                </a:solidFill>
              </a:rPr>
              <a:t>2</a:t>
            </a:r>
            <a:r>
              <a:rPr lang="en-US" sz="2000" b="1">
                <a:solidFill>
                  <a:srgbClr val="000000"/>
                </a:solidFill>
              </a:rPr>
              <a:t>]</a:t>
            </a:r>
          </a:p>
          <a:p>
            <a:pPr eaLnBrk="0" hangingPunct="0"/>
            <a:r>
              <a:rPr lang="en-US" sz="2000" b="1">
                <a:solidFill>
                  <a:srgbClr val="000000"/>
                </a:solidFill>
              </a:rPr>
              <a:t>					</a:t>
            </a:r>
            <a:r>
              <a:rPr lang="en-US" sz="2000" b="1">
                <a:solidFill>
                  <a:srgbClr val="000000"/>
                </a:solidFill>
                <a:sym typeface="Wingdings" pitchFamily="2" charset="2"/>
              </a:rPr>
              <a:t> use to find v</a:t>
            </a:r>
            <a:endParaRPr lang="en-US" sz="2000" b="1">
              <a:solidFill>
                <a:srgbClr val="000000"/>
              </a:solidFill>
            </a:endParaRPr>
          </a:p>
          <a:p>
            <a:pPr eaLnBrk="0" hangingPunct="0"/>
            <a:endParaRPr lang="en-US" sz="2000" b="1">
              <a:solidFill>
                <a:srgbClr val="0C6817"/>
              </a:solidFill>
            </a:endParaRPr>
          </a:p>
        </p:txBody>
      </p:sp>
      <p:pic>
        <p:nvPicPr>
          <p:cNvPr id="56330" name="Picture 10" descr="eq_06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0"/>
            <a:ext cx="52451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11" descr="eq_06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048000"/>
            <a:ext cx="54737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1000" y="381000"/>
            <a:ext cx="8001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solidFill>
                  <a:srgbClr val="0C6817"/>
                </a:solidFill>
              </a:rPr>
              <a:t>Potential energy:  differs depending on the mechanism which</a:t>
            </a:r>
          </a:p>
          <a:p>
            <a:pPr eaLnBrk="0" hangingPunct="0"/>
            <a:r>
              <a:rPr lang="en-US" sz="2000" b="1">
                <a:solidFill>
                  <a:srgbClr val="0C6817"/>
                </a:solidFill>
              </a:rPr>
              <a:t>                               stores the energy </a:t>
            </a:r>
            <a:r>
              <a:rPr lang="en-US" sz="2000" b="1">
                <a:solidFill>
                  <a:srgbClr val="0C6817"/>
                </a:solidFill>
                <a:sym typeface="Wingdings" pitchFamily="2" charset="2"/>
              </a:rPr>
              <a:t> </a:t>
            </a:r>
          </a:p>
          <a:p>
            <a:pPr eaLnBrk="0" hangingPunct="0"/>
            <a:endParaRPr lang="en-US" sz="2000" b="1">
              <a:solidFill>
                <a:srgbClr val="0C6817"/>
              </a:solidFill>
              <a:sym typeface="Wingdings" pitchFamily="2" charset="2"/>
            </a:endParaRPr>
          </a:p>
          <a:p>
            <a:pPr eaLnBrk="0" hangingPunct="0"/>
            <a:r>
              <a:rPr lang="en-US" sz="2000" b="1">
                <a:solidFill>
                  <a:srgbClr val="000000"/>
                </a:solidFill>
                <a:sym typeface="Wingdings" pitchFamily="2" charset="2"/>
              </a:rPr>
              <a:t>Gravitational Potential Energy:</a:t>
            </a:r>
          </a:p>
        </p:txBody>
      </p:sp>
      <p:pic>
        <p:nvPicPr>
          <p:cNvPr id="64518" name="Picture 6" descr="eq_07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438400"/>
            <a:ext cx="4572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 descr="eq_07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1163" y="3276600"/>
            <a:ext cx="4922837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10244" name="Picture 4" descr="Figure07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09800" y="457200"/>
            <a:ext cx="4108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C6817"/>
                </a:solidFill>
              </a:rPr>
              <a:t>Energy in Projectile Motion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127125" y="5602288"/>
            <a:ext cx="703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E2543C"/>
                </a:solidFill>
              </a:rPr>
              <a:t>Energy Conservation Law: E = K</a:t>
            </a:r>
            <a:r>
              <a:rPr lang="en-US" sz="2400" b="1" baseline="-25000">
                <a:solidFill>
                  <a:srgbClr val="E2543C"/>
                </a:solidFill>
              </a:rPr>
              <a:t>1</a:t>
            </a:r>
            <a:r>
              <a:rPr lang="en-US" sz="2400" b="1">
                <a:solidFill>
                  <a:srgbClr val="E2543C"/>
                </a:solidFill>
              </a:rPr>
              <a:t> + U</a:t>
            </a:r>
            <a:r>
              <a:rPr lang="en-US" sz="2400" b="1" baseline="-25000">
                <a:solidFill>
                  <a:srgbClr val="E2543C"/>
                </a:solidFill>
              </a:rPr>
              <a:t>1</a:t>
            </a:r>
            <a:r>
              <a:rPr lang="en-US" sz="2400" b="1">
                <a:solidFill>
                  <a:srgbClr val="E2543C"/>
                </a:solidFill>
              </a:rPr>
              <a:t> = K</a:t>
            </a:r>
            <a:r>
              <a:rPr lang="en-US" sz="2400" b="1" baseline="-25000">
                <a:solidFill>
                  <a:srgbClr val="E2543C"/>
                </a:solidFill>
              </a:rPr>
              <a:t>1</a:t>
            </a:r>
            <a:r>
              <a:rPr lang="en-US" sz="2400" b="1">
                <a:solidFill>
                  <a:srgbClr val="E2543C"/>
                </a:solidFill>
              </a:rPr>
              <a:t> + U</a:t>
            </a:r>
            <a:r>
              <a:rPr lang="en-US" sz="2400" b="1" baseline="-25000">
                <a:solidFill>
                  <a:srgbClr val="E2543C"/>
                </a:solidFill>
              </a:rPr>
              <a:t>2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838200" y="6216650"/>
            <a:ext cx="824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E2543C"/>
                </a:solidFill>
              </a:rPr>
              <a:t>In many processes the mechanical energy E is conserved. Transformation</a:t>
            </a:r>
          </a:p>
          <a:p>
            <a:pPr eaLnBrk="0" hangingPunct="0"/>
            <a:r>
              <a:rPr lang="en-US" b="1">
                <a:solidFill>
                  <a:srgbClr val="E2543C"/>
                </a:solidFill>
              </a:rPr>
              <a:t>of energy between K and U may happen.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5E4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</a:rPr>
              <a:t>Projectile motion example </a:t>
            </a:r>
            <a:r>
              <a:rPr lang="en-US" sz="3200" dirty="0" smtClean="0">
                <a:solidFill>
                  <a:schemeClr val="bg2"/>
                </a:solidFill>
              </a:rPr>
              <a:t>6.20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A 20[N] rock is thrown vertically into the air. When it is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bg2"/>
                </a:solidFill>
              </a:rPr>
              <a:t>15[m] above ground, </a:t>
            </a:r>
            <a:r>
              <a:rPr lang="en-US" sz="2400" dirty="0" err="1" smtClean="0">
                <a:solidFill>
                  <a:schemeClr val="bg2"/>
                </a:solidFill>
              </a:rPr>
              <a:t>v</a:t>
            </a:r>
            <a:r>
              <a:rPr lang="en-US" sz="1400" dirty="0" err="1" smtClean="0">
                <a:solidFill>
                  <a:schemeClr val="bg2"/>
                </a:solidFill>
              </a:rPr>
              <a:t>y</a:t>
            </a:r>
            <a:r>
              <a:rPr lang="en-US" sz="2400" dirty="0" smtClean="0">
                <a:solidFill>
                  <a:schemeClr val="bg2"/>
                </a:solidFill>
              </a:rPr>
              <a:t> = + 25[m/s].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bg2"/>
                </a:solidFill>
              </a:rPr>
              <a:t>     A) Find v</a:t>
            </a:r>
            <a:r>
              <a:rPr lang="en-US" sz="1400" dirty="0" smtClean="0">
                <a:solidFill>
                  <a:schemeClr val="bg2"/>
                </a:solidFill>
              </a:rPr>
              <a:t>0</a:t>
            </a:r>
            <a:endParaRPr lang="en-US" sz="2400" dirty="0" smtClean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bg2"/>
                </a:solidFill>
              </a:rPr>
              <a:t>     B) find </a:t>
            </a:r>
            <a:r>
              <a:rPr lang="en-US" sz="2400" dirty="0" err="1" smtClean="0">
                <a:solidFill>
                  <a:schemeClr val="bg2"/>
                </a:solidFill>
              </a:rPr>
              <a:t>y</a:t>
            </a:r>
            <a:r>
              <a:rPr lang="en-US" sz="1600" dirty="0" err="1" smtClean="0">
                <a:solidFill>
                  <a:schemeClr val="bg2"/>
                </a:solidFill>
              </a:rPr>
              <a:t>max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2807</TotalTime>
  <Words>568</Words>
  <Application>Microsoft Office PowerPoint</Application>
  <PresentationFormat>On-screen Show (4:3)</PresentationFormat>
  <Paragraphs>216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Wingdings</vt:lpstr>
      <vt:lpstr>Symbol</vt:lpstr>
      <vt:lpstr>Mountain Top</vt:lpstr>
      <vt:lpstr>Physics 1210/1310</vt:lpstr>
      <vt:lpstr> </vt:lpstr>
      <vt:lpstr> </vt:lpstr>
      <vt:lpstr>Slide 4</vt:lpstr>
      <vt:lpstr>Slide 5</vt:lpstr>
      <vt:lpstr> </vt:lpstr>
      <vt:lpstr> </vt:lpstr>
      <vt:lpstr> </vt:lpstr>
      <vt:lpstr>Projectile motion example 6.20</vt:lpstr>
      <vt:lpstr> </vt:lpstr>
      <vt:lpstr> </vt:lpstr>
      <vt:lpstr> </vt:lpstr>
      <vt:lpstr> </vt:lpstr>
      <vt:lpstr> </vt:lpstr>
      <vt:lpstr> </vt:lpstr>
      <vt:lpstr> </vt:lpstr>
      <vt:lpstr>Group Task</vt:lpstr>
      <vt:lpstr> </vt:lpstr>
      <vt:lpstr> </vt:lpstr>
      <vt:lpstr> </vt:lpstr>
      <vt:lpstr> </vt:lpstr>
      <vt:lpstr> </vt:lpstr>
      <vt:lpstr> </vt:lpstr>
      <vt:lpstr> </vt:lpstr>
      <vt:lpstr>2d CM</vt:lpstr>
    </vt:vector>
  </TitlesOfParts>
  <Company>University of Wyoming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1210/1310</dc:title>
  <dc:creator>RudiM</dc:creator>
  <cp:lastModifiedBy>rudim</cp:lastModifiedBy>
  <cp:revision>132</cp:revision>
  <dcterms:created xsi:type="dcterms:W3CDTF">2005-08-30T19:50:32Z</dcterms:created>
  <dcterms:modified xsi:type="dcterms:W3CDTF">2012-05-24T16:59:22Z</dcterms:modified>
</cp:coreProperties>
</file>