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6" r:id="rId2"/>
    <p:sldId id="294" r:id="rId3"/>
    <p:sldId id="296" r:id="rId4"/>
    <p:sldId id="297" r:id="rId5"/>
    <p:sldId id="298" r:id="rId6"/>
    <p:sldId id="299" r:id="rId7"/>
    <p:sldId id="302" r:id="rId8"/>
    <p:sldId id="303" r:id="rId9"/>
    <p:sldId id="305" r:id="rId10"/>
    <p:sldId id="307" r:id="rId11"/>
    <p:sldId id="308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7" r:id="rId20"/>
    <p:sldId id="313" r:id="rId21"/>
    <p:sldId id="268" r:id="rId22"/>
    <p:sldId id="269" r:id="rId23"/>
    <p:sldId id="270" r:id="rId24"/>
    <p:sldId id="318" r:id="rId25"/>
    <p:sldId id="291" r:id="rId26"/>
    <p:sldId id="274" r:id="rId27"/>
    <p:sldId id="316" r:id="rId28"/>
    <p:sldId id="317" r:id="rId29"/>
    <p:sldId id="275" r:id="rId30"/>
    <p:sldId id="276" r:id="rId31"/>
    <p:sldId id="277" r:id="rId32"/>
    <p:sldId id="282" r:id="rId33"/>
    <p:sldId id="283" r:id="rId34"/>
    <p:sldId id="285" r:id="rId35"/>
    <p:sldId id="28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E9A00"/>
    <a:srgbClr val="00FF00"/>
    <a:srgbClr val="D5B203"/>
    <a:srgbClr val="FDE465"/>
    <a:srgbClr val="387EE6"/>
    <a:srgbClr val="C9C400"/>
    <a:srgbClr val="EA2F2A"/>
    <a:srgbClr val="13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828" autoAdjust="0"/>
  </p:normalViewPr>
  <p:slideViewPr>
    <p:cSldViewPr>
      <p:cViewPr varScale="1">
        <p:scale>
          <a:sx n="87" d="100"/>
          <a:sy n="87" d="100"/>
        </p:scale>
        <p:origin x="-84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01A229B-D486-4A7B-8F35-9A56B9DF3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5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192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192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C170-26C7-497D-A009-A93E7616D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C837-72A4-4173-BC90-1DA9520D9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0E4B-228B-40DD-B7AA-4660AF41A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00757-4190-4AC6-A07C-FCC58A967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D039-2EF6-409B-9A2E-C32CD195D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15B2B-3506-4D3D-B12D-C8497A8CA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6BD9-DB19-42A3-AEED-C381AB78A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CF14-2994-4FB7-95FA-D60C81FE1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DA7B-A4E3-4A87-96B7-988A577DC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3C7C-5362-479B-82D9-EC1F41F17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5F80-C7DB-4F08-BB06-C4FFB8BDC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69E4-C442-4929-A94B-5EAD056E5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2086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6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6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0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090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90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90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90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90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1391972-0166-4791-B874-CEEB41846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d.mind.net/~zona/mstm/physics/waves/interference/waveInterference3/WaveInterference3.html" TargetMode="Externa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ysite.verizon.net/vzeoacw1/harmonics.html" TargetMode="Externa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ysics.smu.edu/~olness/www/05fall1320/applet/pipe-waves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ter-fendt.de/ph14e/resonance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9537/java/Doppler.html" TargetMode="External"/><Relationship Id="rId2" Type="http://schemas.openxmlformats.org/officeDocument/2006/relationships/hyperlink" Target="http://lectureonline.cl.msu.edu/~mmp/applist/doppler/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lter-fendt.de/ph14e/pendulum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Physics 1210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wave phenomena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19400" y="6172200"/>
            <a:ext cx="324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11111"/>
                </a:solidFill>
                <a:effectLst/>
              </a:rPr>
              <a:t>Lecture Waves, chapter 15-16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09800" y="304800"/>
            <a:ext cx="3705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2"/>
                </a:solidFill>
                <a:effectLst/>
              </a:rPr>
              <a:t>Damped Oscillations</a:t>
            </a:r>
          </a:p>
        </p:txBody>
      </p:sp>
      <p:pic>
        <p:nvPicPr>
          <p:cNvPr id="569349" name="Picture 5" descr="eq_13_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5105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9350" name="Picture 6" descr="eq_13_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67000"/>
            <a:ext cx="48371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9351" name="Picture 7" descr="Figure13_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195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1066800" y="4572000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134999"/>
                </a:solidFill>
                <a:effectLst/>
              </a:rPr>
              <a:t> 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08125" y="293688"/>
            <a:ext cx="3487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2"/>
                </a:solidFill>
                <a:effectLst/>
              </a:rPr>
              <a:t>Forced Oscillations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03325" y="954088"/>
            <a:ext cx="7661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134999"/>
                </a:solidFill>
                <a:effectLst/>
              </a:rPr>
              <a:t>Use a periodic force to keep a SHM going against</a:t>
            </a:r>
          </a:p>
          <a:p>
            <a:pPr eaLnBrk="0" hangingPunct="0"/>
            <a:r>
              <a:rPr lang="en-US" sz="2400" b="1">
                <a:solidFill>
                  <a:srgbClr val="134999"/>
                </a:solidFill>
                <a:effectLst/>
              </a:rPr>
              <a:t>damping. Can also be used to excite the oscillation </a:t>
            </a:r>
          </a:p>
          <a:p>
            <a:pPr eaLnBrk="0" hangingPunct="0"/>
            <a:r>
              <a:rPr lang="en-US" sz="2400" b="1">
                <a:solidFill>
                  <a:srgbClr val="134999"/>
                </a:solidFill>
                <a:effectLst/>
              </a:rPr>
              <a:t>in cycles to various amplitudes.</a:t>
            </a:r>
          </a:p>
        </p:txBody>
      </p:sp>
      <p:pic>
        <p:nvPicPr>
          <p:cNvPr id="570374" name="Picture 6" descr="Figure13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1242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5" name="Picture 7" descr="eq_13_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65400"/>
            <a:ext cx="4648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762000" y="4267200"/>
            <a:ext cx="35634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effectLst/>
              </a:rPr>
              <a:t>All bodies have a</a:t>
            </a:r>
          </a:p>
          <a:p>
            <a:pPr eaLnBrk="0" hangingPunct="0"/>
            <a:r>
              <a:rPr lang="en-US" sz="2400" b="1" dirty="0">
                <a:effectLst/>
              </a:rPr>
              <a:t>natural frequency.</a:t>
            </a:r>
          </a:p>
          <a:p>
            <a:pPr eaLnBrk="0" hangingPunct="0"/>
            <a:r>
              <a:rPr lang="en-US" sz="2400" b="1" dirty="0">
                <a:solidFill>
                  <a:srgbClr val="387EE6"/>
                </a:solidFill>
                <a:effectLst/>
              </a:rPr>
              <a:t>When they are excited</a:t>
            </a:r>
          </a:p>
          <a:p>
            <a:pPr eaLnBrk="0" hangingPunct="0"/>
            <a:r>
              <a:rPr lang="en-US" sz="2400" b="1" dirty="0">
                <a:solidFill>
                  <a:srgbClr val="387EE6"/>
                </a:solidFill>
                <a:effectLst/>
              </a:rPr>
              <a:t>at that f, resonance</a:t>
            </a:r>
          </a:p>
          <a:p>
            <a:pPr eaLnBrk="0" hangingPunct="0"/>
            <a:r>
              <a:rPr lang="en-US" sz="2400" b="1" dirty="0">
                <a:solidFill>
                  <a:srgbClr val="387EE6"/>
                </a:solidFill>
                <a:effectLst/>
              </a:rPr>
              <a:t>occurs: A huge change</a:t>
            </a:r>
          </a:p>
          <a:p>
            <a:pPr eaLnBrk="0" hangingPunct="0"/>
            <a:r>
              <a:rPr lang="en-US" sz="2400" b="1" dirty="0">
                <a:solidFill>
                  <a:srgbClr val="387EE6"/>
                </a:solidFill>
                <a:effectLst/>
              </a:rPr>
              <a:t> in amplitude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0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0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0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0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0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0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304800" y="44196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387E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8149" name="Text Box 5"/>
          <p:cNvSpPr txBox="1">
            <a:spLocks noChangeArrowheads="1"/>
          </p:cNvSpPr>
          <p:nvPr/>
        </p:nvSpPr>
        <p:spPr bwMode="auto">
          <a:xfrm>
            <a:off x="822325" y="573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355725" y="4583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  <a:effectLst/>
              </a:rPr>
              <a:t> </a:t>
            </a:r>
          </a:p>
        </p:txBody>
      </p:sp>
      <p:sp>
        <p:nvSpPr>
          <p:cNvPr id="518151" name="Text Box 7"/>
          <p:cNvSpPr txBox="1">
            <a:spLocks noChangeArrowheads="1"/>
          </p:cNvSpPr>
          <p:nvPr/>
        </p:nvSpPr>
        <p:spPr bwMode="auto">
          <a:xfrm>
            <a:off x="2041525" y="21748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8152" name="Text Box 8"/>
          <p:cNvSpPr txBox="1">
            <a:spLocks noChangeArrowheads="1"/>
          </p:cNvSpPr>
          <p:nvPr/>
        </p:nvSpPr>
        <p:spPr bwMode="auto">
          <a:xfrm>
            <a:off x="212725" y="2297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8153" name="Text Box 9"/>
          <p:cNvSpPr txBox="1">
            <a:spLocks noChangeArrowheads="1"/>
          </p:cNvSpPr>
          <p:nvPr/>
        </p:nvSpPr>
        <p:spPr bwMode="auto">
          <a:xfrm>
            <a:off x="1600200" y="5851525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8154" name="Text Box 10"/>
          <p:cNvSpPr txBox="1">
            <a:spLocks noChangeArrowheads="1"/>
          </p:cNvSpPr>
          <p:nvPr/>
        </p:nvSpPr>
        <p:spPr bwMode="auto">
          <a:xfrm>
            <a:off x="1812925" y="725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4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155" name="Rectangle 11"/>
          <p:cNvSpPr>
            <a:spLocks noChangeArrowheads="1"/>
          </p:cNvSpPr>
          <p:nvPr/>
        </p:nvSpPr>
        <p:spPr bwMode="auto">
          <a:xfrm>
            <a:off x="7543800" y="59642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</a:p>
        </p:txBody>
      </p:sp>
      <p:sp>
        <p:nvSpPr>
          <p:cNvPr id="518156" name="Rectangle 12"/>
          <p:cNvSpPr>
            <a:spLocks noChangeArrowheads="1"/>
          </p:cNvSpPr>
          <p:nvPr/>
        </p:nvSpPr>
        <p:spPr bwMode="auto">
          <a:xfrm>
            <a:off x="2209800" y="533400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8157" name="Text Box 13"/>
          <p:cNvSpPr txBox="1">
            <a:spLocks noChangeArrowheads="1"/>
          </p:cNvSpPr>
          <p:nvPr/>
        </p:nvSpPr>
        <p:spPr bwMode="auto">
          <a:xfrm>
            <a:off x="974725" y="1487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85800" y="304800"/>
            <a:ext cx="3590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ffectLst/>
              </a:rPr>
              <a:t>Mechanical Waves</a:t>
            </a:r>
          </a:p>
        </p:txBody>
      </p:sp>
      <p:sp>
        <p:nvSpPr>
          <p:cNvPr id="518159" name="Text Box 15"/>
          <p:cNvSpPr txBox="1">
            <a:spLocks noChangeArrowheads="1"/>
          </p:cNvSpPr>
          <p:nvPr/>
        </p:nvSpPr>
        <p:spPr bwMode="auto">
          <a:xfrm>
            <a:off x="685800" y="838200"/>
            <a:ext cx="48291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types of waves</a:t>
            </a:r>
          </a:p>
          <a:p>
            <a:pPr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Periodicity</a:t>
            </a: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wave speed, inverse square law</a:t>
            </a:r>
          </a:p>
          <a:p>
            <a:pPr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 equations</a:t>
            </a:r>
          </a:p>
          <a:p>
            <a:pPr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Standing waves &amp; normal modes</a:t>
            </a:r>
          </a:p>
        </p:txBody>
      </p:sp>
      <p:sp>
        <p:nvSpPr>
          <p:cNvPr id="518162" name="Text Box 18"/>
          <p:cNvSpPr txBox="1">
            <a:spLocks noChangeArrowheads="1"/>
          </p:cNvSpPr>
          <p:nvPr/>
        </p:nvSpPr>
        <p:spPr bwMode="auto">
          <a:xfrm>
            <a:off x="4937125" y="9302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8163" name="Text Box 19"/>
          <p:cNvSpPr txBox="1">
            <a:spLocks noChangeArrowheads="1"/>
          </p:cNvSpPr>
          <p:nvPr/>
        </p:nvSpPr>
        <p:spPr bwMode="auto">
          <a:xfrm>
            <a:off x="228600" y="5486400"/>
            <a:ext cx="4408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40F1E"/>
                </a:solidFill>
                <a:effectLst/>
              </a:rPr>
              <a:t>Harmonic motion turns into</a:t>
            </a:r>
          </a:p>
          <a:p>
            <a:r>
              <a:rPr lang="en-US" sz="2400">
                <a:solidFill>
                  <a:srgbClr val="040F1E"/>
                </a:solidFill>
                <a:effectLst/>
              </a:rPr>
              <a:t>wave motion when propagating</a:t>
            </a:r>
          </a:p>
          <a:p>
            <a:r>
              <a:rPr lang="en-US" sz="2400">
                <a:solidFill>
                  <a:srgbClr val="040F1E"/>
                </a:solidFill>
                <a:effectLst/>
              </a:rPr>
              <a:t>in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1203325" y="6254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19173" name="Text Box 5"/>
          <p:cNvSpPr txBox="1">
            <a:spLocks noChangeArrowheads="1"/>
          </p:cNvSpPr>
          <p:nvPr/>
        </p:nvSpPr>
        <p:spPr bwMode="auto">
          <a:xfrm>
            <a:off x="1584325" y="5602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9174" name="Text Box 6"/>
          <p:cNvSpPr txBox="1">
            <a:spLocks noChangeArrowheads="1"/>
          </p:cNvSpPr>
          <p:nvPr/>
        </p:nvSpPr>
        <p:spPr bwMode="auto">
          <a:xfrm>
            <a:off x="3505200" y="55626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9175" name="Text Box 7"/>
          <p:cNvSpPr txBox="1">
            <a:spLocks noChangeArrowheads="1"/>
          </p:cNvSpPr>
          <p:nvPr/>
        </p:nvSpPr>
        <p:spPr bwMode="auto">
          <a:xfrm>
            <a:off x="1812925" y="3968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19176" name="Text Box 8"/>
          <p:cNvSpPr txBox="1">
            <a:spLocks noChangeArrowheads="1"/>
          </p:cNvSpPr>
          <p:nvPr/>
        </p:nvSpPr>
        <p:spPr bwMode="auto">
          <a:xfrm>
            <a:off x="5546725" y="13065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9177" name="Text Box 9"/>
          <p:cNvSpPr txBox="1">
            <a:spLocks noChangeArrowheads="1"/>
          </p:cNvSpPr>
          <p:nvPr/>
        </p:nvSpPr>
        <p:spPr bwMode="auto">
          <a:xfrm>
            <a:off x="4694238" y="168275"/>
            <a:ext cx="296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178" name="Text Box 10"/>
          <p:cNvSpPr txBox="1">
            <a:spLocks noChangeArrowheads="1"/>
          </p:cNvSpPr>
          <p:nvPr/>
        </p:nvSpPr>
        <p:spPr bwMode="auto">
          <a:xfrm>
            <a:off x="212725" y="3697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85800" y="228600"/>
            <a:ext cx="796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ffectLst/>
              </a:rPr>
              <a:t>Transverse Waves vs Longitudinal Waves  </a:t>
            </a:r>
          </a:p>
        </p:txBody>
      </p:sp>
      <p:sp>
        <p:nvSpPr>
          <p:cNvPr id="519180" name="Text Box 12"/>
          <p:cNvSpPr txBox="1">
            <a:spLocks noChangeArrowheads="1"/>
          </p:cNvSpPr>
          <p:nvPr/>
        </p:nvSpPr>
        <p:spPr bwMode="auto">
          <a:xfrm>
            <a:off x="822325" y="1030288"/>
            <a:ext cx="7812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transverse: Light, rope, ocean waves</a:t>
            </a: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longitudinal: Sound, osc. spring, traffic density</a:t>
            </a:r>
          </a:p>
        </p:txBody>
      </p:sp>
      <p:sp>
        <p:nvSpPr>
          <p:cNvPr id="519181" name="Text Box 13"/>
          <p:cNvSpPr txBox="1">
            <a:spLocks noChangeArrowheads="1"/>
          </p:cNvSpPr>
          <p:nvPr/>
        </p:nvSpPr>
        <p:spPr bwMode="auto">
          <a:xfrm>
            <a:off x="8366125" y="1355725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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9182" name="Picture 14" descr="Figure15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83" name="Picture 15" descr="Figure15_5_ed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84" name="Text Box 16"/>
          <p:cNvSpPr txBox="1">
            <a:spLocks noChangeArrowheads="1"/>
          </p:cNvSpPr>
          <p:nvPr/>
        </p:nvSpPr>
        <p:spPr bwMode="auto">
          <a:xfrm>
            <a:off x="914400" y="6035675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A50021"/>
                </a:solidFill>
                <a:effectLst/>
              </a:rPr>
              <a:t> 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L 0.25834 -0.1 " pathEditMode="relative" ptsTypes="AA">
                                      <p:cBhvr>
                                        <p:cTn id="10" dur="2000" fill="hold"/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9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19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5.55556E-6 L -0.26667 -0.12222 " pathEditMode="relative" ptsTypes="AA">
                                      <p:cBhvr>
                                        <p:cTn id="27" dur="20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19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1660525" y="420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56125" y="1712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3333CC"/>
                </a:solidFill>
                <a:effectLst/>
              </a:rPr>
              <a:t> </a:t>
            </a:r>
          </a:p>
        </p:txBody>
      </p:sp>
      <p:sp>
        <p:nvSpPr>
          <p:cNvPr id="520198" name="Text Box 6"/>
          <p:cNvSpPr txBox="1">
            <a:spLocks noChangeArrowheads="1"/>
          </p:cNvSpPr>
          <p:nvPr/>
        </p:nvSpPr>
        <p:spPr bwMode="auto">
          <a:xfrm>
            <a:off x="974725" y="420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0199" name="Text Box 7"/>
          <p:cNvSpPr txBox="1">
            <a:spLocks noChangeArrowheads="1"/>
          </p:cNvSpPr>
          <p:nvPr/>
        </p:nvSpPr>
        <p:spPr bwMode="auto">
          <a:xfrm>
            <a:off x="974725" y="1154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0200" name="Text Box 8"/>
          <p:cNvSpPr txBox="1">
            <a:spLocks noChangeArrowheads="1"/>
          </p:cNvSpPr>
          <p:nvPr/>
        </p:nvSpPr>
        <p:spPr bwMode="auto">
          <a:xfrm>
            <a:off x="1508125" y="3968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0201" name="Text Box 9"/>
          <p:cNvSpPr txBox="1">
            <a:spLocks noChangeArrowheads="1"/>
          </p:cNvSpPr>
          <p:nvPr/>
        </p:nvSpPr>
        <p:spPr bwMode="auto">
          <a:xfrm>
            <a:off x="1812925" y="3968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65125" y="14843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0000"/>
                </a:solidFill>
                <a:effectLst/>
              </a:rPr>
              <a:t> </a:t>
            </a:r>
          </a:p>
        </p:txBody>
      </p:sp>
      <p:sp>
        <p:nvSpPr>
          <p:cNvPr id="520203" name="Text Box 11"/>
          <p:cNvSpPr txBox="1">
            <a:spLocks noChangeArrowheads="1"/>
          </p:cNvSpPr>
          <p:nvPr/>
        </p:nvSpPr>
        <p:spPr bwMode="auto">
          <a:xfrm>
            <a:off x="441325" y="5221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0204" name="Text Box 12"/>
          <p:cNvSpPr txBox="1">
            <a:spLocks noChangeArrowheads="1"/>
          </p:cNvSpPr>
          <p:nvPr/>
        </p:nvSpPr>
        <p:spPr bwMode="auto">
          <a:xfrm>
            <a:off x="6765925" y="9302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0205" name="Text Box 13"/>
          <p:cNvSpPr txBox="1">
            <a:spLocks noChangeArrowheads="1"/>
          </p:cNvSpPr>
          <p:nvPr/>
        </p:nvSpPr>
        <p:spPr bwMode="auto">
          <a:xfrm>
            <a:off x="669925" y="4840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0206" name="Text Box 14"/>
          <p:cNvSpPr txBox="1">
            <a:spLocks noChangeArrowheads="1"/>
          </p:cNvSpPr>
          <p:nvPr/>
        </p:nvSpPr>
        <p:spPr bwMode="auto">
          <a:xfrm>
            <a:off x="1889125" y="396875"/>
            <a:ext cx="4289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99"/>
                </a:solidFill>
                <a:effectLst/>
              </a:rPr>
              <a:t>Wave Characteristics</a:t>
            </a:r>
          </a:p>
        </p:txBody>
      </p:sp>
      <p:sp>
        <p:nvSpPr>
          <p:cNvPr id="520207" name="Text Box 15"/>
          <p:cNvSpPr txBox="1">
            <a:spLocks noChangeArrowheads="1"/>
          </p:cNvSpPr>
          <p:nvPr/>
        </p:nvSpPr>
        <p:spPr bwMode="auto">
          <a:xfrm>
            <a:off x="5715000" y="1117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0208" name="Rectangle 16"/>
          <p:cNvSpPr>
            <a:spLocks noChangeArrowheads="1"/>
          </p:cNvSpPr>
          <p:nvPr/>
        </p:nvSpPr>
        <p:spPr bwMode="auto">
          <a:xfrm>
            <a:off x="304800" y="5943600"/>
            <a:ext cx="21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0209" name="Text Box 17"/>
          <p:cNvSpPr txBox="1">
            <a:spLocks noChangeArrowheads="1"/>
          </p:cNvSpPr>
          <p:nvPr/>
        </p:nvSpPr>
        <p:spPr bwMode="auto">
          <a:xfrm>
            <a:off x="898525" y="1106488"/>
            <a:ext cx="6997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 motion can be plotted as function of position</a:t>
            </a: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(here: 1d) or time t.</a:t>
            </a:r>
          </a:p>
        </p:txBody>
      </p:sp>
      <p:pic>
        <p:nvPicPr>
          <p:cNvPr id="520210" name="Picture 18" descr="Figure15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6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1279525" y="544513"/>
            <a:ext cx="595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1066800" y="457200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0" y="4953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400" baseline="-25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1279525" y="3968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21224" name="Rectangle 8"/>
          <p:cNvSpPr>
            <a:spLocks noChangeArrowheads="1"/>
          </p:cNvSpPr>
          <p:nvPr/>
        </p:nvSpPr>
        <p:spPr bwMode="auto">
          <a:xfrm>
            <a:off x="2057400" y="6019800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1225" name="Rectangle 9"/>
          <p:cNvSpPr>
            <a:spLocks noChangeArrowheads="1"/>
          </p:cNvSpPr>
          <p:nvPr/>
        </p:nvSpPr>
        <p:spPr bwMode="auto">
          <a:xfrm>
            <a:off x="1066800" y="4572000"/>
            <a:ext cx="233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endParaRPr lang="en-US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1226" name="Rectangle 10"/>
          <p:cNvSpPr>
            <a:spLocks noChangeArrowheads="1"/>
          </p:cNvSpPr>
          <p:nvPr/>
        </p:nvSpPr>
        <p:spPr bwMode="auto">
          <a:xfrm>
            <a:off x="1600200" y="5334000"/>
            <a:ext cx="24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67" name="Picture 11" descr="eq_15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33095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660525" y="1182688"/>
            <a:ext cx="594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99"/>
                </a:solidFill>
                <a:effectLst/>
              </a:rPr>
              <a:t>Wave velocity is related to wavelength and</a:t>
            </a:r>
          </a:p>
          <a:p>
            <a:r>
              <a:rPr lang="en-US" sz="2400">
                <a:solidFill>
                  <a:srgbClr val="000099"/>
                </a:solidFill>
                <a:effectLst/>
              </a:rPr>
              <a:t>frequency.					</a:t>
            </a:r>
            <a:r>
              <a:rPr lang="en-US" sz="1600">
                <a:solidFill>
                  <a:srgbClr val="000099"/>
                </a:solidFill>
                <a:effectLst/>
                <a:sym typeface="Wingdings" pitchFamily="2" charset="2"/>
              </a:rPr>
              <a:t></a:t>
            </a:r>
            <a:endParaRPr lang="en-US" sz="2400">
              <a:solidFill>
                <a:srgbClr val="000099"/>
              </a:solidFill>
              <a:effectLst/>
            </a:endParaRPr>
          </a:p>
        </p:txBody>
      </p:sp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974725" y="2016125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effectLst/>
              </a:rPr>
              <a:t> </a:t>
            </a:r>
            <a:endParaRPr lang="en-US" sz="2400" dirty="0">
              <a:solidFill>
                <a:schemeClr val="bg2"/>
              </a:solidFill>
              <a:effectLst/>
            </a:endParaRPr>
          </a:p>
        </p:txBody>
      </p:sp>
      <p:pic>
        <p:nvPicPr>
          <p:cNvPr id="521230" name="Picture 14" descr="eq_15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05200"/>
            <a:ext cx="42449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31" name="Picture 15" descr="eq_15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648200"/>
            <a:ext cx="4086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32" name="Picture 16" descr="eq_15_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5903913"/>
            <a:ext cx="50752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1233" name="Text Box 17"/>
          <p:cNvSpPr txBox="1">
            <a:spLocks noChangeArrowheads="1"/>
          </p:cNvSpPr>
          <p:nvPr/>
        </p:nvSpPr>
        <p:spPr bwMode="auto">
          <a:xfrm>
            <a:off x="60325" y="3821113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1234" name="Text Box 18"/>
          <p:cNvSpPr txBox="1">
            <a:spLocks noChangeArrowheads="1"/>
          </p:cNvSpPr>
          <p:nvPr/>
        </p:nvSpPr>
        <p:spPr bwMode="auto">
          <a:xfrm>
            <a:off x="6918325" y="3541713"/>
            <a:ext cx="2012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effectLst/>
              </a:rPr>
              <a:t>We can ask about</a:t>
            </a:r>
          </a:p>
          <a:p>
            <a:r>
              <a:rPr lang="en-US" sz="1800">
                <a:effectLst/>
              </a:rPr>
              <a:t>displacement </a:t>
            </a:r>
            <a:r>
              <a:rPr lang="en-US" sz="1800">
                <a:solidFill>
                  <a:srgbClr val="000099"/>
                </a:solidFill>
                <a:effectLst/>
              </a:rPr>
              <a:t>x</a:t>
            </a:r>
          </a:p>
          <a:p>
            <a:r>
              <a:rPr lang="en-US" sz="1800">
                <a:effectLst/>
              </a:rPr>
              <a:t>at a time </a:t>
            </a:r>
            <a:r>
              <a:rPr lang="en-US" sz="1800">
                <a:solidFill>
                  <a:srgbClr val="000099"/>
                </a:solidFill>
                <a:effectLst/>
              </a:rPr>
              <a:t>t</a:t>
            </a:r>
            <a:r>
              <a:rPr lang="en-US" sz="1800"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1431925" y="320675"/>
            <a:ext cx="7221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effectLst/>
              </a:rPr>
              <a:t>The Wave Equation: Change of x with t</a:t>
            </a:r>
          </a:p>
        </p:txBody>
      </p:sp>
      <p:pic>
        <p:nvPicPr>
          <p:cNvPr id="522245" name="Picture 5" descr="eq_15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87863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6" name="Text Box 6"/>
          <p:cNvSpPr txBox="1">
            <a:spLocks noChangeArrowheads="1"/>
          </p:cNvSpPr>
          <p:nvPr/>
        </p:nvSpPr>
        <p:spPr bwMode="auto">
          <a:xfrm>
            <a:off x="1584325" y="2879725"/>
            <a:ext cx="512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A50021"/>
                </a:solidFill>
                <a:effectLst/>
              </a:rPr>
              <a:t>Note: y(</a:t>
            </a:r>
            <a:r>
              <a:rPr lang="en-US" sz="1600" dirty="0" err="1">
                <a:solidFill>
                  <a:srgbClr val="A50021"/>
                </a:solidFill>
                <a:effectLst/>
              </a:rPr>
              <a:t>x,t</a:t>
            </a:r>
            <a:r>
              <a:rPr lang="en-US" sz="1600" dirty="0">
                <a:solidFill>
                  <a:srgbClr val="A50021"/>
                </a:solidFill>
                <a:effectLst/>
              </a:rPr>
              <a:t>) is the wave function not a 2d displacement!</a:t>
            </a:r>
          </a:p>
        </p:txBody>
      </p:sp>
      <p:sp>
        <p:nvSpPr>
          <p:cNvPr id="522247" name="Text Box 7"/>
          <p:cNvSpPr txBox="1">
            <a:spLocks noChangeArrowheads="1"/>
          </p:cNvSpPr>
          <p:nvPr/>
        </p:nvSpPr>
        <p:spPr bwMode="auto">
          <a:xfrm>
            <a:off x="1965325" y="3697288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</a:rPr>
              <a:t> 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1508" name="Picture 4" descr="Figure15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2362200" y="385763"/>
            <a:ext cx="459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in a Wave</a:t>
            </a:r>
          </a:p>
        </p:txBody>
      </p:sp>
      <p:pic>
        <p:nvPicPr>
          <p:cNvPr id="22533" name="Picture 5" descr="Figure15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eq_15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474503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212725" y="2779713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A50021"/>
                </a:solidFill>
                <a:effectLst/>
              </a:rPr>
              <a:t> 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7985125" y="6613525"/>
            <a:ext cx="71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ex.</a:t>
            </a:r>
            <a:endParaRPr lang="en-US" sz="16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Boundary Conditions and Superposition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3556" name="Picture 4" descr="Figure15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389" name="Picture 5" descr="Figure15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390" name="Picture 6" descr="Figure15_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43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0" y="1747838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CC00"/>
                </a:solidFill>
                <a:effectLst/>
              </a:rPr>
              <a:t> </a:t>
            </a:r>
            <a:endParaRPr lang="en-US" sz="2000" dirty="0">
              <a:solidFill>
                <a:srgbClr val="A50021"/>
              </a:solidFill>
              <a:effectLst/>
            </a:endParaRPr>
          </a:p>
        </p:txBody>
      </p:sp>
      <p:sp>
        <p:nvSpPr>
          <p:cNvPr id="528392" name="Rectangle 8"/>
          <p:cNvSpPr>
            <a:spLocks noChangeArrowheads="1"/>
          </p:cNvSpPr>
          <p:nvPr/>
        </p:nvSpPr>
        <p:spPr bwMode="auto">
          <a:xfrm>
            <a:off x="0" y="6172200"/>
            <a:ext cx="8128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http://id.mind.net/~zona/mstm/physics/waves/interference/waveInterference3/WaveInterference3.html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8393" name="Text Box 9"/>
          <p:cNvSpPr txBox="1">
            <a:spLocks noChangeArrowheads="1"/>
          </p:cNvSpPr>
          <p:nvPr/>
        </p:nvSpPr>
        <p:spPr bwMode="auto">
          <a:xfrm>
            <a:off x="6019800" y="4114800"/>
            <a:ext cx="169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1757B5"/>
                </a:solidFill>
                <a:effectLst/>
              </a:rPr>
              <a:t>superposition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417 -0.420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98525" y="52228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126" name="Picture 6" descr="Figure13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431925" y="168275"/>
            <a:ext cx="7105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effectLst/>
              </a:rPr>
              <a:t>Periodic Motion – Oscillations, SHM</a:t>
            </a:r>
          </a:p>
        </p:txBody>
      </p:sp>
      <p:sp>
        <p:nvSpPr>
          <p:cNvPr id="556040" name="Text Box 8"/>
          <p:cNvSpPr txBox="1">
            <a:spLocks noChangeArrowheads="1"/>
          </p:cNvSpPr>
          <p:nvPr/>
        </p:nvSpPr>
        <p:spPr bwMode="auto">
          <a:xfrm>
            <a:off x="746125" y="5526088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bg2"/>
                </a:solidFill>
                <a:effectLst/>
              </a:rPr>
              <a:t> </a:t>
            </a:r>
            <a:endParaRPr lang="en-US" sz="2400" b="1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  <p:pic>
        <p:nvPicPr>
          <p:cNvPr id="24580" name="Picture 4" descr="f051220_Exam1_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21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f051220_Exam1_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17621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5495" name="Picture 7" descr="f051220_Exam1_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713" y="2438400"/>
            <a:ext cx="29606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Figure15_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7" name="Text Box 9"/>
          <p:cNvSpPr txBox="1">
            <a:spLocks noChangeArrowheads="1"/>
          </p:cNvSpPr>
          <p:nvPr/>
        </p:nvSpPr>
        <p:spPr bwMode="auto">
          <a:xfrm>
            <a:off x="136525" y="3316288"/>
            <a:ext cx="5218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A2F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task 1: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Draw the superposition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at t= 4[s], and 6 [s]</a:t>
            </a:r>
          </a:p>
        </p:txBody>
      </p:sp>
      <p:sp>
        <p:nvSpPr>
          <p:cNvPr id="575498" name="Text Box 10"/>
          <p:cNvSpPr txBox="1">
            <a:spLocks noChangeArrowheads="1"/>
          </p:cNvSpPr>
          <p:nvPr/>
        </p:nvSpPr>
        <p:spPr bwMode="auto">
          <a:xfrm>
            <a:off x="1508125" y="5449888"/>
            <a:ext cx="4044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A2F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task 2: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Which of 1 to 5 is the correct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reflection?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Standing Waves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656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effectLst/>
              </a:rPr>
              <a:t>When two or more traveling waves pass through a string (medium)</a:t>
            </a:r>
          </a:p>
          <a:p>
            <a:r>
              <a:rPr lang="en-US" sz="2000" b="1">
                <a:solidFill>
                  <a:schemeClr val="tx1"/>
                </a:solidFill>
                <a:effectLst/>
              </a:rPr>
              <a:t>a standing (stationary) wave results.</a:t>
            </a:r>
          </a:p>
          <a:p>
            <a:r>
              <a:rPr lang="en-US" sz="2000" b="1">
                <a:solidFill>
                  <a:schemeClr val="tx1"/>
                </a:solidFill>
                <a:effectLst/>
              </a:rPr>
              <a:t>No matter how one creates a standing wave on a given piece of string,</a:t>
            </a:r>
          </a:p>
          <a:p>
            <a:r>
              <a:rPr lang="en-US" sz="2000" b="1">
                <a:solidFill>
                  <a:schemeClr val="tx1"/>
                </a:solidFill>
                <a:effectLst/>
              </a:rPr>
              <a:t>only certain ‘matching’ waves survive.</a:t>
            </a:r>
          </a:p>
        </p:txBody>
      </p:sp>
      <p:pic>
        <p:nvPicPr>
          <p:cNvPr id="529413" name="Picture 5" descr="Figure15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2415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14" name="Picture 6" descr="eq_15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59436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5699125" y="4913313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effectLst/>
              </a:rPr>
              <a:t> </a:t>
            </a:r>
            <a:endParaRPr lang="en-US" sz="1800" b="1" dirty="0">
              <a:solidFill>
                <a:srgbClr val="00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32289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533400" y="814388"/>
            <a:ext cx="4932363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Nodes: </a:t>
            </a:r>
          </a:p>
          <a:p>
            <a:pPr>
              <a:defRPr/>
            </a:pP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>
                <a:effectLst/>
              </a:rPr>
              <a:t>Nodes        - zero displacement</a:t>
            </a:r>
          </a:p>
          <a:p>
            <a:pPr>
              <a:defRPr/>
            </a:pPr>
            <a:r>
              <a:rPr lang="en-US" sz="2400">
                <a:effectLst/>
              </a:rPr>
              <a:t>Anti-nodes – maxima displacement</a:t>
            </a: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/>
              </a:rPr>
              <a:t>POSITION OF NODES:</a:t>
            </a: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/>
              </a:rPr>
              <a:t>At x= 0, </a:t>
            </a:r>
            <a:r>
              <a:rPr lang="en-US" sz="2400">
                <a:solidFill>
                  <a:schemeClr val="tx1"/>
                </a:solidFill>
                <a:effectLst/>
                <a:latin typeface="Symbol" pitchFamily="18" charset="2"/>
              </a:rPr>
              <a:t>l</a:t>
            </a:r>
            <a:r>
              <a:rPr lang="en-US" sz="2400">
                <a:solidFill>
                  <a:schemeClr val="tx1"/>
                </a:solidFill>
                <a:effectLst/>
              </a:rPr>
              <a:t>/2, 2</a:t>
            </a:r>
            <a:r>
              <a:rPr lang="en-US" sz="2400">
                <a:solidFill>
                  <a:schemeClr val="tx1"/>
                </a:solidFill>
                <a:effectLst/>
                <a:latin typeface="Symbol" pitchFamily="18" charset="2"/>
              </a:rPr>
              <a:t>l</a:t>
            </a:r>
            <a:r>
              <a:rPr lang="en-US" sz="2400">
                <a:solidFill>
                  <a:schemeClr val="tx1"/>
                </a:solidFill>
                <a:effectLst/>
              </a:rPr>
              <a:t>/2, 3</a:t>
            </a:r>
            <a:r>
              <a:rPr lang="en-US" sz="2400">
                <a:solidFill>
                  <a:schemeClr val="tx1"/>
                </a:solidFill>
                <a:effectLst/>
                <a:latin typeface="Symbol" pitchFamily="18" charset="2"/>
              </a:rPr>
              <a:t>l</a:t>
            </a:r>
            <a:r>
              <a:rPr lang="en-US" sz="2400">
                <a:solidFill>
                  <a:schemeClr val="tx1"/>
                </a:solidFill>
                <a:effectLst/>
              </a:rPr>
              <a:t>/2, …</a:t>
            </a: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/>
              </a:rPr>
              <a:t>at x= 0, </a:t>
            </a:r>
            <a:r>
              <a:rPr lang="en-US" sz="2400"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lang="en-US" sz="2400">
                <a:solidFill>
                  <a:schemeClr val="tx1"/>
                </a:solidFill>
                <a:effectLst/>
              </a:rPr>
              <a:t>/k, 2</a:t>
            </a:r>
            <a:r>
              <a:rPr lang="en-US" sz="2400"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lang="en-US" sz="2400">
                <a:solidFill>
                  <a:schemeClr val="tx1"/>
                </a:solidFill>
                <a:effectLst/>
              </a:rPr>
              <a:t>/k, 3</a:t>
            </a:r>
            <a:r>
              <a:rPr lang="en-US" sz="2400"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lang="en-US" sz="2400">
                <a:solidFill>
                  <a:schemeClr val="tx1"/>
                </a:solidFill>
                <a:effectLst/>
              </a:rPr>
              <a:t>/k, …</a:t>
            </a:r>
          </a:p>
          <a:p>
            <a:pPr>
              <a:defRPr/>
            </a:pPr>
            <a:endParaRPr lang="en-US" sz="2400">
              <a:effectLst/>
            </a:endParaRPr>
          </a:p>
          <a:p>
            <a:pPr>
              <a:defRPr/>
            </a:pPr>
            <a:r>
              <a:rPr lang="en-US" sz="2400">
                <a:solidFill>
                  <a:srgbClr val="A50021"/>
                </a:solidFill>
                <a:effectLst/>
              </a:rPr>
              <a:t> </a:t>
            </a:r>
            <a:endParaRPr lang="en-US" sz="2400">
              <a:effectLst/>
            </a:endParaRPr>
          </a:p>
        </p:txBody>
      </p:sp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152400" y="5918200"/>
            <a:ext cx="585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http://mysite.verizon.net/vzeoacw1/harmonics.html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0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0" y="1747838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0" y="6400800"/>
            <a:ext cx="21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974725" y="1182688"/>
            <a:ext cx="7186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Standing waves possess characteristic fundamental</a:t>
            </a:r>
          </a:p>
          <a:p>
            <a:pPr>
              <a:defRPr/>
            </a:pP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frequencies:</a:t>
            </a:r>
          </a:p>
          <a:p>
            <a:pPr>
              <a:defRPr/>
            </a:pPr>
            <a:endParaRPr lang="en-US" sz="2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1463" name="Picture 7" descr="eq_15_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57451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4" name="Picture 8" descr="eq_15_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54308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5" name="Picture 9" descr="Figure15_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433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67" name="Text Box 11"/>
          <p:cNvSpPr txBox="1">
            <a:spLocks noChangeArrowheads="1"/>
          </p:cNvSpPr>
          <p:nvPr/>
        </p:nvSpPr>
        <p:spPr bwMode="auto">
          <a:xfrm>
            <a:off x="4937125" y="6308725"/>
            <a:ext cx="349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to add the harmonics of a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9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pf6_5_longit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304800"/>
            <a:ext cx="511224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52600" y="44196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effectLst/>
              </a:rPr>
              <a:t>Other boundary conditions: </a:t>
            </a:r>
          </a:p>
          <a:p>
            <a:pPr>
              <a:defRPr/>
            </a:pPr>
            <a:r>
              <a:rPr lang="en-US" dirty="0" smtClean="0">
                <a:effectLst/>
              </a:rPr>
              <a:t>	One open end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8676" name="Picture 4" descr="Figure15_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685800"/>
            <a:ext cx="4495800" cy="3371850"/>
          </a:xfrm>
          <a:noFill/>
        </p:spPr>
      </p:pic>
      <p:pic>
        <p:nvPicPr>
          <p:cNvPr id="552965" name="Picture 5" descr="eq_15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98988"/>
            <a:ext cx="682783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5181600" y="1143000"/>
            <a:ext cx="355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Speed transverse wave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1431925" y="3206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1584325" y="287972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965325" y="3697288"/>
            <a:ext cx="352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effectLst/>
              </a:rPr>
              <a:t> </a:t>
            </a:r>
            <a:endParaRPr lang="en-US" sz="2400">
              <a:effectLst/>
              <a:sym typeface="Wingdings" pitchFamily="2" charset="2"/>
            </a:endParaRPr>
          </a:p>
          <a:p>
            <a:r>
              <a:rPr lang="en-US" sz="2400">
                <a:effectLst/>
                <a:sym typeface="Wingdings" pitchFamily="2" charset="2"/>
              </a:rPr>
              <a:t>  </a:t>
            </a:r>
            <a:endParaRPr lang="en-US" sz="2400">
              <a:solidFill>
                <a:srgbClr val="000099"/>
              </a:solidFill>
              <a:effectLst/>
            </a:endParaRPr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228600" y="5943600"/>
            <a:ext cx="891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35560" name="Text Box 8"/>
          <p:cNvSpPr txBox="1">
            <a:spLocks noChangeArrowheads="1"/>
          </p:cNvSpPr>
          <p:nvPr/>
        </p:nvSpPr>
        <p:spPr bwMode="auto">
          <a:xfrm>
            <a:off x="1812925" y="92075"/>
            <a:ext cx="6591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Sound Waves / Longitudinal Waves</a:t>
            </a:r>
          </a:p>
        </p:txBody>
      </p:sp>
      <p:pic>
        <p:nvPicPr>
          <p:cNvPr id="30729" name="Picture 9" descr="Figure16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62" name="Picture 10" descr="Figure16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432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5563" name="Text Box 11"/>
          <p:cNvSpPr txBox="1">
            <a:spLocks noChangeArrowheads="1"/>
          </p:cNvSpPr>
          <p:nvPr/>
        </p:nvSpPr>
        <p:spPr bwMode="auto">
          <a:xfrm>
            <a:off x="1889125" y="5421313"/>
            <a:ext cx="25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A50021"/>
                </a:solidFill>
                <a:effectLst/>
              </a:rPr>
              <a:t> </a:t>
            </a:r>
            <a:endParaRPr lang="en-US" sz="2000" b="1" dirty="0">
              <a:solidFill>
                <a:srgbClr val="A50021"/>
              </a:solidFill>
              <a:effectLst/>
            </a:endParaRPr>
          </a:p>
          <a:p>
            <a:endParaRPr lang="en-US" sz="20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535564" name="Rectangle 12"/>
          <p:cNvSpPr>
            <a:spLocks noChangeArrowheads="1"/>
          </p:cNvSpPr>
          <p:nvPr/>
        </p:nvSpPr>
        <p:spPr bwMode="auto">
          <a:xfrm>
            <a:off x="914400" y="6521450"/>
            <a:ext cx="708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http://www.physics.smu.edu/~olness/www/05fall1320/applet/pipe-waves.html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728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Standing Sound Waves, Normal Modes</a:t>
            </a:r>
          </a:p>
        </p:txBody>
      </p:sp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1127125" y="1106488"/>
            <a:ext cx="404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Kundt Tube experiment:</a:t>
            </a:r>
          </a:p>
        </p:txBody>
      </p:sp>
      <p:pic>
        <p:nvPicPr>
          <p:cNvPr id="578566" name="Picture 6" descr="Figure16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2772" name="Picture 4" descr="Figure16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589" name="Picture 5" descr="eq_16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72000"/>
            <a:ext cx="4699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590" name="Picture 6" descr="eq_16_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562600"/>
            <a:ext cx="50466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441325" y="1535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699125" y="49133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effectLst/>
              </a:rPr>
              <a:t> </a:t>
            </a:r>
            <a:endParaRPr lang="en-US" sz="1800" b="1">
              <a:solidFill>
                <a:srgbClr val="00FF00"/>
              </a:solidFill>
              <a:effectLst/>
            </a:endParaRPr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1736725" y="239713"/>
            <a:ext cx="630974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A50021"/>
                </a:solidFill>
                <a:effectLst/>
              </a:rPr>
              <a:t>In continuum mechanics, the bulk modulus B is </a:t>
            </a:r>
          </a:p>
          <a:p>
            <a:pPr>
              <a:defRPr/>
            </a:pPr>
            <a:r>
              <a:rPr lang="en-US" sz="2000" b="1" dirty="0">
                <a:solidFill>
                  <a:srgbClr val="A50021"/>
                </a:solidFill>
                <a:effectLst/>
              </a:rPr>
              <a:t>introduced to describe volume changes in bodies:</a:t>
            </a:r>
          </a:p>
          <a:p>
            <a:pPr>
              <a:defRPr/>
            </a:pPr>
            <a:endParaRPr lang="en-US" sz="2000" b="1" dirty="0">
              <a:solidFill>
                <a:srgbClr val="A50021"/>
              </a:solidFill>
              <a:effectLst/>
            </a:endParaRPr>
          </a:p>
          <a:p>
            <a:pPr>
              <a:defRPr/>
            </a:pPr>
            <a:endParaRPr lang="en-US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6583" name="Picture 7" descr="eq_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7689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4" name="Picture 8" descr="eq_16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124200"/>
            <a:ext cx="406241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85" name="Text Box 9"/>
          <p:cNvSpPr txBox="1">
            <a:spLocks noChangeArrowheads="1"/>
          </p:cNvSpPr>
          <p:nvPr/>
        </p:nvSpPr>
        <p:spPr bwMode="auto">
          <a:xfrm>
            <a:off x="898525" y="4278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36587" name="Picture 11" descr="eq_16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786313"/>
            <a:ext cx="498951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8" name="Picture 12" descr="eq_16_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924550"/>
            <a:ext cx="46577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0" name="Rectangle 14"/>
          <p:cNvSpPr>
            <a:spLocks noChangeArrowheads="1"/>
          </p:cNvSpPr>
          <p:nvPr/>
        </p:nvSpPr>
        <p:spPr bwMode="auto">
          <a:xfrm>
            <a:off x="152400" y="39624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Since the propagation in the media is different for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sound waves, different rules apply for sound speed: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55725" y="8540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70525" y="1611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6600"/>
                </a:solidFill>
                <a:effectLst/>
              </a:rPr>
              <a:t>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48000" y="4343400"/>
            <a:ext cx="21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b="1">
                <a:solidFill>
                  <a:schemeClr val="tx1"/>
                </a:solidFill>
                <a:effectLst/>
              </a:rPr>
              <a:t> </a:t>
            </a:r>
          </a:p>
          <a:p>
            <a:pPr eaLnBrk="0" hangingPunct="0"/>
            <a:endParaRPr lang="en-US" sz="800" b="1">
              <a:solidFill>
                <a:schemeClr val="tx1"/>
              </a:solidFill>
              <a:effectLst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46125" y="649288"/>
            <a:ext cx="74815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2"/>
                </a:solidFill>
                <a:effectLst/>
              </a:rPr>
              <a:t>Within the scope of our course, we assume that</a:t>
            </a:r>
          </a:p>
          <a:p>
            <a:pPr eaLnBrk="0" hangingPunct="0"/>
            <a:r>
              <a:rPr lang="en-US" sz="2400" b="1" dirty="0">
                <a:solidFill>
                  <a:schemeClr val="bg2"/>
                </a:solidFill>
                <a:effectLst/>
              </a:rPr>
              <a:t>all HM is well described by sinusoidal type curves</a:t>
            </a:r>
          </a:p>
          <a:p>
            <a:pPr eaLnBrk="0" hangingPunct="0"/>
            <a:r>
              <a:rPr lang="en-US" sz="2400" b="1" dirty="0">
                <a:solidFill>
                  <a:schemeClr val="bg2"/>
                </a:solidFill>
                <a:effectLst/>
              </a:rPr>
              <a:t>(</a:t>
            </a:r>
            <a:r>
              <a:rPr lang="en-US" sz="2400" b="1" dirty="0" err="1">
                <a:solidFill>
                  <a:schemeClr val="bg2"/>
                </a:solidFill>
                <a:effectLst/>
              </a:rPr>
              <a:t>ie</a:t>
            </a:r>
            <a:r>
              <a:rPr lang="en-US" sz="2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effectLst/>
              </a:rPr>
              <a:t>cos</a:t>
            </a:r>
            <a:r>
              <a:rPr lang="en-US" sz="2400" b="1" dirty="0">
                <a:solidFill>
                  <a:schemeClr val="bg2"/>
                </a:solidFill>
                <a:effectLst/>
              </a:rPr>
              <a:t> or sin).</a:t>
            </a:r>
          </a:p>
          <a:p>
            <a:pPr eaLnBrk="0" hangingPunct="0"/>
            <a:endParaRPr lang="en-US" sz="2400" b="1" dirty="0">
              <a:solidFill>
                <a:schemeClr val="bg2"/>
              </a:solidFill>
              <a:effectLst/>
            </a:endParaRPr>
          </a:p>
          <a:p>
            <a:pPr eaLnBrk="0" hangingPunct="0"/>
            <a:r>
              <a:rPr lang="en-US" sz="2400" b="1" dirty="0">
                <a:effectLst/>
              </a:rPr>
              <a:t>The following concepts help to quantify HM:</a:t>
            </a:r>
          </a:p>
          <a:p>
            <a:pPr eaLnBrk="0" hangingPunct="0"/>
            <a:r>
              <a:rPr lang="en-US" sz="2400" b="1" dirty="0">
                <a:effectLst/>
              </a:rPr>
              <a:t>Period T, frequency f, angular frequency </a:t>
            </a:r>
            <a:r>
              <a:rPr lang="en-US" sz="2400" b="1" dirty="0">
                <a:effectLst/>
                <a:latin typeface="Symbol" pitchFamily="18" charset="2"/>
              </a:rPr>
              <a:t>w</a:t>
            </a:r>
            <a:r>
              <a:rPr lang="en-US" sz="2400" b="1" dirty="0">
                <a:effectLst/>
              </a:rPr>
              <a:t> </a:t>
            </a:r>
          </a:p>
        </p:txBody>
      </p:sp>
      <p:pic>
        <p:nvPicPr>
          <p:cNvPr id="558088" name="Picture 8" descr="eq_13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505200"/>
            <a:ext cx="5181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9" name="Picture 9" descr="eq_13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95800"/>
            <a:ext cx="4724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533400" y="814388"/>
            <a:ext cx="296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152400" y="59182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7606" name="Text Box 6"/>
          <p:cNvSpPr txBox="1">
            <a:spLocks noChangeArrowheads="1"/>
          </p:cNvSpPr>
          <p:nvPr/>
        </p:nvSpPr>
        <p:spPr bwMode="auto">
          <a:xfrm>
            <a:off x="1279525" y="573088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0" y="685800"/>
            <a:ext cx="55403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speed of sound is medium specific:</a:t>
            </a:r>
          </a:p>
          <a:p>
            <a:pPr>
              <a:defRPr/>
            </a:pPr>
            <a:endParaRPr lang="en-US" sz="240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and not all sounds are audible.</a:t>
            </a:r>
          </a:p>
        </p:txBody>
      </p:sp>
      <p:sp>
        <p:nvSpPr>
          <p:cNvPr id="537611" name="Rectangle 11"/>
          <p:cNvSpPr>
            <a:spLocks noChangeArrowheads="1"/>
          </p:cNvSpPr>
          <p:nvPr/>
        </p:nvSpPr>
        <p:spPr bwMode="auto">
          <a:xfrm>
            <a:off x="304800" y="4038600"/>
            <a:ext cx="83058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useful concept to analyze waves: The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Fourier Transformation</a:t>
            </a:r>
          </a:p>
          <a:p>
            <a:pPr>
              <a:defRPr/>
            </a:pP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effectLst/>
              </a:rPr>
              <a:t>			         </a:t>
            </a:r>
            <a:r>
              <a:rPr lang="en-US" sz="2000" b="1" dirty="0">
                <a:solidFill>
                  <a:srgbClr val="003399"/>
                </a:solidFill>
                <a:effectLst/>
              </a:rPr>
              <a:t>complex y/t or p/t data are transformed</a:t>
            </a:r>
          </a:p>
          <a:p>
            <a:pPr>
              <a:defRPr/>
            </a:pPr>
            <a:r>
              <a:rPr lang="en-US" sz="2000" b="1" dirty="0">
                <a:solidFill>
                  <a:srgbClr val="003399"/>
                </a:solidFill>
                <a:effectLst/>
              </a:rPr>
              <a:t>			         mathematically into easy to grasp</a:t>
            </a:r>
          </a:p>
          <a:p>
            <a:pPr>
              <a:defRPr/>
            </a:pPr>
            <a:r>
              <a:rPr lang="en-US" sz="2000" b="1" dirty="0">
                <a:solidFill>
                  <a:srgbClr val="003399"/>
                </a:solidFill>
                <a:effectLst/>
              </a:rPr>
              <a:t>			         ‘frequency space’</a:t>
            </a:r>
          </a:p>
          <a:p>
            <a:pPr>
              <a:defRPr/>
            </a:pPr>
            <a:endParaRPr lang="en-US" sz="2000" b="1" dirty="0">
              <a:solidFill>
                <a:srgbClr val="003399"/>
              </a:solidFill>
              <a:effectLst/>
            </a:endParaRPr>
          </a:p>
          <a:p>
            <a:pPr>
              <a:defRPr/>
            </a:pPr>
            <a:r>
              <a: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the ear: a natural FT machine</a:t>
            </a:r>
          </a:p>
        </p:txBody>
      </p:sp>
      <p:pic>
        <p:nvPicPr>
          <p:cNvPr id="537612" name="Picture 12" descr="Figure16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97205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13" name="Picture 13" descr="table_16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259556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37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7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7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37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3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0" y="1747838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0" y="6400800"/>
            <a:ext cx="21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974725" y="1182688"/>
            <a:ext cx="26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en-US" sz="2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8631" name="Text Box 7"/>
          <p:cNvSpPr txBox="1">
            <a:spLocks noChangeArrowheads="1"/>
          </p:cNvSpPr>
          <p:nvPr/>
        </p:nvSpPr>
        <p:spPr bwMode="auto">
          <a:xfrm>
            <a:off x="4937125" y="630872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8632" name="Text Box 8"/>
          <p:cNvSpPr txBox="1">
            <a:spLocks noChangeArrowheads="1"/>
          </p:cNvSpPr>
          <p:nvPr/>
        </p:nvSpPr>
        <p:spPr bwMode="auto">
          <a:xfrm>
            <a:off x="381000" y="652145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38633" name="Text Box 9"/>
          <p:cNvSpPr txBox="1">
            <a:spLocks noChangeArrowheads="1"/>
          </p:cNvSpPr>
          <p:nvPr/>
        </p:nvSpPr>
        <p:spPr bwMode="auto">
          <a:xfrm>
            <a:off x="914400" y="381000"/>
            <a:ext cx="704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Sound Intensity and the Decibel Scale</a:t>
            </a:r>
          </a:p>
        </p:txBody>
      </p:sp>
      <p:pic>
        <p:nvPicPr>
          <p:cNvPr id="35850" name="Picture 10" descr="eq_16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9278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eq_16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67000"/>
            <a:ext cx="59642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36" name="Picture 12" descr="eq_16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60039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441325" y="1535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699125" y="49133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effectLst/>
              </a:rPr>
              <a:t> </a:t>
            </a:r>
            <a:endParaRPr lang="en-US" sz="1800" b="1">
              <a:solidFill>
                <a:srgbClr val="00FF00"/>
              </a:solidFill>
              <a:effectLst/>
            </a:endParaRPr>
          </a:p>
        </p:txBody>
      </p:sp>
      <p:sp>
        <p:nvSpPr>
          <p:cNvPr id="543750" name="Text Box 6"/>
          <p:cNvSpPr txBox="1">
            <a:spLocks noChangeArrowheads="1"/>
          </p:cNvSpPr>
          <p:nvPr/>
        </p:nvSpPr>
        <p:spPr bwMode="auto">
          <a:xfrm>
            <a:off x="1736725" y="2397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3751" name="Text Box 7"/>
          <p:cNvSpPr txBox="1">
            <a:spLocks noChangeArrowheads="1"/>
          </p:cNvSpPr>
          <p:nvPr/>
        </p:nvSpPr>
        <p:spPr bwMode="auto">
          <a:xfrm>
            <a:off x="898525" y="4278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43752" name="Text Box 8"/>
          <p:cNvSpPr txBox="1">
            <a:spLocks noChangeArrowheads="1"/>
          </p:cNvSpPr>
          <p:nvPr/>
        </p:nvSpPr>
        <p:spPr bwMode="auto">
          <a:xfrm>
            <a:off x="1050925" y="168275"/>
            <a:ext cx="5889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Resonance, Interference, Beats</a:t>
            </a:r>
          </a:p>
        </p:txBody>
      </p:sp>
      <p:sp>
        <p:nvSpPr>
          <p:cNvPr id="543753" name="Text Box 9"/>
          <p:cNvSpPr txBox="1">
            <a:spLocks noChangeArrowheads="1"/>
          </p:cNvSpPr>
          <p:nvPr/>
        </p:nvSpPr>
        <p:spPr bwMode="auto">
          <a:xfrm>
            <a:off x="441325" y="1030288"/>
            <a:ext cx="79028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3300"/>
                </a:solidFill>
                <a:effectLst/>
              </a:rPr>
              <a:t>Every body has a natural frequency at which it ‘likes’ to</a:t>
            </a:r>
          </a:p>
          <a:p>
            <a:pPr>
              <a:defRPr/>
            </a:pPr>
            <a:r>
              <a:rPr lang="en-US" sz="2400" dirty="0">
                <a:solidFill>
                  <a:srgbClr val="003300"/>
                </a:solidFill>
                <a:effectLst/>
              </a:rPr>
              <a:t>vibrate. At this frequency drastic swing amplitudes occur.</a:t>
            </a:r>
          </a:p>
          <a:p>
            <a:pPr>
              <a:defRPr/>
            </a:pPr>
            <a:r>
              <a:rPr lang="en-US" sz="2400" dirty="0">
                <a:solidFill>
                  <a:srgbClr val="003300"/>
                </a:solidFill>
                <a:effectLst/>
              </a:rPr>
              <a:t>The phenomenon is called resonance.</a:t>
            </a:r>
          </a:p>
        </p:txBody>
      </p:sp>
      <p:sp>
        <p:nvSpPr>
          <p:cNvPr id="543754" name="Rectangle 10"/>
          <p:cNvSpPr>
            <a:spLocks noChangeArrowheads="1"/>
          </p:cNvSpPr>
          <p:nvPr/>
        </p:nvSpPr>
        <p:spPr bwMode="auto">
          <a:xfrm>
            <a:off x="2286000" y="5943600"/>
            <a:ext cx="25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3755" name="Rectangle 11"/>
          <p:cNvSpPr>
            <a:spLocks noChangeArrowheads="1"/>
          </p:cNvSpPr>
          <p:nvPr/>
        </p:nvSpPr>
        <p:spPr bwMode="auto">
          <a:xfrm>
            <a:off x="1600200" y="2743200"/>
            <a:ext cx="564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/>
                <a:hlinkClick r:id="rId2"/>
              </a:rPr>
              <a:t>http://www.walter-fendt.de/ph14e/resonance.htm</a:t>
            </a:r>
            <a:endParaRPr lang="en-US" sz="2000" dirty="0">
              <a:effectLst/>
            </a:endParaRP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3756" name="Rectangle 12"/>
          <p:cNvSpPr>
            <a:spLocks noChangeArrowheads="1"/>
          </p:cNvSpPr>
          <p:nvPr/>
        </p:nvSpPr>
        <p:spPr bwMode="auto">
          <a:xfrm>
            <a:off x="1524000" y="4572000"/>
            <a:ext cx="25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533400" y="814388"/>
            <a:ext cx="296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4773" name="Rectangle 5"/>
          <p:cNvSpPr>
            <a:spLocks noChangeArrowheads="1"/>
          </p:cNvSpPr>
          <p:nvPr/>
        </p:nvSpPr>
        <p:spPr bwMode="auto">
          <a:xfrm>
            <a:off x="152400" y="59182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1279525" y="573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44775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914400" y="304800"/>
            <a:ext cx="766427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two sound waves interfere, a new phenomenon</a:t>
            </a:r>
          </a:p>
          <a:p>
            <a:pPr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appears: Beats – packets of sounds which give our ear</a:t>
            </a:r>
          </a:p>
          <a:p>
            <a:pPr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feeling of distinct sound sections:</a:t>
            </a:r>
          </a:p>
          <a:p>
            <a:pPr>
              <a:defRPr/>
            </a:pPr>
            <a:endParaRPr lang="en-US" sz="16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are a result of interference of longitudinal waves.</a:t>
            </a:r>
          </a:p>
        </p:txBody>
      </p:sp>
      <p:pic>
        <p:nvPicPr>
          <p:cNvPr id="37898" name="Picture 10" descr="Figure16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eq_16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4114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390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The Doppler Effect:  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1127125" y="1106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46125" y="1306513"/>
            <a:ext cx="752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134999"/>
                </a:solidFill>
                <a:effectLst/>
              </a:rPr>
              <a:t>When a sound source moves, its wave fronts from the rear arrive </a:t>
            </a:r>
          </a:p>
          <a:p>
            <a:r>
              <a:rPr lang="en-US" sz="2000">
                <a:solidFill>
                  <a:srgbClr val="134999"/>
                </a:solidFill>
                <a:effectLst/>
              </a:rPr>
              <a:t>delayed at a listeners position:</a:t>
            </a:r>
          </a:p>
        </p:txBody>
      </p:sp>
      <p:sp>
        <p:nvSpPr>
          <p:cNvPr id="546823" name="Rectangle 7"/>
          <p:cNvSpPr>
            <a:spLocks noChangeArrowheads="1"/>
          </p:cNvSpPr>
          <p:nvPr/>
        </p:nvSpPr>
        <p:spPr bwMode="auto">
          <a:xfrm>
            <a:off x="1219200" y="2209800"/>
            <a:ext cx="676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/>
                <a:hlinkClick r:id="rId2"/>
              </a:rPr>
              <a:t>http://lectureonline.cl.msu.edu/~mmp/applist/doppler/d.htm</a:t>
            </a:r>
            <a:endParaRPr lang="en-US" sz="2000" dirty="0">
              <a:effectLst/>
            </a:endParaRP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6824" name="Rectangle 8"/>
          <p:cNvSpPr>
            <a:spLocks noChangeArrowheads="1"/>
          </p:cNvSpPr>
          <p:nvPr/>
        </p:nvSpPr>
        <p:spPr bwMode="auto">
          <a:xfrm>
            <a:off x="1600200" y="4419600"/>
            <a:ext cx="599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/>
                <a:hlinkClick r:id="rId3"/>
              </a:rPr>
              <a:t>http://library.thinkquest.org/19537/java/Doppler.html</a:t>
            </a:r>
            <a:endParaRPr lang="en-US" sz="2000" dirty="0">
              <a:effectLst/>
            </a:endParaRP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6825" name="Rectangle 9"/>
          <p:cNvSpPr>
            <a:spLocks noChangeArrowheads="1"/>
          </p:cNvSpPr>
          <p:nvPr/>
        </p:nvSpPr>
        <p:spPr bwMode="auto">
          <a:xfrm>
            <a:off x="1066800" y="3200400"/>
            <a:ext cx="25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46826" name="Picture 10" descr="eq_16_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257800"/>
            <a:ext cx="428783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87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71913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task - Discuss</a:t>
            </a:r>
          </a:p>
          <a:p>
            <a:pPr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Q16.14 Two vibrating tuning forks have the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 f but one is stationary and the other is 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mounted at the rim of a rotating platform.</a:t>
            </a:r>
          </a:p>
          <a:p>
            <a:pPr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does a listener hear?</a:t>
            </a:r>
          </a:p>
        </p:txBody>
      </p:sp>
      <p:pic>
        <p:nvPicPr>
          <p:cNvPr id="547845" name="Picture 5" descr="1220_L18ch16_tuningforkDopplerE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3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288925" y="4611688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</a:rPr>
              <a:t> </a:t>
            </a:r>
            <a:endParaRPr lang="en-US" sz="2400" dirty="0">
              <a:effectLst/>
            </a:endParaRPr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212725" y="6183313"/>
            <a:ext cx="479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it matter where the listener stands?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7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7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7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7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7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50925" y="344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81000" y="31242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03325" y="1182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/>
            <a:r>
              <a:rPr lang="en-US" sz="2400" b="1"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7175" name="Picture 7" descr="eq_13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0"/>
            <a:ext cx="50990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Figure13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593725" y="6135688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bg2"/>
                </a:solidFill>
                <a:effectLst/>
              </a:rPr>
              <a:t> </a:t>
            </a:r>
            <a:endParaRPr lang="en-US" sz="2400" b="1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04800" y="3657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6600"/>
                </a:solidFill>
                <a:effectLst/>
              </a:rPr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3881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2"/>
                </a:solidFill>
                <a:effectLst/>
              </a:rPr>
              <a:t>Analogy sine/circle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98525" y="45831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/>
            <a:endParaRPr lang="en-US" sz="2000" b="1">
              <a:effectLst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" y="6248400"/>
            <a:ext cx="212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b="1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60137" name="Picture 9" descr="Figure13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24384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38" name="Picture 10" descr="eq_13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30718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39" name="Picture 11" descr="eq_13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990600"/>
            <a:ext cx="329723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40" name="Picture 12" descr="eq_13_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752600"/>
            <a:ext cx="3481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79525" y="573088"/>
            <a:ext cx="729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2"/>
                </a:solidFill>
                <a:effectLst/>
              </a:rPr>
              <a:t>Displacement x, velocity v, acceleration a in SHM</a:t>
            </a:r>
          </a:p>
        </p:txBody>
      </p:sp>
      <p:pic>
        <p:nvPicPr>
          <p:cNvPr id="561157" name="Picture 5" descr="eq_1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8547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Figure13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59" name="Picture 7" descr="Figure13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09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6115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737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2"/>
                </a:solidFill>
                <a:effectLst/>
              </a:rPr>
              <a:t>Influence of A, k, and m</a:t>
            </a:r>
          </a:p>
        </p:txBody>
      </p:sp>
      <p:pic>
        <p:nvPicPr>
          <p:cNvPr id="10245" name="Picture 5" descr="Figure13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98525" y="52228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431925" y="217488"/>
            <a:ext cx="556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2"/>
                </a:solidFill>
                <a:effectLst/>
              </a:rPr>
              <a:t>SHM - Periodic Motion – Energy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46125" y="5526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11272" name="Picture 8" descr="eq_13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4891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7" name="Picture 9" descr="Figure13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003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80325" y="1508125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effectLst/>
                <a:sym typeface="Wingdings" pitchFamily="2" charset="2"/>
              </a:rPr>
              <a:t></a:t>
            </a:r>
            <a:endParaRPr lang="en-US" sz="1600" b="1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74725" y="649288"/>
            <a:ext cx="273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effectLst/>
              </a:rPr>
              <a:t>Simple Pendulum</a:t>
            </a:r>
          </a:p>
        </p:txBody>
      </p:sp>
      <p:pic>
        <p:nvPicPr>
          <p:cNvPr id="12293" name="Picture 5" descr="Figure13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096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7302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470943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2"/>
                </a:solidFill>
                <a:effectLst/>
              </a:rPr>
              <a:t>Restoring force follows</a:t>
            </a:r>
          </a:p>
          <a:p>
            <a:pPr eaLnBrk="0" hangingPunct="0"/>
            <a:r>
              <a:rPr lang="en-US" sz="2000" b="1" dirty="0">
                <a:solidFill>
                  <a:schemeClr val="bg2"/>
                </a:solidFill>
                <a:effectLst/>
              </a:rPr>
              <a:t>string angle with normal : </a:t>
            </a:r>
            <a:r>
              <a:rPr lang="en-US" sz="2000" b="1" dirty="0" err="1">
                <a:solidFill>
                  <a:schemeClr val="bg2"/>
                </a:solidFill>
                <a:effectLst/>
              </a:rPr>
              <a:t>F</a:t>
            </a:r>
            <a:r>
              <a:rPr lang="en-US" sz="2000" b="1" baseline="-25000" dirty="0" err="1">
                <a:solidFill>
                  <a:schemeClr val="bg2"/>
                </a:solidFill>
                <a:effectLst/>
                <a:latin typeface="Symbol" pitchFamily="18" charset="2"/>
              </a:rPr>
              <a:t>q</a:t>
            </a:r>
            <a:endParaRPr lang="en-US" sz="2000" b="1" baseline="-25000" dirty="0">
              <a:solidFill>
                <a:schemeClr val="bg2"/>
              </a:solidFill>
              <a:effectLst/>
              <a:latin typeface="Symbol" pitchFamily="18" charset="2"/>
            </a:endParaRPr>
          </a:p>
          <a:p>
            <a:pPr eaLnBrk="0" hangingPunct="0"/>
            <a:endParaRPr lang="en-US" sz="2000" b="1" dirty="0">
              <a:solidFill>
                <a:schemeClr val="bg2"/>
              </a:solidFill>
              <a:effectLst/>
            </a:endParaRPr>
          </a:p>
          <a:p>
            <a:pPr eaLnBrk="0" hangingPunct="0"/>
            <a:r>
              <a:rPr lang="en-US" sz="2000" b="1" dirty="0">
                <a:solidFill>
                  <a:schemeClr val="bg2"/>
                </a:solidFill>
                <a:effectLst/>
              </a:rPr>
              <a:t>directly proportional to </a:t>
            </a:r>
            <a:r>
              <a:rPr lang="en-US" sz="2000" b="1" dirty="0">
                <a:solidFill>
                  <a:schemeClr val="bg2"/>
                </a:solidFill>
                <a:effectLst/>
                <a:latin typeface="Symbol" pitchFamily="18" charset="2"/>
              </a:rPr>
              <a:t>q</a:t>
            </a:r>
            <a:endParaRPr lang="en-US" sz="2000" b="1" dirty="0">
              <a:solidFill>
                <a:schemeClr val="bg2"/>
              </a:solidFill>
              <a:effectLst/>
            </a:endParaRPr>
          </a:p>
          <a:p>
            <a:pPr eaLnBrk="0" hangingPunct="0"/>
            <a:endParaRPr lang="en-US" sz="2000" b="1" dirty="0">
              <a:solidFill>
                <a:schemeClr val="bg2"/>
              </a:solidFill>
              <a:effectLst/>
            </a:endParaRPr>
          </a:p>
          <a:p>
            <a:pPr eaLnBrk="0" hangingPunct="0"/>
            <a:r>
              <a:rPr lang="en-US" sz="2000" b="1" dirty="0">
                <a:solidFill>
                  <a:schemeClr val="bg2"/>
                </a:solidFill>
                <a:effectLst/>
              </a:rPr>
              <a:t>Tangential component acts:</a:t>
            </a:r>
          </a:p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/>
              </a:rPr>
              <a:t>F</a:t>
            </a:r>
            <a:r>
              <a:rPr lang="en-US" sz="2000" b="1" baseline="-25000" dirty="0" err="1">
                <a:solidFill>
                  <a:schemeClr val="bg2"/>
                </a:solidFill>
                <a:effectLst/>
                <a:latin typeface="Symbol" pitchFamily="18" charset="2"/>
              </a:rPr>
              <a:t>q</a:t>
            </a:r>
            <a:r>
              <a:rPr lang="en-US" sz="2000" b="1" dirty="0">
                <a:solidFill>
                  <a:schemeClr val="bg2"/>
                </a:solidFill>
                <a:effectLst/>
              </a:rPr>
              <a:t> = -mg </a:t>
            </a:r>
            <a:r>
              <a:rPr lang="en-US" sz="2000" b="1" dirty="0" err="1">
                <a:solidFill>
                  <a:schemeClr val="bg2"/>
                </a:solidFill>
                <a:effectLst/>
              </a:rPr>
              <a:t>sin</a:t>
            </a:r>
            <a:r>
              <a:rPr lang="en-US" sz="2000" b="1" dirty="0" err="1">
                <a:solidFill>
                  <a:schemeClr val="bg2"/>
                </a:solidFill>
                <a:effectLst/>
                <a:latin typeface="Symbol" pitchFamily="18" charset="2"/>
              </a:rPr>
              <a:t>q</a:t>
            </a:r>
            <a:endParaRPr lang="en-US" sz="2000" b="1" dirty="0">
              <a:solidFill>
                <a:schemeClr val="bg2"/>
              </a:solidFill>
              <a:effectLst/>
              <a:latin typeface="Symbol" pitchFamily="18" charset="2"/>
            </a:endParaRPr>
          </a:p>
          <a:p>
            <a:pPr eaLnBrk="0" hangingPunct="0"/>
            <a:endParaRPr lang="en-US" sz="2000" b="1" dirty="0">
              <a:solidFill>
                <a:schemeClr val="bg2"/>
              </a:solidFill>
              <a:effectLst/>
            </a:endParaRPr>
          </a:p>
          <a:p>
            <a:pPr eaLnBrk="0" hangingPunct="0"/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>
                <a:solidFill>
                  <a:schemeClr val="bg2"/>
                </a:solidFill>
                <a:effectLst/>
              </a:rPr>
              <a:t>	</a:t>
            </a:r>
          </a:p>
          <a:p>
            <a:pPr eaLnBrk="0" hangingPunct="0"/>
            <a:endParaRPr lang="en-US" sz="2000" b="1" dirty="0">
              <a:solidFill>
                <a:schemeClr val="tx1"/>
              </a:solidFill>
              <a:effectLst/>
            </a:endParaRPr>
          </a:p>
          <a:p>
            <a:pPr eaLnBrk="0" hangingPunct="0"/>
            <a:endParaRPr lang="en-US" sz="2000" b="1" dirty="0">
              <a:solidFill>
                <a:schemeClr val="tx1"/>
              </a:solidFill>
              <a:effectLst/>
            </a:endParaRPr>
          </a:p>
          <a:p>
            <a:pPr eaLnBrk="0" hangingPunct="0"/>
            <a:endParaRPr lang="en-US" sz="2000" b="1" dirty="0" smtClean="0">
              <a:solidFill>
                <a:schemeClr val="tx1"/>
              </a:solidFill>
              <a:effectLst/>
            </a:endParaRPr>
          </a:p>
          <a:p>
            <a:pPr eaLnBrk="0" hangingPunct="0"/>
            <a:endParaRPr lang="en-US" sz="2000" b="1" dirty="0" smtClean="0">
              <a:solidFill>
                <a:schemeClr val="tx1"/>
              </a:solidFill>
              <a:effectLst/>
            </a:endParaRPr>
          </a:p>
          <a:p>
            <a:pPr eaLnBrk="0" hangingPunct="0"/>
            <a:endParaRPr lang="en-US" sz="2000" b="1" dirty="0" smtClean="0">
              <a:solidFill>
                <a:schemeClr val="tx1"/>
              </a:solidFill>
              <a:effectLst/>
            </a:endParaRPr>
          </a:p>
          <a:p>
            <a:pPr eaLnBrk="0" hangingPunct="0"/>
            <a:endParaRPr lang="en-US" sz="2000" b="1" dirty="0" smtClean="0">
              <a:solidFill>
                <a:schemeClr val="tx1"/>
              </a:solidFill>
              <a:effectLst/>
            </a:endParaRPr>
          </a:p>
          <a:p>
            <a:pPr eaLnBrk="0" hangingPunct="0"/>
            <a:endParaRPr lang="en-US" sz="2000" b="1" dirty="0">
              <a:solidFill>
                <a:schemeClr val="tx1"/>
              </a:solidFill>
              <a:effectLst/>
            </a:endParaRPr>
          </a:p>
          <a:p>
            <a:pPr eaLnBrk="0" hangingPunct="0"/>
            <a:r>
              <a:rPr lang="en-US" sz="1600" b="1" dirty="0">
                <a:solidFill>
                  <a:srgbClr val="134999"/>
                </a:solidFill>
                <a:effectLst/>
              </a:rPr>
              <a:t>Note that for the SP T does </a:t>
            </a:r>
            <a:r>
              <a:rPr lang="en-US" sz="1600" b="1" i="1" dirty="0">
                <a:solidFill>
                  <a:srgbClr val="134999"/>
                </a:solidFill>
                <a:effectLst/>
              </a:rPr>
              <a:t>NOT</a:t>
            </a:r>
            <a:r>
              <a:rPr lang="en-US" sz="1600" b="1" dirty="0">
                <a:solidFill>
                  <a:srgbClr val="134999"/>
                </a:solidFill>
                <a:effectLst/>
              </a:rPr>
              <a:t> depend on m!</a:t>
            </a:r>
          </a:p>
        </p:txBody>
      </p:sp>
      <p:pic>
        <p:nvPicPr>
          <p:cNvPr id="567305" name="Picture 9" descr="eq_13_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0"/>
            <a:ext cx="4495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0" y="0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effectLst/>
                <a:hlinkClick r:id="rId4"/>
              </a:rPr>
              <a:t>http://www.walter-fendt.de/ph14e/pendulum.htm</a:t>
            </a:r>
            <a:endParaRPr lang="en-US" sz="2400" b="1" dirty="0">
              <a:effectLst/>
            </a:endParaRPr>
          </a:p>
          <a:p>
            <a:pPr eaLnBrk="0" hangingPunct="0">
              <a:spcBef>
                <a:spcPct val="50000"/>
              </a:spcBef>
            </a:pPr>
            <a:endParaRPr lang="en-US" sz="24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9526</TotalTime>
  <Words>840</Words>
  <Application>Microsoft Office PowerPoint</Application>
  <PresentationFormat>On-screen Show (4:3)</PresentationFormat>
  <Paragraphs>309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Balance</vt:lpstr>
      <vt:lpstr>Physics 1210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Boundary Conditions and Superposition</vt:lpstr>
      <vt:lpstr> </vt:lpstr>
      <vt:lpstr>Standing Waves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U.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1220/1320</dc:title>
  <dc:creator>rudim</dc:creator>
  <cp:lastModifiedBy>Rudi Michalak</cp:lastModifiedBy>
  <cp:revision>521</cp:revision>
  <dcterms:created xsi:type="dcterms:W3CDTF">2005-01-09T19:35:36Z</dcterms:created>
  <dcterms:modified xsi:type="dcterms:W3CDTF">2016-07-29T16:56:42Z</dcterms:modified>
</cp:coreProperties>
</file>