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28" r:id="rId2"/>
    <p:sldId id="257" r:id="rId3"/>
    <p:sldId id="293" r:id="rId4"/>
    <p:sldId id="331" r:id="rId5"/>
    <p:sldId id="332" r:id="rId6"/>
    <p:sldId id="303" r:id="rId7"/>
    <p:sldId id="306" r:id="rId8"/>
    <p:sldId id="299" r:id="rId9"/>
    <p:sldId id="300" r:id="rId10"/>
    <p:sldId id="301" r:id="rId11"/>
    <p:sldId id="308" r:id="rId12"/>
    <p:sldId id="304" r:id="rId13"/>
    <p:sldId id="307" r:id="rId14"/>
    <p:sldId id="309" r:id="rId15"/>
    <p:sldId id="310" r:id="rId16"/>
    <p:sldId id="311" r:id="rId17"/>
    <p:sldId id="312" r:id="rId18"/>
    <p:sldId id="314" r:id="rId19"/>
    <p:sldId id="315" r:id="rId20"/>
    <p:sldId id="316" r:id="rId21"/>
    <p:sldId id="319" r:id="rId22"/>
    <p:sldId id="333" r:id="rId23"/>
    <p:sldId id="320" r:id="rId24"/>
    <p:sldId id="321" r:id="rId25"/>
    <p:sldId id="323" r:id="rId26"/>
    <p:sldId id="330" r:id="rId27"/>
    <p:sldId id="329" r:id="rId28"/>
    <p:sldId id="326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FB9"/>
    <a:srgbClr val="DA6C60"/>
    <a:srgbClr val="009999"/>
    <a:srgbClr val="CC9900"/>
    <a:srgbClr val="000000"/>
    <a:srgbClr val="800080"/>
    <a:srgbClr val="CCFF99"/>
    <a:srgbClr val="3BC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93" autoAdjust="0"/>
  </p:normalViewPr>
  <p:slideViewPr>
    <p:cSldViewPr>
      <p:cViewPr varScale="1">
        <p:scale>
          <a:sx n="82" d="100"/>
          <a:sy n="82" d="100"/>
        </p:scale>
        <p:origin x="-989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126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9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1127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127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1280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8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288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8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E77A12C-3E76-4FA4-9751-ADF6DFBF067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290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409C9-B6A6-46FC-8748-9CFF44594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E1EB0-AD77-4375-B735-0E6C25E579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D36066A-5FF6-42B3-81F4-18BE4B5CBA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446E5-CD32-4C74-9E36-4303AA5590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3F8AA-659A-4304-960A-594F94A296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0A1BD-A828-4FC0-AFD9-7D7011F80B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A2C23-171A-49B8-8D9F-56FDC6F5D8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769D9-E193-4ED8-9522-4FB2338CD4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8A6C8-2C6C-4395-8592-293BC47945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3B112-62E8-4F5E-8196-0502FE476E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B9367-0407-47E2-9C46-42E2AD4AD1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CFFB9"/>
            </a:gs>
            <a:gs pos="100000">
              <a:srgbClr val="CCFF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024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24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5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5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25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26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BFB038E-8230-4EB3-AC41-33D24BEC6EE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ea-www.harvard.edu/~efortin/thesis/html/ExploreSun.shtml" TargetMode="External"/><Relationship Id="rId5" Type="http://schemas.openxmlformats.org/officeDocument/2006/relationships/hyperlink" Target="http://www.kangwon.ac.kr/~sericc/sci_lab/physics/conduction/conduction.html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chem.iastate.edu/group/Greenbowe/sections/projectfolder/flashfiles/thermochem/heat_metal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bu.ac.uk/water/phase.html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-90.com/" TargetMode="Externa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olcosmos.ipac.caltech.edu/cosmic_classroom/light_lessons/thermal/heat.htm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9966"/>
                </a:solidFill>
              </a:rPr>
              <a:t>Limitations to </a:t>
            </a:r>
            <a:r>
              <a:rPr lang="en-US" dirty="0" smtClean="0">
                <a:solidFill>
                  <a:srgbClr val="339966"/>
                </a:solidFill>
              </a:rPr>
              <a:t>basic </a:t>
            </a:r>
            <a:r>
              <a:rPr lang="en-US" dirty="0">
                <a:solidFill>
                  <a:srgbClr val="339966"/>
                </a:solidFill>
              </a:rPr>
              <a:t>mechanics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400" b="1" dirty="0">
                <a:solidFill>
                  <a:srgbClr val="990000"/>
                </a:solidFill>
              </a:rPr>
              <a:t>Deformable bodies (liquids, gas, soft matter)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rgbClr val="990000"/>
                </a:solidFill>
              </a:rPr>
              <a:t>Temperature’s influence on motion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rgbClr val="990000"/>
                </a:solidFill>
              </a:rPr>
              <a:t>Electric charge’s influence on motion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rgbClr val="990000"/>
                </a:solidFill>
              </a:rPr>
              <a:t>Phase transitions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rgbClr val="990000"/>
                </a:solidFill>
              </a:rPr>
              <a:t>Forces in the nuclear world</a:t>
            </a:r>
          </a:p>
          <a:p>
            <a:pPr>
              <a:lnSpc>
                <a:spcPct val="80000"/>
              </a:lnSpc>
            </a:pPr>
            <a:r>
              <a:rPr lang="en-US" sz="1400" b="1" dirty="0">
                <a:solidFill>
                  <a:srgbClr val="990000"/>
                </a:solidFill>
              </a:rPr>
              <a:t>Chaos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solidFill>
                  <a:srgbClr val="990000"/>
                </a:solidFill>
              </a:rPr>
              <a:t>Most of these cases can be included with certain adaptations to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solidFill>
                  <a:srgbClr val="990000"/>
                </a:solidFill>
              </a:rPr>
              <a:t>Newton’s Mechanics.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b="1" dirty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solidFill>
                  <a:srgbClr val="990000"/>
                </a:solidFill>
              </a:rPr>
              <a:t>The theory of Classical Mechanics is today treated as the ‘limiting case’ of Quantum Physics and General Relativity (neither very large nor very small)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b="1" dirty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solidFill>
                  <a:srgbClr val="006600"/>
                </a:solidFill>
              </a:rPr>
              <a:t>A more elaborate form of mechanics is known in form of the Hamilton-Jacobi theory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solidFill>
                  <a:srgbClr val="006600"/>
                </a:solidFill>
              </a:rPr>
              <a:t>which uses partial derivatives of certain core property pairs (</a:t>
            </a:r>
            <a:r>
              <a:rPr lang="en-US" sz="1400" b="1" dirty="0" err="1">
                <a:solidFill>
                  <a:srgbClr val="006600"/>
                </a:solidFill>
              </a:rPr>
              <a:t>e.g.momentum</a:t>
            </a:r>
            <a:r>
              <a:rPr lang="en-US" sz="1400" b="1" dirty="0">
                <a:solidFill>
                  <a:srgbClr val="006600"/>
                </a:solidFill>
              </a:rPr>
              <a:t> and position)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solidFill>
                  <a:srgbClr val="006600"/>
                </a:solidFill>
              </a:rPr>
              <a:t>and covers more practical cases than Newtonian Mechanics.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b="1" dirty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Literature: Herbert Goldstein ‘Classical Mechanics’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		 </a:t>
            </a:r>
            <a:r>
              <a:rPr lang="en-US" sz="1400" b="1" dirty="0" err="1">
                <a:solidFill>
                  <a:schemeClr val="bg1"/>
                </a:solidFill>
              </a:rPr>
              <a:t>Arya</a:t>
            </a:r>
            <a:r>
              <a:rPr lang="en-US" sz="1400" b="1" dirty="0">
                <a:solidFill>
                  <a:schemeClr val="bg1"/>
                </a:solidFill>
              </a:rPr>
              <a:t> ‘Introduction to CM’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		Lev Landau ‘Mechanics’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How does heat travel?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32004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819400"/>
            <a:ext cx="2771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5011738"/>
            <a:ext cx="244792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4038600" y="685800"/>
            <a:ext cx="518603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Three ways: Conduction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Example coffee cup</a:t>
            </a:r>
          </a:p>
          <a:p>
            <a:r>
              <a:rPr lang="en-US" sz="1800" dirty="0">
                <a:solidFill>
                  <a:schemeClr val="bg2"/>
                </a:solidFill>
              </a:rPr>
              <a:t>Heat flows from warmer to colder object</a:t>
            </a:r>
          </a:p>
          <a:p>
            <a:r>
              <a:rPr lang="en-US" sz="1800" dirty="0">
                <a:solidFill>
                  <a:schemeClr val="bg2"/>
                </a:solidFill>
              </a:rPr>
              <a:t>until in equilibrium; via collision of molecules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5089525" y="2895600"/>
            <a:ext cx="35846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Convection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Example hot frying pan</a:t>
            </a:r>
          </a:p>
          <a:p>
            <a:r>
              <a:rPr lang="en-US" sz="1800" dirty="0">
                <a:solidFill>
                  <a:schemeClr val="bg2"/>
                </a:solidFill>
              </a:rPr>
              <a:t>In liquids and gases : warmer</a:t>
            </a:r>
          </a:p>
          <a:p>
            <a:r>
              <a:rPr lang="en-US" sz="1800" dirty="0">
                <a:solidFill>
                  <a:schemeClr val="bg2"/>
                </a:solidFill>
              </a:rPr>
              <a:t>areas rise into colder areas</a:t>
            </a: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6477000" y="4876800"/>
            <a:ext cx="275267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Radiation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Example far stars</a:t>
            </a:r>
          </a:p>
          <a:p>
            <a:r>
              <a:rPr lang="en-US" sz="1800" dirty="0">
                <a:solidFill>
                  <a:schemeClr val="bg2"/>
                </a:solidFill>
              </a:rPr>
              <a:t>No mass transfer!</a:t>
            </a:r>
          </a:p>
          <a:p>
            <a:r>
              <a:rPr lang="en-US" sz="1800" dirty="0">
                <a:solidFill>
                  <a:schemeClr val="bg2"/>
                </a:solidFill>
              </a:rPr>
              <a:t>Thermal or infrared</a:t>
            </a:r>
          </a:p>
          <a:p>
            <a:r>
              <a:rPr lang="en-US" sz="1800" dirty="0">
                <a:solidFill>
                  <a:schemeClr val="bg2"/>
                </a:solidFill>
              </a:rPr>
              <a:t>radiation.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914400" y="2514600"/>
            <a:ext cx="7807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hlinkClick r:id="rId5"/>
              </a:rPr>
              <a:t>http://www.kangwon.ac.kr/~sericc/sci_lab/physics/conduction/conduction.html</a:t>
            </a:r>
            <a:endParaRPr lang="en-US" sz="1600">
              <a:solidFill>
                <a:schemeClr val="bg2"/>
              </a:solidFill>
            </a:endParaRPr>
          </a:p>
          <a:p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990600" y="4724400"/>
            <a:ext cx="6858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hlinkClick r:id="rId6"/>
              </a:rPr>
              <a:t>http://hea-www.harvard.edu/~efortin/thesis/html/ExploreSun.shtml</a:t>
            </a:r>
            <a:endParaRPr lang="en-US" sz="16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16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974725" y="4206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80"/>
                </a:solidFill>
              </a:rPr>
              <a:t> 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4572000" y="57150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4648200" y="44196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2270125" y="522288"/>
            <a:ext cx="5153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66FF"/>
                </a:solidFill>
              </a:rPr>
              <a:t>Mechanisms of Heat Transfer</a:t>
            </a:r>
          </a:p>
        </p:txBody>
      </p:sp>
      <p:pic>
        <p:nvPicPr>
          <p:cNvPr id="122888" name="Picture 8" descr="table_17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295400"/>
            <a:ext cx="1944688" cy="4243388"/>
          </a:xfrm>
          <a:prstGeom prst="rect">
            <a:avLst/>
          </a:prstGeom>
          <a:noFill/>
        </p:spPr>
      </p:pic>
      <p:pic>
        <p:nvPicPr>
          <p:cNvPr id="122889" name="Picture 9" descr="eq_17_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5638800" cy="946150"/>
          </a:xfrm>
          <a:prstGeom prst="rect">
            <a:avLst/>
          </a:prstGeom>
          <a:noFill/>
        </p:spPr>
      </p:pic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1050925" y="1941513"/>
            <a:ext cx="459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Metals possess large thermal conductivities</a:t>
            </a:r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746125" y="3011488"/>
            <a:ext cx="6124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80"/>
                </a:solidFill>
              </a:rPr>
              <a:t>Stefan Boltzmann Law of Heat Radiation:</a:t>
            </a:r>
          </a:p>
          <a:p>
            <a:endParaRPr lang="en-US">
              <a:solidFill>
                <a:srgbClr val="800080"/>
              </a:solidFill>
            </a:endParaRPr>
          </a:p>
          <a:p>
            <a:endParaRPr lang="en-US">
              <a:solidFill>
                <a:srgbClr val="800080"/>
              </a:solidFill>
            </a:endParaRPr>
          </a:p>
        </p:txBody>
      </p:sp>
      <p:pic>
        <p:nvPicPr>
          <p:cNvPr id="122892" name="Picture 12" descr="eq_17_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581400"/>
            <a:ext cx="5300663" cy="733425"/>
          </a:xfrm>
          <a:prstGeom prst="rect">
            <a:avLst/>
          </a:prstGeom>
          <a:noFill/>
        </p:spPr>
      </p:pic>
      <p:sp>
        <p:nvSpPr>
          <p:cNvPr id="122893" name="Rectangle 13"/>
          <p:cNvSpPr>
            <a:spLocks noChangeArrowheads="1"/>
          </p:cNvSpPr>
          <p:nvPr/>
        </p:nvSpPr>
        <p:spPr bwMode="auto">
          <a:xfrm>
            <a:off x="0" y="48006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2894" name="Picture 14" descr="eq_17_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5562600"/>
            <a:ext cx="5772150" cy="677863"/>
          </a:xfrm>
          <a:prstGeom prst="rect">
            <a:avLst/>
          </a:prstGeom>
          <a:noFill/>
        </p:spPr>
      </p:pic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669925" y="5751513"/>
            <a:ext cx="484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Correction for heat absorption during radiation</a:t>
            </a:r>
          </a:p>
        </p:txBody>
      </p:sp>
      <p:sp>
        <p:nvSpPr>
          <p:cNvPr id="122896" name="Text Box 16"/>
          <p:cNvSpPr txBox="1">
            <a:spLocks noChangeArrowheads="1"/>
          </p:cNvSpPr>
          <p:nvPr/>
        </p:nvSpPr>
        <p:spPr bwMode="auto">
          <a:xfrm>
            <a:off x="533400" y="6448425"/>
            <a:ext cx="774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Black body = an object that absorbs all radiation that falls on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22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22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22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22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Thermal Expansion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pic>
        <p:nvPicPr>
          <p:cNvPr id="118788" name="Picture 4" descr="eq_17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5489575" cy="771525"/>
          </a:xfrm>
          <a:prstGeom prst="rect">
            <a:avLst/>
          </a:prstGeom>
          <a:noFill/>
        </p:spPr>
      </p:pic>
      <p:pic>
        <p:nvPicPr>
          <p:cNvPr id="118789" name="Picture 5" descr="eq_17_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733800"/>
            <a:ext cx="5562600" cy="781050"/>
          </a:xfrm>
          <a:prstGeom prst="rect">
            <a:avLst/>
          </a:prstGeom>
          <a:noFill/>
        </p:spPr>
      </p:pic>
      <p:pic>
        <p:nvPicPr>
          <p:cNvPr id="118790" name="Picture 6" descr="Figure17_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95400"/>
            <a:ext cx="4038600" cy="3028950"/>
          </a:xfrm>
          <a:prstGeom prst="rect">
            <a:avLst/>
          </a:prstGeom>
          <a:noFill/>
        </p:spPr>
      </p:pic>
      <p:pic>
        <p:nvPicPr>
          <p:cNvPr id="118791" name="Picture 7" descr="Figure17_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286250"/>
            <a:ext cx="3429000" cy="2571750"/>
          </a:xfrm>
          <a:prstGeom prst="rect">
            <a:avLst/>
          </a:prstGeom>
          <a:noFill/>
        </p:spPr>
      </p:pic>
      <p:pic>
        <p:nvPicPr>
          <p:cNvPr id="118792" name="Picture 8" descr="table_17_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84713"/>
            <a:ext cx="3657600" cy="2173287"/>
          </a:xfrm>
          <a:prstGeom prst="rect">
            <a:avLst/>
          </a:prstGeom>
          <a:noFill/>
        </p:spPr>
      </p:pic>
      <p:pic>
        <p:nvPicPr>
          <p:cNvPr id="118793" name="Picture 9" descr="table_17_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4870450"/>
            <a:ext cx="5410200" cy="198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3.33333E-6 L -0.30833 -0.27777 " pathEditMode="relative" ptsTypes="AA">
                                      <p:cBhvr>
                                        <p:cTn id="24" dur="2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18791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822325" y="1306513"/>
            <a:ext cx="25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bg1"/>
                </a:solidFill>
              </a:rPr>
              <a:t> </a:t>
            </a:r>
          </a:p>
          <a:p>
            <a:endParaRPr lang="en-US" sz="2000" b="0">
              <a:solidFill>
                <a:schemeClr val="bg1"/>
              </a:solidFill>
            </a:endParaRPr>
          </a:p>
          <a:p>
            <a:endParaRPr lang="en-US" sz="2000" b="0"/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822325" y="37449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sym typeface="Wingdings" pitchFamily="2" charset="2"/>
              </a:rPr>
              <a:t> </a:t>
            </a:r>
            <a:endParaRPr lang="en-US" sz="2000" b="0">
              <a:solidFill>
                <a:srgbClr val="FFCC00"/>
              </a:solidFill>
            </a:endParaRP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2270125" y="5730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1203325" y="61833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2514600" y="9906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593725" y="17922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1355725" y="725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800080"/>
              </a:solidFill>
            </a:endParaRPr>
          </a:p>
        </p:txBody>
      </p:sp>
      <p:sp>
        <p:nvSpPr>
          <p:cNvPr id="121867" name="Rectangle 11"/>
          <p:cNvSpPr>
            <a:spLocks noChangeArrowheads="1"/>
          </p:cNvSpPr>
          <p:nvPr/>
        </p:nvSpPr>
        <p:spPr bwMode="auto">
          <a:xfrm>
            <a:off x="122238" y="3273425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 </a:t>
            </a:r>
          </a:p>
          <a:p>
            <a:endParaRPr lang="en-US" sz="1800" b="0"/>
          </a:p>
        </p:txBody>
      </p:sp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1812925" y="168275"/>
            <a:ext cx="62023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</a:rPr>
              <a:t>Quantity of Heat </a:t>
            </a:r>
            <a:r>
              <a:rPr lang="en-US" sz="3200">
                <a:solidFill>
                  <a:srgbClr val="800080"/>
                </a:solidFill>
              </a:rPr>
              <a:t>–Specific Heat</a:t>
            </a:r>
          </a:p>
          <a:p>
            <a:endParaRPr lang="en-US" sz="3200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Unit: the calorie  1 [cal]   = 4.186 [J]</a:t>
            </a:r>
          </a:p>
          <a:p>
            <a:r>
              <a:rPr lang="en-US" sz="2000">
                <a:solidFill>
                  <a:srgbClr val="000000"/>
                </a:solidFill>
              </a:rPr>
              <a:t>	                     [BTU] = 1055 [J]</a:t>
            </a: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609600" y="1981200"/>
            <a:ext cx="808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hlinkClick r:id="rId2"/>
              </a:rPr>
              <a:t>http://www.chem.iastate.edu/group/Greenbowe/sections/projectfolder/flashfiles/thermochem/heat_metal.html</a:t>
            </a:r>
            <a:endParaRPr lang="en-US" sz="1200">
              <a:solidFill>
                <a:schemeClr val="bg1"/>
              </a:solidFill>
            </a:endParaRPr>
          </a:p>
          <a:p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1279525" y="2286000"/>
            <a:ext cx="76104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Chemistry: a ‘mole’ of any substance contains the same</a:t>
            </a:r>
          </a:p>
          <a:p>
            <a:r>
              <a:rPr lang="en-US" sz="2000">
                <a:solidFill>
                  <a:schemeClr val="bg1"/>
                </a:solidFill>
              </a:rPr>
              <a:t>amount of molecules: </a:t>
            </a:r>
            <a:r>
              <a:rPr lang="en-US" sz="2000">
                <a:solidFill>
                  <a:srgbClr val="FF66FF"/>
                </a:solidFill>
              </a:rPr>
              <a:t>N</a:t>
            </a:r>
            <a:r>
              <a:rPr lang="en-US" sz="2000" baseline="-25000">
                <a:solidFill>
                  <a:srgbClr val="FF66FF"/>
                </a:solidFill>
              </a:rPr>
              <a:t>A</a:t>
            </a:r>
            <a:r>
              <a:rPr lang="en-US" sz="2000">
                <a:solidFill>
                  <a:srgbClr val="FF66FF"/>
                </a:solidFill>
              </a:rPr>
              <a:t> (Avogadro constant, 6.0221367 10</a:t>
            </a:r>
            <a:r>
              <a:rPr lang="en-US" sz="2000" baseline="30000">
                <a:solidFill>
                  <a:srgbClr val="FF66FF"/>
                </a:solidFill>
              </a:rPr>
              <a:t>23</a:t>
            </a:r>
            <a:r>
              <a:rPr lang="en-US" sz="2000">
                <a:solidFill>
                  <a:srgbClr val="FF66FF"/>
                </a:solidFill>
              </a:rPr>
              <a:t>)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Molar mass M is mass per mole</a:t>
            </a:r>
          </a:p>
          <a:p>
            <a:r>
              <a:rPr lang="en-US" sz="2000">
                <a:solidFill>
                  <a:schemeClr val="bg1"/>
                </a:solidFill>
              </a:rPr>
              <a:t>For H</a:t>
            </a:r>
            <a:r>
              <a:rPr lang="en-US" sz="2000" baseline="-25000">
                <a:solidFill>
                  <a:schemeClr val="bg1"/>
                </a:solidFill>
              </a:rPr>
              <a:t>2</a:t>
            </a:r>
            <a:r>
              <a:rPr lang="en-US" sz="2000">
                <a:solidFill>
                  <a:schemeClr val="bg1"/>
                </a:solidFill>
              </a:rPr>
              <a:t>O:  M = 18 [g/mol] so one mole H</a:t>
            </a:r>
            <a:r>
              <a:rPr lang="en-US" sz="2000" baseline="-25000">
                <a:solidFill>
                  <a:schemeClr val="bg1"/>
                </a:solidFill>
              </a:rPr>
              <a:t>2</a:t>
            </a:r>
            <a:r>
              <a:rPr lang="en-US" sz="2000">
                <a:solidFill>
                  <a:schemeClr val="bg1"/>
                </a:solidFill>
              </a:rPr>
              <a:t>O weighs 18.000 [g]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Heat required for temperature change of mass m:</a:t>
            </a:r>
          </a:p>
          <a:p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121872" name="Picture 16" descr="eq_17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724400"/>
            <a:ext cx="5867400" cy="665163"/>
          </a:xfrm>
          <a:prstGeom prst="rect">
            <a:avLst/>
          </a:prstGeom>
          <a:noFill/>
        </p:spPr>
      </p:pic>
      <p:pic>
        <p:nvPicPr>
          <p:cNvPr id="121873" name="Picture 17" descr="Figure17_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914900"/>
            <a:ext cx="2590800" cy="1943100"/>
          </a:xfrm>
          <a:prstGeom prst="rect">
            <a:avLst/>
          </a:prstGeom>
          <a:noFill/>
        </p:spPr>
      </p:pic>
      <p:sp>
        <p:nvSpPr>
          <p:cNvPr id="121874" name="Text Box 18"/>
          <p:cNvSpPr txBox="1">
            <a:spLocks noChangeArrowheads="1"/>
          </p:cNvSpPr>
          <p:nvPr/>
        </p:nvSpPr>
        <p:spPr bwMode="auto">
          <a:xfrm>
            <a:off x="365125" y="4937125"/>
            <a:ext cx="49879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FF66FF"/>
                </a:solidFill>
              </a:rPr>
              <a:t>This quantity c is called ‘specific heat’</a:t>
            </a:r>
          </a:p>
          <a:p>
            <a:endParaRPr lang="en-US" sz="1600" b="0">
              <a:solidFill>
                <a:srgbClr val="FF66FF"/>
              </a:solidFill>
            </a:endParaRPr>
          </a:p>
          <a:p>
            <a:r>
              <a:rPr lang="en-US" sz="1600" b="0">
                <a:solidFill>
                  <a:srgbClr val="FF66FF"/>
                </a:solidFill>
              </a:rPr>
              <a:t>For water: heating 1[g] by 1 degree C requires 1[kcal]</a:t>
            </a:r>
          </a:p>
        </p:txBody>
      </p:sp>
      <p:pic>
        <p:nvPicPr>
          <p:cNvPr id="121875" name="Picture 19" descr="table_17_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791200"/>
            <a:ext cx="2184400" cy="126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834 L -0.34166 -0.3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2187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8.88889E-6 L 0.36666 -0.41112 " pathEditMode="relative" ptsTypes="AA">
                                      <p:cBhvr>
                                        <p:cTn id="63" dur="2000" fill="hold"/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2187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1295400" y="228600"/>
            <a:ext cx="5773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800080"/>
                </a:solidFill>
              </a:rPr>
              <a:t>Phase Changes (Transitions)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1050925" y="10302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819150" y="2819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 </a:t>
            </a:r>
            <a:endParaRPr lang="en-US">
              <a:solidFill>
                <a:srgbClr val="800080"/>
              </a:solidFill>
            </a:endParaRP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898525" y="43068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1355725" y="1230313"/>
            <a:ext cx="5145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Heat is required to change ice into water:</a:t>
            </a:r>
          </a:p>
        </p:txBody>
      </p:sp>
      <p:pic>
        <p:nvPicPr>
          <p:cNvPr id="123913" name="Picture 9" descr="eq_17_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76400"/>
            <a:ext cx="5765800" cy="735013"/>
          </a:xfrm>
          <a:prstGeom prst="rect">
            <a:avLst/>
          </a:prstGeom>
          <a:noFill/>
        </p:spPr>
      </p:pic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3717925" y="1998663"/>
            <a:ext cx="32448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‘heat of fusion’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Similar: heat of vaporization</a:t>
            </a:r>
          </a:p>
        </p:txBody>
      </p:sp>
      <p:pic>
        <p:nvPicPr>
          <p:cNvPr id="123915" name="Picture 11" descr="table_17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05200"/>
            <a:ext cx="6529388" cy="3194050"/>
          </a:xfrm>
          <a:prstGeom prst="rect">
            <a:avLst/>
          </a:prstGeom>
          <a:noFill/>
        </p:spPr>
      </p:pic>
      <p:pic>
        <p:nvPicPr>
          <p:cNvPr id="123916" name="Picture 12" descr="Figure17_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914650"/>
            <a:ext cx="5257800" cy="39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Equations of State – Ideal Gas Law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1203325" y="1611313"/>
            <a:ext cx="7375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800080"/>
                </a:solidFill>
              </a:rPr>
              <a:t>Certain properties of matter are directly linked to the</a:t>
            </a:r>
          </a:p>
          <a:p>
            <a:r>
              <a:rPr lang="en-US" sz="2000">
                <a:solidFill>
                  <a:srgbClr val="800080"/>
                </a:solidFill>
              </a:rPr>
              <a:t>thermodynamic state of a substance: volume V, pressure p,</a:t>
            </a:r>
          </a:p>
          <a:p>
            <a:r>
              <a:rPr lang="en-US" sz="2000">
                <a:solidFill>
                  <a:srgbClr val="800080"/>
                </a:solidFill>
              </a:rPr>
              <a:t>					temperature T</a:t>
            </a:r>
          </a:p>
        </p:txBody>
      </p:sp>
      <p:pic>
        <p:nvPicPr>
          <p:cNvPr id="124933" name="Picture 5" descr="eq_18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971800"/>
            <a:ext cx="5221288" cy="738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 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1746250" y="341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 sz="1800">
              <a:solidFill>
                <a:srgbClr val="800080"/>
              </a:solidFill>
            </a:endParaRP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1508125" y="468313"/>
            <a:ext cx="58785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Often, the mass is constant in a process. Then: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p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V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/T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 = p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V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/T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1508125" y="1524000"/>
            <a:ext cx="495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80"/>
                </a:solidFill>
              </a:rPr>
              <a:t>Variation pressure with elevation</a:t>
            </a:r>
          </a:p>
        </p:txBody>
      </p:sp>
      <p:pic>
        <p:nvPicPr>
          <p:cNvPr id="125959" name="Picture 7" descr="Figure18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3657600" cy="2743200"/>
          </a:xfrm>
          <a:prstGeom prst="rect">
            <a:avLst/>
          </a:prstGeom>
          <a:noFill/>
        </p:spPr>
      </p:pic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1431925" y="2627313"/>
            <a:ext cx="137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Constant T</a:t>
            </a:r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4387850" y="2133600"/>
            <a:ext cx="47561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800" dirty="0">
                <a:solidFill>
                  <a:srgbClr val="800080"/>
                </a:solidFill>
              </a:rPr>
              <a:t>Elevation (meters) Pressure (</a:t>
            </a:r>
            <a:r>
              <a:rPr lang="en-US" sz="1800" dirty="0" err="1">
                <a:solidFill>
                  <a:srgbClr val="800080"/>
                </a:solidFill>
              </a:rPr>
              <a:t>millibars</a:t>
            </a:r>
            <a:r>
              <a:rPr lang="en-US" sz="1800" dirty="0">
                <a:solidFill>
                  <a:srgbClr val="800080"/>
                </a:solidFill>
              </a:rPr>
              <a:t>) 	</a:t>
            </a:r>
          </a:p>
          <a:p>
            <a:pPr eaLnBrk="1" hangingPunct="1"/>
            <a:r>
              <a:rPr lang="en-US" sz="1800" dirty="0">
                <a:solidFill>
                  <a:srgbClr val="800080"/>
                </a:solidFill>
              </a:rPr>
              <a:t>                     0           1013.25 </a:t>
            </a:r>
          </a:p>
          <a:p>
            <a:pPr eaLnBrk="1" hangingPunct="1"/>
            <a:r>
              <a:rPr lang="en-US" sz="1800" dirty="0">
                <a:solidFill>
                  <a:srgbClr val="800080"/>
                </a:solidFill>
              </a:rPr>
              <a:t>               1000             898.76 </a:t>
            </a:r>
          </a:p>
          <a:p>
            <a:pPr eaLnBrk="1" hangingPunct="1"/>
            <a:r>
              <a:rPr lang="en-US" sz="1800" dirty="0">
                <a:solidFill>
                  <a:srgbClr val="800080"/>
                </a:solidFill>
              </a:rPr>
              <a:t>               2000             795.01 </a:t>
            </a:r>
          </a:p>
          <a:p>
            <a:pPr eaLnBrk="1" hangingPunct="1"/>
            <a:r>
              <a:rPr lang="en-US" sz="1800" dirty="0">
                <a:solidFill>
                  <a:srgbClr val="800080"/>
                </a:solidFill>
              </a:rPr>
              <a:t>               3000             701.21 </a:t>
            </a:r>
          </a:p>
          <a:p>
            <a:pPr eaLnBrk="1" hangingPunct="1"/>
            <a:r>
              <a:rPr lang="en-US" sz="1800" dirty="0">
                <a:solidFill>
                  <a:srgbClr val="800080"/>
                </a:solidFill>
              </a:rPr>
              <a:t>               4000             616.60 </a:t>
            </a:r>
          </a:p>
          <a:p>
            <a:pPr eaLnBrk="1" hangingPunct="1"/>
            <a:r>
              <a:rPr lang="en-US" sz="1800" dirty="0">
                <a:solidFill>
                  <a:srgbClr val="800080"/>
                </a:solidFill>
              </a:rPr>
              <a:t>               5000             540.48 </a:t>
            </a:r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5181600" y="76200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 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4233862" y="4191000"/>
            <a:ext cx="4910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DA6C60"/>
                </a:solidFill>
              </a:rPr>
              <a:t>How can we understand that behavior?</a:t>
            </a:r>
          </a:p>
        </p:txBody>
      </p:sp>
      <p:pic>
        <p:nvPicPr>
          <p:cNvPr id="125964" name="Picture 12" descr="Figure14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38600"/>
            <a:ext cx="3429000" cy="2571750"/>
          </a:xfrm>
          <a:prstGeom prst="rect">
            <a:avLst/>
          </a:prstGeom>
          <a:noFill/>
        </p:spPr>
      </p:pic>
      <p:pic>
        <p:nvPicPr>
          <p:cNvPr id="125965" name="Picture 13" descr="eq_14_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5463" y="5791200"/>
            <a:ext cx="6078537" cy="6159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629400" y="41910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596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5966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724400"/>
            <a:ext cx="2913185" cy="676275"/>
          </a:xfrm>
          <a:prstGeom prst="rect">
            <a:avLst/>
          </a:prstGeom>
          <a:noFill/>
        </p:spPr>
      </p:pic>
      <p:sp>
        <p:nvSpPr>
          <p:cNvPr id="125968" name="Rectangle 1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97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5969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5191125"/>
            <a:ext cx="2427654" cy="676275"/>
          </a:xfrm>
          <a:prstGeom prst="rect">
            <a:avLst/>
          </a:prstGeom>
          <a:noFill/>
        </p:spPr>
      </p:pic>
      <p:sp>
        <p:nvSpPr>
          <p:cNvPr id="125971" name="Rectangle 1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97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5972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036" y="5657850"/>
            <a:ext cx="2843964" cy="590550"/>
          </a:xfrm>
          <a:prstGeom prst="rect">
            <a:avLst/>
          </a:prstGeom>
          <a:noFill/>
        </p:spPr>
      </p:pic>
      <p:sp>
        <p:nvSpPr>
          <p:cNvPr id="125974" name="Rectangle 22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97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5975" name="Picture 2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6172200"/>
            <a:ext cx="2428106" cy="685801"/>
          </a:xfrm>
          <a:prstGeom prst="rect">
            <a:avLst/>
          </a:prstGeom>
          <a:noFill/>
        </p:spPr>
      </p:pic>
      <p:sp>
        <p:nvSpPr>
          <p:cNvPr id="125977" name="Rectangle 25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 autoUpdateAnimBg="0"/>
      <p:bldP spid="125960" grpId="0" autoUpdateAnimBg="0"/>
      <p:bldP spid="125961" grpId="0" autoUpdateAnimBg="0"/>
      <p:bldP spid="12596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4098925" y="10302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</a:t>
            </a:r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5089525" y="28590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 </a:t>
            </a:r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6477000" y="48768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1508125" y="47640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DA6C60"/>
                </a:solidFill>
              </a:rPr>
              <a:t> </a:t>
            </a: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2193925" y="344488"/>
            <a:ext cx="3652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Van der Waals Equation</a:t>
            </a: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1127125" y="1230313"/>
            <a:ext cx="788511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The ideal gas equation neglects – volume of molecules</a:t>
            </a:r>
          </a:p>
          <a:p>
            <a:r>
              <a:rPr lang="en-US" sz="2000">
                <a:solidFill>
                  <a:srgbClr val="000000"/>
                </a:solidFill>
              </a:rPr>
              <a:t>                                                        - attractive forces between mol.</a:t>
            </a:r>
          </a:p>
          <a:p>
            <a:endParaRPr lang="en-US" sz="2000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Approximate corrections: (empirically found)</a:t>
            </a:r>
          </a:p>
          <a:p>
            <a:endParaRPr lang="en-US" sz="2000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		{p + (an</a:t>
            </a:r>
            <a:r>
              <a:rPr lang="en-US" sz="2000" baseline="30000">
                <a:solidFill>
                  <a:srgbClr val="000000"/>
                </a:solidFill>
              </a:rPr>
              <a:t>2</a:t>
            </a:r>
            <a:r>
              <a:rPr lang="en-US" sz="2000">
                <a:solidFill>
                  <a:srgbClr val="000000"/>
                </a:solidFill>
              </a:rPr>
              <a:t>)/V</a:t>
            </a:r>
            <a:r>
              <a:rPr lang="en-US" sz="2000" baseline="30000">
                <a:solidFill>
                  <a:srgbClr val="000000"/>
                </a:solidFill>
              </a:rPr>
              <a:t>2</a:t>
            </a:r>
            <a:r>
              <a:rPr lang="en-US" sz="2000">
                <a:solidFill>
                  <a:srgbClr val="000000"/>
                </a:solidFill>
              </a:rPr>
              <a:t>} {V- nb} = nRT</a:t>
            </a:r>
          </a:p>
          <a:p>
            <a:endParaRPr lang="en-US" sz="2000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800080"/>
                </a:solidFill>
              </a:rPr>
              <a:t>Where b is related to the volume of the molecule</a:t>
            </a:r>
          </a:p>
          <a:p>
            <a:r>
              <a:rPr lang="en-US" sz="2000">
                <a:solidFill>
                  <a:srgbClr val="800080"/>
                </a:solidFill>
              </a:rPr>
              <a:t>and a to the effective interactions</a:t>
            </a:r>
          </a:p>
          <a:p>
            <a:endParaRPr lang="en-US" sz="2000">
              <a:solidFill>
                <a:srgbClr val="800080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For dilute gases, n/V is small and ideal gas eqn applies well</a:t>
            </a:r>
          </a:p>
        </p:txBody>
      </p:sp>
      <p:pic>
        <p:nvPicPr>
          <p:cNvPr id="126986" name="Picture 10" descr="Figure18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628900"/>
            <a:ext cx="5638800" cy="4229100"/>
          </a:xfrm>
          <a:prstGeom prst="rect">
            <a:avLst/>
          </a:prstGeom>
          <a:noFill/>
        </p:spPr>
      </p:pic>
      <p:pic>
        <p:nvPicPr>
          <p:cNvPr id="126987" name="Picture 11" descr="Figure18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514600"/>
            <a:ext cx="57912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 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1584325" y="4206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669925" y="11064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5165725" y="28559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1736725" y="1920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99"/>
                </a:solidFill>
              </a:rPr>
              <a:t> </a:t>
            </a:r>
          </a:p>
        </p:txBody>
      </p:sp>
      <p:graphicFrame>
        <p:nvGraphicFramePr>
          <p:cNvPr id="129032" name="Group 8"/>
          <p:cNvGraphicFramePr>
            <a:graphicFrameLocks noGrp="1"/>
          </p:cNvGraphicFramePr>
          <p:nvPr>
            <p:ph sz="half" idx="2"/>
          </p:nvPr>
        </p:nvGraphicFramePr>
        <p:xfrm>
          <a:off x="9525000" y="1447800"/>
          <a:ext cx="4038600" cy="4495802"/>
        </p:xfrm>
        <a:graphic>
          <a:graphicData uri="http://schemas.openxmlformats.org/drawingml/2006/table">
            <a:tbl>
              <a:tblPr/>
              <a:tblGrid>
                <a:gridCol w="2230438"/>
                <a:gridCol w="627062"/>
                <a:gridCol w="628650"/>
                <a:gridCol w="552450"/>
              </a:tblGrid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064" name="Text Box 40"/>
          <p:cNvSpPr txBox="1">
            <a:spLocks noChangeArrowheads="1"/>
          </p:cNvSpPr>
          <p:nvPr/>
        </p:nvSpPr>
        <p:spPr bwMode="auto">
          <a:xfrm>
            <a:off x="1508125" y="549275"/>
            <a:ext cx="296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800080"/>
                </a:solidFill>
              </a:rPr>
              <a:t> </a:t>
            </a:r>
          </a:p>
        </p:txBody>
      </p:sp>
      <p:sp>
        <p:nvSpPr>
          <p:cNvPr id="129065" name="Rectangle 41"/>
          <p:cNvSpPr>
            <a:spLocks noChangeArrowheads="1"/>
          </p:cNvSpPr>
          <p:nvPr/>
        </p:nvSpPr>
        <p:spPr bwMode="auto">
          <a:xfrm>
            <a:off x="381000" y="1066800"/>
            <a:ext cx="241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 </a:t>
            </a:r>
          </a:p>
          <a:p>
            <a:endParaRPr lang="en-US" sz="1600"/>
          </a:p>
          <a:p>
            <a:endParaRPr lang="en-US" sz="1600"/>
          </a:p>
        </p:txBody>
      </p:sp>
      <p:sp>
        <p:nvSpPr>
          <p:cNvPr id="129066" name="Rectangle 42"/>
          <p:cNvSpPr>
            <a:spLocks noChangeArrowheads="1"/>
          </p:cNvSpPr>
          <p:nvPr/>
        </p:nvSpPr>
        <p:spPr bwMode="auto">
          <a:xfrm>
            <a:off x="533400" y="1828800"/>
            <a:ext cx="241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 </a:t>
            </a:r>
          </a:p>
          <a:p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129067" name="Rectangle 43"/>
          <p:cNvSpPr>
            <a:spLocks noChangeArrowheads="1"/>
          </p:cNvSpPr>
          <p:nvPr/>
        </p:nvSpPr>
        <p:spPr bwMode="auto">
          <a:xfrm>
            <a:off x="457200" y="2667000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29068" name="Rectangle 44"/>
          <p:cNvSpPr>
            <a:spLocks noChangeArrowheads="1"/>
          </p:cNvSpPr>
          <p:nvPr/>
        </p:nvSpPr>
        <p:spPr bwMode="auto">
          <a:xfrm>
            <a:off x="1143000" y="3352800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9069" name="Text Box 45"/>
          <p:cNvSpPr txBox="1">
            <a:spLocks noChangeArrowheads="1"/>
          </p:cNvSpPr>
          <p:nvPr/>
        </p:nvSpPr>
        <p:spPr bwMode="auto">
          <a:xfrm>
            <a:off x="1812925" y="496888"/>
            <a:ext cx="4398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80"/>
                </a:solidFill>
              </a:rPr>
              <a:t>Kinetic Gas Theory Ideal Gas</a:t>
            </a:r>
          </a:p>
        </p:txBody>
      </p:sp>
      <p:sp>
        <p:nvSpPr>
          <p:cNvPr id="129070" name="Text Box 46"/>
          <p:cNvSpPr txBox="1">
            <a:spLocks noChangeArrowheads="1"/>
          </p:cNvSpPr>
          <p:nvPr/>
        </p:nvSpPr>
        <p:spPr bwMode="auto">
          <a:xfrm>
            <a:off x="685800" y="137160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9071" name="Text Box 47"/>
          <p:cNvSpPr txBox="1">
            <a:spLocks noChangeArrowheads="1"/>
          </p:cNvSpPr>
          <p:nvPr/>
        </p:nvSpPr>
        <p:spPr bwMode="auto">
          <a:xfrm>
            <a:off x="746125" y="1331913"/>
            <a:ext cx="7499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rgbClr val="00B0F0"/>
                </a:solidFill>
              </a:rPr>
              <a:t>Model assumptions:     large number identical particles</a:t>
            </a:r>
          </a:p>
          <a:p>
            <a:r>
              <a:rPr lang="en-US" sz="1800" b="0" dirty="0">
                <a:solidFill>
                  <a:srgbClr val="00B0F0"/>
                </a:solidFill>
              </a:rPr>
              <a:t>		        point size</a:t>
            </a:r>
          </a:p>
          <a:p>
            <a:r>
              <a:rPr lang="en-US" sz="1800" b="0" dirty="0">
                <a:solidFill>
                  <a:srgbClr val="00B0F0"/>
                </a:solidFill>
              </a:rPr>
              <a:t>	     	:       move by Newton’s law and have elastic collisions</a:t>
            </a:r>
          </a:p>
          <a:p>
            <a:r>
              <a:rPr lang="en-US" sz="1800" b="0" dirty="0">
                <a:solidFill>
                  <a:srgbClr val="00B0F0"/>
                </a:solidFill>
              </a:rPr>
              <a:t>		:       perfect container</a:t>
            </a:r>
          </a:p>
        </p:txBody>
      </p:sp>
      <p:pic>
        <p:nvPicPr>
          <p:cNvPr id="129072" name="Picture 48" descr="Figure18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28950"/>
            <a:ext cx="4648200" cy="3486150"/>
          </a:xfrm>
          <a:prstGeom prst="rect">
            <a:avLst/>
          </a:prstGeom>
          <a:noFill/>
        </p:spPr>
      </p:pic>
      <p:pic>
        <p:nvPicPr>
          <p:cNvPr id="129073" name="Picture 49" descr="Figure18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48000"/>
            <a:ext cx="4419600" cy="3314700"/>
          </a:xfrm>
          <a:prstGeom prst="rect">
            <a:avLst/>
          </a:prstGeom>
          <a:noFill/>
        </p:spPr>
      </p:pic>
      <p:sp>
        <p:nvSpPr>
          <p:cNvPr id="129074" name="Text Box 50"/>
          <p:cNvSpPr txBox="1">
            <a:spLocks noChangeArrowheads="1"/>
          </p:cNvSpPr>
          <p:nvPr/>
        </p:nvSpPr>
        <p:spPr bwMode="auto">
          <a:xfrm>
            <a:off x="0" y="2819400"/>
            <a:ext cx="637063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000000"/>
                </a:solidFill>
              </a:rPr>
              <a:t>Force from molecules on wall = pressure</a:t>
            </a:r>
          </a:p>
          <a:p>
            <a:r>
              <a:rPr lang="en-US" sz="1800" b="0">
                <a:solidFill>
                  <a:srgbClr val="000000"/>
                </a:solidFill>
              </a:rPr>
              <a:t>Number of collisions: ½ (N/V) A/v</a:t>
            </a:r>
            <a:r>
              <a:rPr lang="en-US" sz="1800" b="0" baseline="-25000">
                <a:solidFill>
                  <a:srgbClr val="000000"/>
                </a:solidFill>
              </a:rPr>
              <a:t>x</a:t>
            </a:r>
            <a:r>
              <a:rPr lang="en-US" sz="1800" b="0">
                <a:solidFill>
                  <a:srgbClr val="000000"/>
                </a:solidFill>
              </a:rPr>
              <a:t>/dt</a:t>
            </a:r>
          </a:p>
          <a:p>
            <a:r>
              <a:rPr lang="en-US" sz="1800" b="0">
                <a:solidFill>
                  <a:srgbClr val="000000"/>
                </a:solidFill>
              </a:rPr>
              <a:t>Total momentum change: dP</a:t>
            </a:r>
            <a:r>
              <a:rPr lang="en-US" sz="1800" b="0" baseline="-25000">
                <a:solidFill>
                  <a:srgbClr val="000000"/>
                </a:solidFill>
              </a:rPr>
              <a:t>x</a:t>
            </a:r>
            <a:r>
              <a:rPr lang="en-US" sz="1800" b="0">
                <a:solidFill>
                  <a:srgbClr val="000000"/>
                </a:solidFill>
              </a:rPr>
              <a:t>= number times 2m/v</a:t>
            </a:r>
            <a:r>
              <a:rPr lang="en-US" sz="1800" b="0" baseline="-25000">
                <a:solidFill>
                  <a:srgbClr val="000000"/>
                </a:solidFill>
              </a:rPr>
              <a:t>x</a:t>
            </a:r>
            <a:r>
              <a:rPr lang="en-US" sz="1800" b="0">
                <a:solidFill>
                  <a:srgbClr val="000000"/>
                </a:solidFill>
              </a:rPr>
              <a:t>/</a:t>
            </a:r>
          </a:p>
          <a:p>
            <a:r>
              <a:rPr lang="en-US" sz="1800" b="0">
                <a:solidFill>
                  <a:srgbClr val="000000"/>
                </a:solidFill>
              </a:rPr>
              <a:t>                                                = NAmv</a:t>
            </a:r>
            <a:r>
              <a:rPr lang="en-US" sz="1800" b="0" baseline="-25000">
                <a:solidFill>
                  <a:srgbClr val="000000"/>
                </a:solidFill>
              </a:rPr>
              <a:t>x</a:t>
            </a:r>
            <a:r>
              <a:rPr lang="en-US" sz="1800" b="0" baseline="30000">
                <a:solidFill>
                  <a:srgbClr val="000000"/>
                </a:solidFill>
              </a:rPr>
              <a:t>2</a:t>
            </a:r>
            <a:r>
              <a:rPr lang="en-US" sz="1800" b="0">
                <a:solidFill>
                  <a:srgbClr val="000000"/>
                </a:solidFill>
              </a:rPr>
              <a:t>/ V   dt   </a:t>
            </a:r>
            <a:r>
              <a:rPr lang="en-US" sz="1800" b="0">
                <a:solidFill>
                  <a:srgbClr val="000000"/>
                </a:solidFill>
                <a:sym typeface="Wingdings" pitchFamily="2" charset="2"/>
              </a:rPr>
              <a:t> dP/dt</a:t>
            </a:r>
          </a:p>
          <a:p>
            <a:r>
              <a:rPr lang="en-US" sz="1800" b="0">
                <a:solidFill>
                  <a:srgbClr val="000000"/>
                </a:solidFill>
                <a:sym typeface="Wingdings" pitchFamily="2" charset="2"/>
              </a:rPr>
              <a:t>Equal to force on wall (Newton 3)</a:t>
            </a:r>
          </a:p>
          <a:p>
            <a:r>
              <a:rPr lang="en-US" sz="1800" b="0">
                <a:solidFill>
                  <a:srgbClr val="000000"/>
                </a:solidFill>
                <a:sym typeface="Wingdings" pitchFamily="2" charset="2"/>
              </a:rPr>
              <a:t>F = pA  p = Nmv</a:t>
            </a:r>
            <a:r>
              <a:rPr lang="en-US" sz="1800" b="0" baseline="-25000">
                <a:solidFill>
                  <a:srgbClr val="000000"/>
                </a:solidFill>
                <a:sym typeface="Wingdings" pitchFamily="2" charset="2"/>
              </a:rPr>
              <a:t>x</a:t>
            </a:r>
            <a:r>
              <a:rPr lang="en-US" sz="1800" b="0" baseline="30000">
                <a:solidFill>
                  <a:srgbClr val="000000"/>
                </a:solidFill>
                <a:sym typeface="Wingdings" pitchFamily="2" charset="2"/>
              </a:rPr>
              <a:t>2</a:t>
            </a:r>
            <a:r>
              <a:rPr lang="en-US" sz="1800" b="0">
                <a:solidFill>
                  <a:srgbClr val="000000"/>
                </a:solidFill>
                <a:sym typeface="Wingdings" pitchFamily="2" charset="2"/>
              </a:rPr>
              <a:t>/ V</a:t>
            </a:r>
          </a:p>
          <a:p>
            <a:r>
              <a:rPr lang="en-US" sz="1800" b="0">
                <a:solidFill>
                  <a:srgbClr val="800080"/>
                </a:solidFill>
                <a:sym typeface="Wingdings" pitchFamily="2" charset="2"/>
              </a:rPr>
              <a:t>Use average value for v</a:t>
            </a:r>
            <a:r>
              <a:rPr lang="en-US" sz="1800" b="0" baseline="-25000">
                <a:solidFill>
                  <a:srgbClr val="800080"/>
                </a:solidFill>
                <a:sym typeface="Wingdings" pitchFamily="2" charset="2"/>
              </a:rPr>
              <a:t>x</a:t>
            </a:r>
            <a:r>
              <a:rPr lang="en-US" sz="1800" b="0" baseline="30000">
                <a:solidFill>
                  <a:srgbClr val="800080"/>
                </a:solidFill>
                <a:sym typeface="Wingdings" pitchFamily="2" charset="2"/>
              </a:rPr>
              <a:t>2  </a:t>
            </a:r>
            <a:r>
              <a:rPr lang="en-US" sz="1800" b="0">
                <a:solidFill>
                  <a:srgbClr val="800080"/>
                </a:solidFill>
                <a:sym typeface="Wingdings" pitchFamily="2" charset="2"/>
              </a:rPr>
              <a:t>:  v</a:t>
            </a:r>
            <a:r>
              <a:rPr lang="en-US" sz="1800" b="0" baseline="-25000">
                <a:solidFill>
                  <a:srgbClr val="800080"/>
                </a:solidFill>
                <a:sym typeface="Wingdings" pitchFamily="2" charset="2"/>
              </a:rPr>
              <a:t>x</a:t>
            </a:r>
            <a:r>
              <a:rPr lang="en-US" sz="1800" b="0" baseline="30000">
                <a:solidFill>
                  <a:srgbClr val="800080"/>
                </a:solidFill>
                <a:sym typeface="Wingdings" pitchFamily="2" charset="2"/>
              </a:rPr>
              <a:t>2</a:t>
            </a:r>
            <a:r>
              <a:rPr lang="en-US" sz="1800" b="0" baseline="-25000">
                <a:solidFill>
                  <a:srgbClr val="800080"/>
                </a:solidFill>
                <a:sym typeface="Wingdings" pitchFamily="2" charset="2"/>
              </a:rPr>
              <a:t>avg</a:t>
            </a:r>
            <a:r>
              <a:rPr lang="en-US" sz="1800" b="0">
                <a:solidFill>
                  <a:srgbClr val="800080"/>
                </a:solidFill>
                <a:sym typeface="Wingdings" pitchFamily="2" charset="2"/>
              </a:rPr>
              <a:t> = &lt;v</a:t>
            </a:r>
            <a:r>
              <a:rPr lang="en-US" sz="1800" b="0" baseline="-25000">
                <a:solidFill>
                  <a:srgbClr val="800080"/>
                </a:solidFill>
                <a:sym typeface="Wingdings" pitchFamily="2" charset="2"/>
              </a:rPr>
              <a:t>x</a:t>
            </a:r>
            <a:r>
              <a:rPr lang="en-US" sz="1800" b="0" baseline="30000">
                <a:solidFill>
                  <a:srgbClr val="800080"/>
                </a:solidFill>
                <a:sym typeface="Wingdings" pitchFamily="2" charset="2"/>
              </a:rPr>
              <a:t>2</a:t>
            </a:r>
            <a:r>
              <a:rPr lang="en-US" sz="1800" b="0">
                <a:solidFill>
                  <a:srgbClr val="800080"/>
                </a:solidFill>
                <a:sym typeface="Wingdings" pitchFamily="2" charset="2"/>
              </a:rPr>
              <a:t>&gt; </a:t>
            </a:r>
          </a:p>
          <a:p>
            <a:r>
              <a:rPr lang="en-US" sz="1800" b="0">
                <a:solidFill>
                  <a:srgbClr val="800080"/>
                </a:solidFill>
                <a:sym typeface="Wingdings" pitchFamily="2" charset="2"/>
              </a:rPr>
              <a:t>                                            = 1/3 &lt;v</a:t>
            </a:r>
            <a:r>
              <a:rPr lang="en-US" sz="1800" b="0" baseline="30000">
                <a:solidFill>
                  <a:srgbClr val="800080"/>
                </a:solidFill>
                <a:sym typeface="Wingdings" pitchFamily="2" charset="2"/>
              </a:rPr>
              <a:t>2</a:t>
            </a:r>
            <a:r>
              <a:rPr lang="en-US" sz="1800" b="0">
                <a:solidFill>
                  <a:srgbClr val="800080"/>
                </a:solidFill>
                <a:sym typeface="Wingdings" pitchFamily="2" charset="2"/>
              </a:rPr>
              <a:t>&gt; because &lt;v</a:t>
            </a:r>
            <a:r>
              <a:rPr lang="en-US" sz="1800" b="0" baseline="30000">
                <a:solidFill>
                  <a:srgbClr val="800080"/>
                </a:solidFill>
                <a:sym typeface="Wingdings" pitchFamily="2" charset="2"/>
              </a:rPr>
              <a:t>2</a:t>
            </a:r>
            <a:r>
              <a:rPr lang="en-US" sz="1800" b="0">
                <a:solidFill>
                  <a:srgbClr val="800080"/>
                </a:solidFill>
                <a:sym typeface="Wingdings" pitchFamily="2" charset="2"/>
              </a:rPr>
              <a:t>&gt; = </a:t>
            </a:r>
            <a:r>
              <a:rPr lang="en-US" sz="1800" b="0">
                <a:solidFill>
                  <a:srgbClr val="80008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en-US" sz="1800" b="0">
                <a:solidFill>
                  <a:srgbClr val="800080"/>
                </a:solidFill>
                <a:sym typeface="Wingdings" pitchFamily="2" charset="2"/>
              </a:rPr>
              <a:t>&lt;v</a:t>
            </a:r>
            <a:r>
              <a:rPr lang="en-US" sz="1800" b="0" baseline="-25000">
                <a:solidFill>
                  <a:srgbClr val="800080"/>
                </a:solidFill>
                <a:sym typeface="Wingdings" pitchFamily="2" charset="2"/>
              </a:rPr>
              <a:t>i</a:t>
            </a:r>
            <a:r>
              <a:rPr lang="en-US" sz="1800" b="0">
                <a:solidFill>
                  <a:srgbClr val="800080"/>
                </a:solidFill>
                <a:sym typeface="Wingdings" pitchFamily="2" charset="2"/>
              </a:rPr>
              <a:t>&gt;</a:t>
            </a:r>
            <a:r>
              <a:rPr lang="en-US" sz="1800" b="0" baseline="30000">
                <a:solidFill>
                  <a:srgbClr val="800080"/>
                </a:solidFill>
                <a:sym typeface="Wingdings" pitchFamily="2" charset="2"/>
              </a:rPr>
              <a:t>2</a:t>
            </a:r>
          </a:p>
          <a:p>
            <a:pPr>
              <a:buFont typeface="Wingdings" pitchFamily="2" charset="2"/>
              <a:buChar char="à"/>
            </a:pPr>
            <a:r>
              <a:rPr lang="en-US" sz="1800" b="0">
                <a:solidFill>
                  <a:srgbClr val="000000"/>
                </a:solidFill>
                <a:sym typeface="Wingdings" pitchFamily="2" charset="2"/>
              </a:rPr>
              <a:t>pV = 1/3 Nm&lt;v</a:t>
            </a:r>
            <a:r>
              <a:rPr lang="en-US" sz="1800" b="0" baseline="30000">
                <a:solidFill>
                  <a:srgbClr val="000000"/>
                </a:solidFill>
                <a:sym typeface="Wingdings" pitchFamily="2" charset="2"/>
              </a:rPr>
              <a:t>2</a:t>
            </a:r>
            <a:r>
              <a:rPr lang="en-US" sz="1800" b="0">
                <a:solidFill>
                  <a:srgbClr val="000000"/>
                </a:solidFill>
                <a:sym typeface="Wingdings" pitchFamily="2" charset="2"/>
              </a:rPr>
              <a:t>&gt; </a:t>
            </a:r>
          </a:p>
          <a:p>
            <a:pPr>
              <a:buFont typeface="Wingdings" pitchFamily="2" charset="2"/>
              <a:buNone/>
            </a:pPr>
            <a:r>
              <a:rPr lang="en-US" sz="1800" b="0">
                <a:solidFill>
                  <a:srgbClr val="000000"/>
                </a:solidFill>
                <a:sym typeface="Wingdings" pitchFamily="2" charset="2"/>
              </a:rPr>
              <a:t>         = 2/3 N [1/2 m &lt;v</a:t>
            </a:r>
            <a:r>
              <a:rPr lang="en-US" sz="1800" b="0" baseline="30000">
                <a:solidFill>
                  <a:srgbClr val="000000"/>
                </a:solidFill>
                <a:sym typeface="Wingdings" pitchFamily="2" charset="2"/>
              </a:rPr>
              <a:t>2</a:t>
            </a:r>
            <a:r>
              <a:rPr lang="en-US" sz="1800" b="0">
                <a:solidFill>
                  <a:srgbClr val="000000"/>
                </a:solidFill>
                <a:sym typeface="Wingdings" pitchFamily="2" charset="2"/>
              </a:rPr>
              <a:t>&gt;]</a:t>
            </a:r>
          </a:p>
        </p:txBody>
      </p:sp>
      <p:sp>
        <p:nvSpPr>
          <p:cNvPr id="129075" name="Text Box 51"/>
          <p:cNvSpPr txBox="1">
            <a:spLocks noChangeArrowheads="1"/>
          </p:cNvSpPr>
          <p:nvPr/>
        </p:nvSpPr>
        <p:spPr bwMode="auto">
          <a:xfrm>
            <a:off x="5775325" y="2209800"/>
            <a:ext cx="31019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~ 10</a:t>
            </a:r>
            <a:r>
              <a:rPr lang="en-US" sz="1800" baseline="30000">
                <a:solidFill>
                  <a:srgbClr val="FF0000"/>
                </a:solidFill>
              </a:rPr>
              <a:t>30</a:t>
            </a:r>
            <a:r>
              <a:rPr lang="en-US" sz="1800">
                <a:solidFill>
                  <a:srgbClr val="FF0000"/>
                </a:solidFill>
              </a:rPr>
              <a:t> air molecules hit our</a:t>
            </a:r>
          </a:p>
          <a:p>
            <a:r>
              <a:rPr lang="en-US" sz="1800">
                <a:solidFill>
                  <a:srgbClr val="FF0000"/>
                </a:solidFill>
              </a:rPr>
              <a:t>skin every second with </a:t>
            </a:r>
          </a:p>
          <a:p>
            <a:r>
              <a:rPr lang="en-US" sz="1800">
                <a:solidFill>
                  <a:srgbClr val="FF0000"/>
                </a:solidFill>
              </a:rPr>
              <a:t>avg speed ~ 1000 ml/hr</a:t>
            </a:r>
          </a:p>
        </p:txBody>
      </p:sp>
      <p:sp>
        <p:nvSpPr>
          <p:cNvPr id="129076" name="Text Box 52"/>
          <p:cNvSpPr txBox="1">
            <a:spLocks noChangeArrowheads="1"/>
          </p:cNvSpPr>
          <p:nvPr/>
        </p:nvSpPr>
        <p:spPr bwMode="auto">
          <a:xfrm>
            <a:off x="365125" y="6411913"/>
            <a:ext cx="331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P momentum, p pressure!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29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 tmFilter="0,0; .5, 0; 1, 1"/>
                                        <p:tgtEl>
                                          <p:spTgt spid="12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 tmFilter="0,0; .5, 0; 1, 1"/>
                                        <p:tgtEl>
                                          <p:spTgt spid="12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12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9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9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9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9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9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822325" y="1306513"/>
            <a:ext cx="25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bg1"/>
                </a:solidFill>
              </a:rPr>
              <a:t> </a:t>
            </a:r>
          </a:p>
          <a:p>
            <a:endParaRPr lang="en-US" sz="2000" b="0">
              <a:solidFill>
                <a:schemeClr val="bg1"/>
              </a:solidFill>
            </a:endParaRPr>
          </a:p>
          <a:p>
            <a:endParaRPr lang="en-US" sz="2000" b="0"/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822325" y="37449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sym typeface="Wingdings" pitchFamily="2" charset="2"/>
              </a:rPr>
              <a:t> </a:t>
            </a:r>
            <a:endParaRPr lang="en-US" sz="2000" b="0">
              <a:solidFill>
                <a:srgbClr val="FFCC00"/>
              </a:solidFill>
            </a:endParaRP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2270125" y="5730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1203325" y="61833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2514600" y="9906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593725" y="17922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1355725" y="7254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80"/>
                </a:solidFill>
              </a:rPr>
              <a:t> </a:t>
            </a:r>
          </a:p>
        </p:txBody>
      </p:sp>
      <p:sp>
        <p:nvSpPr>
          <p:cNvPr id="130059" name="Rectangle 11"/>
          <p:cNvSpPr>
            <a:spLocks noChangeArrowheads="1"/>
          </p:cNvSpPr>
          <p:nvPr/>
        </p:nvSpPr>
        <p:spPr bwMode="auto">
          <a:xfrm>
            <a:off x="122238" y="3273425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 </a:t>
            </a: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1965325" y="473075"/>
            <a:ext cx="296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DA6C60"/>
                </a:solidFill>
              </a:rPr>
              <a:t> </a:t>
            </a: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346325" y="2682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80"/>
                </a:solidFill>
              </a:rPr>
              <a:t> 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1066800" y="68580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 </a:t>
            </a:r>
            <a:endParaRPr lang="en-US" sz="2000">
              <a:solidFill>
                <a:srgbClr val="CC0000"/>
              </a:solidFill>
            </a:endParaRP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2193925" y="61071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00"/>
                </a:solidFill>
              </a:rPr>
              <a:t> </a:t>
            </a:r>
            <a:endParaRPr lang="en-US" sz="2000">
              <a:solidFill>
                <a:srgbClr val="DA6C60"/>
              </a:solidFill>
            </a:endParaRPr>
          </a:p>
        </p:txBody>
      </p:sp>
      <p:sp>
        <p:nvSpPr>
          <p:cNvPr id="130064" name="Rectangle 16"/>
          <p:cNvSpPr>
            <a:spLocks noChangeArrowheads="1"/>
          </p:cNvSpPr>
          <p:nvPr/>
        </p:nvSpPr>
        <p:spPr bwMode="auto">
          <a:xfrm>
            <a:off x="228600" y="6521450"/>
            <a:ext cx="241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 </a:t>
            </a:r>
          </a:p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1431925" y="493713"/>
            <a:ext cx="5864225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 dirty="0" err="1">
                <a:solidFill>
                  <a:srgbClr val="800080"/>
                </a:solidFill>
              </a:rPr>
              <a:t>Avg</a:t>
            </a:r>
            <a:r>
              <a:rPr lang="en-US" sz="1800" b="0" dirty="0">
                <a:solidFill>
                  <a:srgbClr val="800080"/>
                </a:solidFill>
              </a:rPr>
              <a:t> translational kinetic energy of a molecule</a:t>
            </a:r>
          </a:p>
          <a:p>
            <a:endParaRPr lang="en-US" sz="1800" b="0" dirty="0">
              <a:solidFill>
                <a:srgbClr val="800080"/>
              </a:solidFill>
            </a:endParaRPr>
          </a:p>
          <a:p>
            <a:r>
              <a:rPr lang="en-US" sz="1800" b="0" dirty="0">
                <a:solidFill>
                  <a:srgbClr val="800080"/>
                </a:solidFill>
              </a:rPr>
              <a:t>So  </a:t>
            </a:r>
            <a:r>
              <a:rPr lang="en-US" sz="1800" b="0" dirty="0" err="1">
                <a:solidFill>
                  <a:srgbClr val="800080"/>
                </a:solidFill>
              </a:rPr>
              <a:t>pV</a:t>
            </a:r>
            <a:r>
              <a:rPr lang="en-US" sz="1800" b="0" dirty="0">
                <a:solidFill>
                  <a:srgbClr val="800080"/>
                </a:solidFill>
              </a:rPr>
              <a:t> = 2/3 </a:t>
            </a:r>
            <a:r>
              <a:rPr lang="en-US" sz="1800" b="0" dirty="0" err="1">
                <a:solidFill>
                  <a:srgbClr val="800080"/>
                </a:solidFill>
              </a:rPr>
              <a:t>K</a:t>
            </a:r>
            <a:r>
              <a:rPr lang="en-US" sz="1800" b="0" baseline="-25000" dirty="0" err="1">
                <a:solidFill>
                  <a:srgbClr val="800080"/>
                </a:solidFill>
              </a:rPr>
              <a:t>tr</a:t>
            </a:r>
            <a:endParaRPr lang="en-US" sz="1800" b="0" baseline="-25000" dirty="0">
              <a:solidFill>
                <a:srgbClr val="800080"/>
              </a:solidFill>
            </a:endParaRPr>
          </a:p>
          <a:p>
            <a:endParaRPr lang="en-US" sz="1800" b="0" dirty="0">
              <a:solidFill>
                <a:srgbClr val="800080"/>
              </a:solidFill>
            </a:endParaRPr>
          </a:p>
          <a:p>
            <a:r>
              <a:rPr lang="en-US" sz="1800" b="0" dirty="0">
                <a:solidFill>
                  <a:srgbClr val="00B0F0"/>
                </a:solidFill>
              </a:rPr>
              <a:t>Use </a:t>
            </a:r>
            <a:r>
              <a:rPr lang="en-US" sz="1800" b="0" dirty="0" err="1">
                <a:solidFill>
                  <a:srgbClr val="00B0F0"/>
                </a:solidFill>
              </a:rPr>
              <a:t>pV</a:t>
            </a:r>
            <a:r>
              <a:rPr lang="en-US" sz="1800" b="0" dirty="0">
                <a:solidFill>
                  <a:srgbClr val="00B0F0"/>
                </a:solidFill>
              </a:rPr>
              <a:t>= </a:t>
            </a:r>
            <a:r>
              <a:rPr lang="en-US" sz="1800" b="0" dirty="0" err="1">
                <a:solidFill>
                  <a:srgbClr val="00B0F0"/>
                </a:solidFill>
              </a:rPr>
              <a:t>nRT</a:t>
            </a:r>
            <a:endParaRPr lang="en-US" sz="1800" b="0" dirty="0">
              <a:solidFill>
                <a:srgbClr val="00B0F0"/>
              </a:solidFill>
            </a:endParaRPr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r>
              <a:rPr lang="en-US" sz="1800" b="0" dirty="0">
                <a:solidFill>
                  <a:srgbClr val="00B0F0"/>
                </a:solidFill>
              </a:rPr>
              <a:t>And finally</a:t>
            </a:r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r>
              <a:rPr lang="en-US" sz="1800" b="0" dirty="0">
                <a:solidFill>
                  <a:srgbClr val="800080"/>
                </a:solidFill>
              </a:rPr>
              <a:t>Because K/N = ½ m&lt;v</a:t>
            </a:r>
            <a:r>
              <a:rPr lang="en-US" sz="1800" b="0" baseline="30000" dirty="0">
                <a:solidFill>
                  <a:srgbClr val="800080"/>
                </a:solidFill>
              </a:rPr>
              <a:t>2</a:t>
            </a:r>
            <a:r>
              <a:rPr lang="en-US" sz="1800" b="0" dirty="0">
                <a:solidFill>
                  <a:srgbClr val="800080"/>
                </a:solidFill>
              </a:rPr>
              <a:t>&gt; = 3nRT/2N and n/N=N</a:t>
            </a:r>
            <a:r>
              <a:rPr lang="en-US" sz="1800" b="0" baseline="-25000" dirty="0">
                <a:solidFill>
                  <a:srgbClr val="800080"/>
                </a:solidFill>
              </a:rPr>
              <a:t>A</a:t>
            </a:r>
          </a:p>
          <a:p>
            <a:r>
              <a:rPr lang="en-US" sz="1800" b="0" dirty="0">
                <a:solidFill>
                  <a:srgbClr val="800080"/>
                </a:solidFill>
              </a:rPr>
              <a:t>Where k = R/N</a:t>
            </a:r>
            <a:r>
              <a:rPr lang="en-US" sz="1800" b="0" baseline="-25000" dirty="0">
                <a:solidFill>
                  <a:srgbClr val="800080"/>
                </a:solidFill>
              </a:rPr>
              <a:t>A</a:t>
            </a:r>
            <a:r>
              <a:rPr lang="en-US" sz="1800" b="0" dirty="0">
                <a:solidFill>
                  <a:srgbClr val="800080"/>
                </a:solidFill>
              </a:rPr>
              <a:t> Boltzmann constant ~ 1.38 10</a:t>
            </a:r>
            <a:r>
              <a:rPr lang="en-US" sz="1800" b="0" baseline="30000" dirty="0">
                <a:solidFill>
                  <a:srgbClr val="800080"/>
                </a:solidFill>
              </a:rPr>
              <a:t>-23</a:t>
            </a:r>
            <a:r>
              <a:rPr lang="en-US" sz="1800" b="0" dirty="0">
                <a:solidFill>
                  <a:srgbClr val="800080"/>
                </a:solidFill>
              </a:rPr>
              <a:t> J/</a:t>
            </a:r>
            <a:r>
              <a:rPr lang="en-US" sz="1800" b="0" dirty="0" err="1">
                <a:solidFill>
                  <a:srgbClr val="800080"/>
                </a:solidFill>
              </a:rPr>
              <a:t>molK</a:t>
            </a:r>
            <a:endParaRPr lang="en-US" sz="1800" b="0" dirty="0">
              <a:solidFill>
                <a:srgbClr val="800080"/>
              </a:solidFill>
            </a:endParaRPr>
          </a:p>
          <a:p>
            <a:endParaRPr lang="en-US" sz="1800" b="0" dirty="0">
              <a:solidFill>
                <a:srgbClr val="800080"/>
              </a:solidFill>
            </a:endParaRPr>
          </a:p>
        </p:txBody>
      </p:sp>
      <p:pic>
        <p:nvPicPr>
          <p:cNvPr id="130066" name="Picture 18" descr="eq_18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6080125" cy="1176338"/>
          </a:xfrm>
          <a:prstGeom prst="rect">
            <a:avLst/>
          </a:prstGeom>
          <a:noFill/>
        </p:spPr>
      </p:pic>
      <p:pic>
        <p:nvPicPr>
          <p:cNvPr id="130067" name="Picture 19" descr="eq_18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267200"/>
            <a:ext cx="5013325" cy="1055688"/>
          </a:xfrm>
          <a:prstGeom prst="rect">
            <a:avLst/>
          </a:prstGeom>
          <a:noFill/>
        </p:spPr>
      </p:pic>
      <p:pic>
        <p:nvPicPr>
          <p:cNvPr id="130068" name="Picture 20" descr="eq_18_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410200"/>
            <a:ext cx="5105400" cy="118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Physics 1210/1310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22098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Mechanics </a:t>
            </a:r>
          </a:p>
          <a:p>
            <a:pPr marL="0" indent="0" algn="ctr">
              <a:buFontTx/>
              <a:buNone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&amp; </a:t>
            </a:r>
          </a:p>
          <a:p>
            <a:pPr marL="0" indent="0" algn="ctr">
              <a:buFontTx/>
              <a:buNone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Thermodynamics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14600" y="4394200"/>
            <a:ext cx="4506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>
                <a:solidFill>
                  <a:srgbClr val="DA6C60"/>
                </a:solidFill>
                <a:cs typeface="Arial" charset="0"/>
              </a:rPr>
              <a:t>T1-T7 ~ Thermodynamics  </a:t>
            </a:r>
            <a:r>
              <a:rPr lang="en-US" sz="2000" dirty="0" err="1" smtClean="0">
                <a:solidFill>
                  <a:srgbClr val="DA6C60"/>
                </a:solidFill>
                <a:cs typeface="Arial" charset="0"/>
              </a:rPr>
              <a:t>ch</a:t>
            </a:r>
            <a:r>
              <a:rPr lang="en-US" sz="2000" dirty="0" smtClean="0">
                <a:solidFill>
                  <a:srgbClr val="DA6C60"/>
                </a:solidFill>
                <a:cs typeface="Arial" charset="0"/>
              </a:rPr>
              <a:t> 17, 18</a:t>
            </a:r>
            <a:endParaRPr lang="en-US" sz="2000" dirty="0">
              <a:solidFill>
                <a:srgbClr val="DA6C6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 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1746250" y="341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 sz="1800">
              <a:solidFill>
                <a:srgbClr val="800080"/>
              </a:solidFill>
            </a:endParaRP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1508125" y="4683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1508125" y="17160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80"/>
                </a:solidFill>
              </a:rPr>
              <a:t> </a:t>
            </a: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1431925" y="26273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 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974725" y="493713"/>
            <a:ext cx="649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800080"/>
                </a:solidFill>
              </a:rPr>
              <a:t>Another important concept is the mean free path of a molecule</a:t>
            </a:r>
          </a:p>
          <a:p>
            <a:r>
              <a:rPr lang="en-US" sz="1800" b="0">
                <a:solidFill>
                  <a:srgbClr val="800080"/>
                </a:solidFill>
              </a:rPr>
              <a:t>between collisions:</a:t>
            </a:r>
          </a:p>
        </p:txBody>
      </p:sp>
      <p:pic>
        <p:nvPicPr>
          <p:cNvPr id="131081" name="Picture 9" descr="Figure18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4114800" cy="3086100"/>
          </a:xfrm>
          <a:prstGeom prst="rect">
            <a:avLst/>
          </a:prstGeom>
          <a:noFill/>
        </p:spPr>
      </p:pic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4465638" y="2438400"/>
            <a:ext cx="4144962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000000"/>
                </a:solidFill>
              </a:rPr>
              <a:t>Collisions between molecules which </a:t>
            </a:r>
          </a:p>
          <a:p>
            <a:r>
              <a:rPr lang="en-US" sz="1800" b="0">
                <a:solidFill>
                  <a:srgbClr val="000000"/>
                </a:solidFill>
              </a:rPr>
              <a:t>are both in cylinder.</a:t>
            </a:r>
          </a:p>
          <a:p>
            <a:endParaRPr lang="en-US" sz="1800" b="0">
              <a:solidFill>
                <a:srgbClr val="000000"/>
              </a:solidFill>
            </a:endParaRPr>
          </a:p>
          <a:p>
            <a:r>
              <a:rPr lang="en-US" sz="1800" b="0">
                <a:solidFill>
                  <a:srgbClr val="000000"/>
                </a:solidFill>
              </a:rPr>
              <a:t>Number of molecules with center in</a:t>
            </a:r>
          </a:p>
          <a:p>
            <a:r>
              <a:rPr lang="en-US" sz="1800" b="0">
                <a:solidFill>
                  <a:srgbClr val="000000"/>
                </a:solidFill>
              </a:rPr>
              <a:t>cylinder:</a:t>
            </a:r>
          </a:p>
          <a:p>
            <a:endParaRPr lang="en-US" sz="1800" b="0">
              <a:solidFill>
                <a:srgbClr val="000000"/>
              </a:solidFill>
            </a:endParaRPr>
          </a:p>
          <a:p>
            <a:r>
              <a:rPr lang="en-US" sz="1800" b="0">
                <a:solidFill>
                  <a:srgbClr val="000000"/>
                </a:solidFill>
              </a:rPr>
              <a:t>dN = 4</a:t>
            </a:r>
            <a:r>
              <a:rPr lang="en-US" sz="1800" b="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sz="1800" b="0">
                <a:solidFill>
                  <a:srgbClr val="000000"/>
                </a:solidFill>
              </a:rPr>
              <a:t>r</a:t>
            </a:r>
            <a:r>
              <a:rPr lang="en-US" sz="1800" b="0" baseline="30000">
                <a:solidFill>
                  <a:srgbClr val="000000"/>
                </a:solidFill>
              </a:rPr>
              <a:t>2</a:t>
            </a:r>
            <a:r>
              <a:rPr lang="en-US" sz="1800" b="0">
                <a:solidFill>
                  <a:srgbClr val="000000"/>
                </a:solidFill>
              </a:rPr>
              <a:t> v dt N/V  </a:t>
            </a:r>
            <a:r>
              <a:rPr lang="en-US" sz="1800" b="0">
                <a:solidFill>
                  <a:srgbClr val="000000"/>
                </a:solidFill>
                <a:sym typeface="Wingdings" pitchFamily="2" charset="2"/>
              </a:rPr>
              <a:t> dN/dt</a:t>
            </a:r>
          </a:p>
          <a:p>
            <a:r>
              <a:rPr lang="en-US" sz="1800" b="0">
                <a:solidFill>
                  <a:srgbClr val="000000"/>
                </a:solidFill>
                <a:sym typeface="Wingdings" pitchFamily="2" charset="2"/>
              </a:rPr>
              <a:t>Correction for all molecules moving:</a:t>
            </a:r>
          </a:p>
          <a:p>
            <a:endParaRPr lang="en-US" sz="1800" b="0">
              <a:solidFill>
                <a:srgbClr val="000000"/>
              </a:solidFill>
              <a:sym typeface="Wingdings" pitchFamily="2" charset="2"/>
            </a:endParaRPr>
          </a:p>
          <a:p>
            <a:r>
              <a:rPr lang="en-US" sz="1800" b="0">
                <a:solidFill>
                  <a:srgbClr val="000000"/>
                </a:solidFill>
                <a:sym typeface="Wingdings" pitchFamily="2" charset="2"/>
              </a:rPr>
              <a:t>dN/dt = 4</a:t>
            </a:r>
            <a:r>
              <a:rPr lang="en-US" sz="1800" b="0">
                <a:solidFill>
                  <a:srgbClr val="000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sz="1800" b="0">
                <a:solidFill>
                  <a:srgbClr val="000000"/>
                </a:solidFill>
                <a:sym typeface="Wingdings" pitchFamily="2" charset="2"/>
              </a:rPr>
              <a:t> 2</a:t>
            </a:r>
            <a:r>
              <a:rPr lang="en-US" sz="1800" b="0" baseline="30000">
                <a:solidFill>
                  <a:srgbClr val="000000"/>
                </a:solidFill>
                <a:sym typeface="Wingdings" pitchFamily="2" charset="2"/>
              </a:rPr>
              <a:t>0.5</a:t>
            </a:r>
            <a:r>
              <a:rPr lang="en-US" sz="1800" b="0">
                <a:solidFill>
                  <a:srgbClr val="000000"/>
                </a:solidFill>
                <a:sym typeface="Wingdings" pitchFamily="2" charset="2"/>
              </a:rPr>
              <a:t>  r</a:t>
            </a:r>
            <a:r>
              <a:rPr lang="en-US" sz="1800" b="0" baseline="30000">
                <a:solidFill>
                  <a:srgbClr val="000000"/>
                </a:solidFill>
                <a:sym typeface="Wingdings" pitchFamily="2" charset="2"/>
              </a:rPr>
              <a:t>2</a:t>
            </a:r>
            <a:r>
              <a:rPr lang="en-US" sz="1800" b="0">
                <a:solidFill>
                  <a:srgbClr val="000000"/>
                </a:solidFill>
                <a:sym typeface="Wingdings" pitchFamily="2" charset="2"/>
              </a:rPr>
              <a:t> v N / V</a:t>
            </a:r>
            <a:endParaRPr lang="en-US" sz="1800" b="0">
              <a:solidFill>
                <a:srgbClr val="000000"/>
              </a:solidFill>
            </a:endParaRPr>
          </a:p>
          <a:p>
            <a:endParaRPr lang="en-US" sz="1800" b="0">
              <a:solidFill>
                <a:srgbClr val="000000"/>
              </a:solidFill>
            </a:endParaRPr>
          </a:p>
          <a:p>
            <a:r>
              <a:rPr lang="en-US" sz="1800" b="0">
                <a:solidFill>
                  <a:srgbClr val="800080"/>
                </a:solidFill>
              </a:rPr>
              <a:t>With t</a:t>
            </a:r>
            <a:r>
              <a:rPr lang="en-US" sz="1800" b="0" baseline="-25000">
                <a:solidFill>
                  <a:srgbClr val="800080"/>
                </a:solidFill>
              </a:rPr>
              <a:t>mean</a:t>
            </a:r>
            <a:r>
              <a:rPr lang="en-US" sz="1800" b="0">
                <a:solidFill>
                  <a:srgbClr val="800080"/>
                </a:solidFill>
              </a:rPr>
              <a:t> the ‘mean free time’ between</a:t>
            </a:r>
          </a:p>
          <a:p>
            <a:r>
              <a:rPr lang="en-US" sz="1800" b="0">
                <a:solidFill>
                  <a:srgbClr val="800080"/>
                </a:solidFill>
              </a:rPr>
              <a:t> collisions</a:t>
            </a:r>
          </a:p>
        </p:txBody>
      </p:sp>
      <p:pic>
        <p:nvPicPr>
          <p:cNvPr id="131083" name="Picture 11" descr="eq_18_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151563"/>
            <a:ext cx="6699250" cy="858837"/>
          </a:xfrm>
          <a:prstGeom prst="rect">
            <a:avLst/>
          </a:prstGeom>
          <a:noFill/>
        </p:spPr>
      </p:pic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365125" y="4732338"/>
            <a:ext cx="3873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Typical values for </a:t>
            </a:r>
            <a:r>
              <a:rPr lang="en-US" sz="2000">
                <a:solidFill>
                  <a:schemeClr val="bg1"/>
                </a:solidFill>
                <a:latin typeface="Symbol" pitchFamily="18" charset="2"/>
              </a:rPr>
              <a:t>l </a:t>
            </a:r>
            <a:r>
              <a:rPr lang="en-US" sz="2000">
                <a:solidFill>
                  <a:schemeClr val="bg1"/>
                </a:solidFill>
              </a:rPr>
              <a:t>and t</a:t>
            </a:r>
            <a:r>
              <a:rPr lang="en-US" sz="2000" baseline="-25000">
                <a:solidFill>
                  <a:schemeClr val="bg1"/>
                </a:solidFill>
              </a:rPr>
              <a:t>mean</a:t>
            </a:r>
            <a:r>
              <a:rPr lang="en-US" sz="2000">
                <a:solidFill>
                  <a:schemeClr val="bg1"/>
                </a:solidFill>
              </a:rPr>
              <a:t>:</a:t>
            </a:r>
          </a:p>
          <a:p>
            <a:r>
              <a:rPr lang="en-US" sz="2000">
                <a:solidFill>
                  <a:schemeClr val="bg1"/>
                </a:solidFill>
              </a:rPr>
              <a:t>(RT, 1atm, molecules ‘air size’)</a:t>
            </a:r>
          </a:p>
          <a:p>
            <a:r>
              <a:rPr lang="en-US" sz="2000" b="0">
                <a:solidFill>
                  <a:srgbClr val="FF0000"/>
                </a:solidFill>
              </a:rPr>
              <a:t>    </a:t>
            </a:r>
            <a:r>
              <a:rPr lang="en-US" sz="2000" b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000" b="0">
                <a:solidFill>
                  <a:srgbClr val="FF0000"/>
                </a:solidFill>
              </a:rPr>
              <a:t> ~ 5 10</a:t>
            </a:r>
            <a:r>
              <a:rPr lang="en-US" sz="2000" b="0" baseline="30000">
                <a:solidFill>
                  <a:srgbClr val="FF0000"/>
                </a:solidFill>
              </a:rPr>
              <a:t>-7</a:t>
            </a:r>
            <a:r>
              <a:rPr lang="en-US" sz="2000" b="0">
                <a:solidFill>
                  <a:srgbClr val="FF0000"/>
                </a:solidFill>
              </a:rPr>
              <a:t>[m], t</a:t>
            </a:r>
            <a:r>
              <a:rPr lang="en-US" sz="2000" b="0" baseline="-25000">
                <a:solidFill>
                  <a:srgbClr val="FF0000"/>
                </a:solidFill>
              </a:rPr>
              <a:t>mean</a:t>
            </a:r>
            <a:r>
              <a:rPr lang="en-US" sz="2000" b="0">
                <a:solidFill>
                  <a:srgbClr val="FF0000"/>
                </a:solidFill>
              </a:rPr>
              <a:t>~ 10</a:t>
            </a:r>
            <a:r>
              <a:rPr lang="en-US" sz="2000" b="0" baseline="30000">
                <a:solidFill>
                  <a:srgbClr val="FF0000"/>
                </a:solidFill>
              </a:rPr>
              <a:t>-10</a:t>
            </a:r>
            <a:r>
              <a:rPr lang="en-US" sz="2000" b="0">
                <a:solidFill>
                  <a:srgbClr val="FF0000"/>
                </a:solidFill>
              </a:rPr>
              <a:t>[s]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10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10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773113"/>
            <a:ext cx="3995738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762000" y="4648200"/>
            <a:ext cx="80692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b="0">
                <a:solidFill>
                  <a:srgbClr val="DA6C60"/>
                </a:solidFill>
              </a:rPr>
              <a:t>The 12 degrees of freedom for a roughly dumbbell-shaped</a:t>
            </a:r>
          </a:p>
          <a:p>
            <a:pPr eaLnBrk="1" hangingPunct="1"/>
            <a:r>
              <a:rPr lang="en-US" b="0">
                <a:solidFill>
                  <a:srgbClr val="DA6C60"/>
                </a:solidFill>
              </a:rPr>
              <a:t> hydrogen molecule (CM = Center of Mass). </a:t>
            </a:r>
          </a:p>
          <a:p>
            <a:pPr lvl="1" eaLnBrk="1" hangingPunct="1">
              <a:buFontTx/>
              <a:buChar char="•"/>
            </a:pPr>
            <a:r>
              <a:rPr lang="en-US" b="0">
                <a:solidFill>
                  <a:srgbClr val="DA6C60"/>
                </a:solidFill>
              </a:rPr>
              <a:t>translation (6 degrees of freedom) </a:t>
            </a:r>
          </a:p>
          <a:p>
            <a:pPr lvl="1" eaLnBrk="1" hangingPunct="1">
              <a:buFontTx/>
              <a:buChar char="•"/>
            </a:pPr>
            <a:r>
              <a:rPr lang="en-US" b="0">
                <a:solidFill>
                  <a:srgbClr val="DA6C60"/>
                </a:solidFill>
              </a:rPr>
              <a:t> rotation (4 degrees of freedom) </a:t>
            </a:r>
          </a:p>
          <a:p>
            <a:pPr lvl="1" eaLnBrk="1" hangingPunct="1">
              <a:buFontTx/>
              <a:buChar char="•"/>
            </a:pPr>
            <a:r>
              <a:rPr lang="en-US" b="0">
                <a:solidFill>
                  <a:srgbClr val="DA6C60"/>
                </a:solidFill>
              </a:rPr>
              <a:t>vibration (2 degrees of freedom)</a:t>
            </a:r>
            <a:r>
              <a:rPr lang="en-US">
                <a:solidFill>
                  <a:srgbClr val="DA6C60"/>
                </a:solidFill>
              </a:rPr>
              <a:t> </a:t>
            </a:r>
          </a:p>
        </p:txBody>
      </p:sp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447800"/>
            <a:ext cx="2070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517525" y="-36513"/>
            <a:ext cx="8593138" cy="82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When connecting mechanics and molecular motion, the </a:t>
            </a:r>
          </a:p>
          <a:p>
            <a:r>
              <a:rPr lang="en-US">
                <a:solidFill>
                  <a:schemeClr val="bg1"/>
                </a:solidFill>
              </a:rPr>
              <a:t>‘degrees of freedom’ of the motion need to be considered.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4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4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4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4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4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4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4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4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4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4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4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4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4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552450"/>
            <a:ext cx="82010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2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pic>
        <p:nvPicPr>
          <p:cNvPr id="135172" name="Picture 4" descr="Figure18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1812925" y="801688"/>
            <a:ext cx="1228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H</a:t>
            </a:r>
            <a:r>
              <a:rPr lang="en-US" baseline="-25000">
                <a:solidFill>
                  <a:srgbClr val="CC0000"/>
                </a:solidFill>
              </a:rPr>
              <a:t>2</a:t>
            </a:r>
            <a:r>
              <a:rPr lang="en-US">
                <a:solidFill>
                  <a:srgbClr val="CC0000"/>
                </a:solidFill>
              </a:rPr>
              <a:t> gas: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pic>
        <p:nvPicPr>
          <p:cNvPr id="136196" name="Picture 4" descr="Figure18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6553200" cy="4914900"/>
          </a:xfrm>
          <a:prstGeom prst="rect">
            <a:avLst/>
          </a:prstGeom>
          <a:noFill/>
        </p:spPr>
      </p:pic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1127125" y="192088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Solids:</a:t>
            </a:r>
          </a:p>
        </p:txBody>
      </p:sp>
      <p:pic>
        <p:nvPicPr>
          <p:cNvPr id="136198" name="Picture 6" descr="eq_18_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04800"/>
            <a:ext cx="5867400" cy="82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pic>
        <p:nvPicPr>
          <p:cNvPr id="138244" name="Picture 4" descr="Figure18_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2117725" y="39688"/>
            <a:ext cx="255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Phase Diagrams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en84959_03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601787"/>
            <a:ext cx="6477000" cy="5256213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838200" y="457200"/>
            <a:ext cx="4709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Expanding vs. shrinking solids</a:t>
            </a:r>
            <a:endParaRPr lang="en-US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en84959_03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67412" y="2514600"/>
            <a:ext cx="5084332" cy="4191000"/>
          </a:xfrm>
          <a:prstGeom prst="rect">
            <a:avLst/>
          </a:prstGeom>
          <a:noFill/>
          <a:ln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54399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53000" y="762000"/>
            <a:ext cx="25987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For example</a:t>
            </a:r>
          </a:p>
          <a:p>
            <a:r>
              <a:rPr lang="en-US" sz="3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water</a:t>
            </a:r>
            <a:endParaRPr lang="en-US" sz="3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Water – An easy case?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7625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2057400" y="5791200"/>
            <a:ext cx="588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http://www.lsbu.ac.uk/water/phase.html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/>
              <a:t> 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584325" y="4206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669925" y="11064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5165725" y="28559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1736725" y="1920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99"/>
                </a:solidFill>
              </a:rPr>
              <a:t> </a:t>
            </a:r>
          </a:p>
        </p:txBody>
      </p:sp>
      <p:graphicFrame>
        <p:nvGraphicFramePr>
          <p:cNvPr id="106613" name="Group 11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267200" cy="4495802"/>
        </p:xfrm>
        <a:graphic>
          <a:graphicData uri="http://schemas.openxmlformats.org/drawingml/2006/table">
            <a:tbl>
              <a:tblPr/>
              <a:tblGrid>
                <a:gridCol w="2356689"/>
                <a:gridCol w="662556"/>
                <a:gridCol w="664234"/>
                <a:gridCol w="583721"/>
              </a:tblGrid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Helvetica" pitchFamily="34" charset="0"/>
                        </a:rPr>
                        <a:t>o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Helvetica" pitchFamily="34" charset="0"/>
                        </a:rPr>
                        <a:t>o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Helvetica" pitchFamily="34" charset="0"/>
                        </a:rPr>
                        <a:t>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Helvetica" pitchFamily="34" charset="0"/>
                        </a:rPr>
                        <a:t>o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Helvetica" pitchFamily="34" charset="0"/>
                        </a:rPr>
                        <a:t>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Helvetica" pitchFamily="34" charset="0"/>
                        </a:rPr>
                        <a:t>Water boils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Helvetica" pitchFamily="34" charset="0"/>
                        </a:rPr>
                        <a:t>212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Helvetica" pitchFamily="34" charset="0"/>
                        </a:rPr>
                        <a:t>100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Helvetica" pitchFamily="34" charset="0"/>
                        </a:rPr>
                        <a:t>373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Helvetica" pitchFamily="34" charset="0"/>
                        </a:rPr>
                        <a:t>Room Temperature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Helvetica" pitchFamily="34" charset="0"/>
                        </a:rPr>
                        <a:t>72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Helvetica" pitchFamily="34" charset="0"/>
                        </a:rPr>
                        <a:t>23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Helvetica" pitchFamily="34" charset="0"/>
                        </a:rPr>
                        <a:t>296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Helvetica" pitchFamily="34" charset="0"/>
                        </a:rPr>
                        <a:t>Water Freezes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Helvetica" pitchFamily="34" charset="0"/>
                        </a:rPr>
                        <a:t>32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Helvetica" pitchFamily="34" charset="0"/>
                        </a:rPr>
                        <a:t>273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Helvetica" pitchFamily="34" charset="0"/>
                        </a:rPr>
                        <a:t>Absolute Zero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Helvetica" pitchFamily="34" charset="0"/>
                        </a:rPr>
                        <a:t>-460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Helvetica" pitchFamily="34" charset="0"/>
                        </a:rPr>
                        <a:t>-273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6615" name="Text Box 119"/>
          <p:cNvSpPr txBox="1">
            <a:spLocks noChangeArrowheads="1"/>
          </p:cNvSpPr>
          <p:nvPr/>
        </p:nvSpPr>
        <p:spPr bwMode="auto">
          <a:xfrm>
            <a:off x="211138" y="533400"/>
            <a:ext cx="837280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800080"/>
                </a:solidFill>
              </a:rPr>
              <a:t>Temperature Scales- </a:t>
            </a:r>
            <a:endParaRPr lang="en-US" sz="3200" dirty="0" smtClean="0">
              <a:solidFill>
                <a:srgbClr val="800080"/>
              </a:solidFill>
            </a:endParaRPr>
          </a:p>
          <a:p>
            <a:r>
              <a:rPr lang="en-US" sz="3200" dirty="0">
                <a:solidFill>
                  <a:srgbClr val="800080"/>
                </a:solidFill>
              </a:rPr>
              <a:t>	</a:t>
            </a:r>
            <a:r>
              <a:rPr lang="en-US" sz="3200" dirty="0" smtClean="0">
                <a:solidFill>
                  <a:srgbClr val="800080"/>
                </a:solidFill>
              </a:rPr>
              <a:t>		How to define temperature</a:t>
            </a:r>
            <a:r>
              <a:rPr lang="en-US" sz="3200" dirty="0">
                <a:solidFill>
                  <a:srgbClr val="800080"/>
                </a:solidFill>
              </a:rPr>
              <a:t>?</a:t>
            </a:r>
          </a:p>
        </p:txBody>
      </p:sp>
      <p:pic>
        <p:nvPicPr>
          <p:cNvPr id="106618" name="Picture 122" descr="eq_17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4267200" cy="941388"/>
          </a:xfrm>
          <a:prstGeom prst="rect">
            <a:avLst/>
          </a:prstGeom>
          <a:noFill/>
        </p:spPr>
      </p:pic>
      <p:pic>
        <p:nvPicPr>
          <p:cNvPr id="106619" name="Picture 123" descr="eq_17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19400"/>
            <a:ext cx="4191000" cy="728663"/>
          </a:xfrm>
          <a:prstGeom prst="rect">
            <a:avLst/>
          </a:prstGeom>
          <a:noFill/>
        </p:spPr>
      </p:pic>
      <p:sp>
        <p:nvSpPr>
          <p:cNvPr id="106621" name="Text Box 125"/>
          <p:cNvSpPr txBox="1">
            <a:spLocks noChangeArrowheads="1"/>
          </p:cNvSpPr>
          <p:nvPr/>
        </p:nvSpPr>
        <p:spPr bwMode="auto">
          <a:xfrm>
            <a:off x="0" y="3657600"/>
            <a:ext cx="401892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800080"/>
                </a:solidFill>
              </a:rPr>
              <a:t>Conversion assumes ‘linearity’ of </a:t>
            </a:r>
            <a:r>
              <a:rPr lang="en-US" sz="1600" dirty="0" smtClean="0">
                <a:solidFill>
                  <a:srgbClr val="800080"/>
                </a:solidFill>
              </a:rPr>
              <a:t>scale</a:t>
            </a:r>
          </a:p>
          <a:p>
            <a:endParaRPr lang="en-US" sz="1600" dirty="0">
              <a:solidFill>
                <a:srgbClr val="800080"/>
              </a:solidFill>
            </a:endParaRPr>
          </a:p>
          <a:p>
            <a:endParaRPr lang="en-US" sz="1600" dirty="0" smtClean="0">
              <a:solidFill>
                <a:srgbClr val="800080"/>
              </a:solidFill>
            </a:endParaRPr>
          </a:p>
          <a:p>
            <a:endParaRPr lang="en-US" sz="1600" dirty="0">
              <a:solidFill>
                <a:srgbClr val="800080"/>
              </a:solidFill>
            </a:endParaRPr>
          </a:p>
          <a:p>
            <a:endParaRPr lang="en-US" sz="1600" dirty="0" smtClean="0">
              <a:solidFill>
                <a:srgbClr val="800080"/>
              </a:solidFill>
            </a:endParaRPr>
          </a:p>
          <a:p>
            <a:endParaRPr lang="en-US" sz="1600" dirty="0">
              <a:solidFill>
                <a:srgbClr val="800080"/>
              </a:solidFill>
            </a:endParaRPr>
          </a:p>
          <a:p>
            <a:endParaRPr lang="en-US" sz="1600" dirty="0" smtClean="0">
              <a:solidFill>
                <a:srgbClr val="800080"/>
              </a:solidFill>
            </a:endParaRPr>
          </a:p>
          <a:p>
            <a:endParaRPr lang="en-US" sz="1600" dirty="0">
              <a:solidFill>
                <a:srgbClr val="800080"/>
              </a:solidFill>
            </a:endParaRPr>
          </a:p>
          <a:p>
            <a:endParaRPr lang="en-US" sz="1600" dirty="0" smtClean="0">
              <a:solidFill>
                <a:srgbClr val="800080"/>
              </a:solidFill>
            </a:endParaRPr>
          </a:p>
          <a:p>
            <a:endParaRPr lang="en-US" sz="1600" dirty="0">
              <a:solidFill>
                <a:srgbClr val="800080"/>
              </a:solidFill>
            </a:endParaRPr>
          </a:p>
          <a:p>
            <a:r>
              <a:rPr lang="en-US" sz="1600" dirty="0" smtClean="0">
                <a:solidFill>
                  <a:srgbClr val="800080"/>
                </a:solidFill>
              </a:rPr>
              <a:t>Four scales: two relative, two absolute</a:t>
            </a:r>
          </a:p>
          <a:p>
            <a:r>
              <a:rPr lang="en-US" sz="1600" dirty="0" smtClean="0">
                <a:solidFill>
                  <a:schemeClr val="bg2"/>
                </a:solidFill>
              </a:rPr>
              <a:t>Centigrade/ Celsius  vs. Fahrenheit</a:t>
            </a:r>
          </a:p>
          <a:p>
            <a:r>
              <a:rPr lang="en-US" sz="1600" dirty="0" smtClean="0">
                <a:solidFill>
                  <a:schemeClr val="bg2"/>
                </a:solidFill>
              </a:rPr>
              <a:t>Kelvin vs. </a:t>
            </a:r>
            <a:r>
              <a:rPr lang="en-US" sz="1600" dirty="0" err="1" smtClean="0">
                <a:solidFill>
                  <a:schemeClr val="bg2"/>
                </a:solidFill>
              </a:rPr>
              <a:t>Rankine</a:t>
            </a:r>
            <a:r>
              <a:rPr lang="en-US" sz="1600" dirty="0" smtClean="0">
                <a:solidFill>
                  <a:schemeClr val="bg2"/>
                </a:solidFill>
              </a:rPr>
              <a:t>  </a:t>
            </a:r>
            <a:r>
              <a:rPr lang="en-US" sz="1600" dirty="0" smtClean="0">
                <a:solidFill>
                  <a:schemeClr val="bg2"/>
                </a:solidFill>
                <a:sym typeface="Wingdings" pitchFamily="2" charset="2"/>
              </a:rPr>
              <a:t> ‘absolute zero’</a:t>
            </a:r>
            <a:endParaRPr lang="en-US" sz="1600" dirty="0">
              <a:solidFill>
                <a:schemeClr val="bg2"/>
              </a:solidFill>
            </a:endParaRPr>
          </a:p>
          <a:p>
            <a:r>
              <a:rPr lang="en-US" sz="1600" dirty="0" smtClean="0">
                <a:solidFill>
                  <a:srgbClr val="800080"/>
                </a:solidFill>
              </a:rPr>
              <a:t> </a:t>
            </a:r>
            <a:endParaRPr lang="en-US" sz="160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57200"/>
            <a:ext cx="56749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How does one measure temperature?</a:t>
            </a:r>
          </a:p>
          <a:p>
            <a:r>
              <a:rPr lang="en-US" sz="1800" dirty="0" smtClean="0">
                <a:solidFill>
                  <a:schemeClr val="bg2"/>
                </a:solidFill>
              </a:rPr>
              <a:t>Types of thermometer: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04925"/>
            <a:ext cx="317403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2" y="914400"/>
            <a:ext cx="301073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66304"/>
            <a:ext cx="1609725" cy="319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09698"/>
            <a:ext cx="2715836" cy="143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571500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Th. Expansion based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0662" y="3239669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Th. Exp. Based, bimetallic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5899666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Resistance diff. based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6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922" y="2438400"/>
            <a:ext cx="520892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64957"/>
            <a:ext cx="2053532" cy="563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0960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Resistance based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4876800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Radiation based, light intensity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5939"/>
            <a:ext cx="3703638" cy="663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4343400" y="381000"/>
            <a:ext cx="2827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80"/>
                </a:solidFill>
              </a:rPr>
              <a:t>Fixed temperature</a:t>
            </a:r>
          </a:p>
          <a:p>
            <a:r>
              <a:rPr lang="en-US" dirty="0">
                <a:solidFill>
                  <a:srgbClr val="800080"/>
                </a:solidFill>
              </a:rPr>
              <a:t>calibration points</a:t>
            </a: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4572000" y="5715000"/>
            <a:ext cx="40084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The international standard</a:t>
            </a:r>
          </a:p>
          <a:p>
            <a:r>
              <a:rPr lang="en-US">
                <a:solidFill>
                  <a:srgbClr val="000000"/>
                </a:solidFill>
                <a:hlinkClick r:id="rId3"/>
              </a:rPr>
              <a:t>http://www.its-90.com/</a:t>
            </a:r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4648200" y="44196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7829" y="1709737"/>
            <a:ext cx="3859213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278540" y="1214211"/>
            <a:ext cx="4104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Thermometer performance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4705837" y="4618037"/>
            <a:ext cx="3243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Linearity IS an issue.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7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2819400"/>
            <a:ext cx="82296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295400" y="228600"/>
            <a:ext cx="7242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800080"/>
                </a:solidFill>
              </a:rPr>
              <a:t>Production of very low temperatures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457200" y="808038"/>
            <a:ext cx="773641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At low T, phase transitions</a:t>
            </a:r>
          </a:p>
          <a:p>
            <a:r>
              <a:rPr lang="en-US" dirty="0">
                <a:solidFill>
                  <a:srgbClr val="000000"/>
                </a:solidFill>
              </a:rPr>
              <a:t>like superconductivity and </a:t>
            </a:r>
          </a:p>
          <a:p>
            <a:r>
              <a:rPr lang="en-US" dirty="0">
                <a:solidFill>
                  <a:srgbClr val="000000"/>
                </a:solidFill>
              </a:rPr>
              <a:t>boiling T’s are used.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Use </a:t>
            </a:r>
            <a:r>
              <a:rPr lang="en-US" dirty="0">
                <a:solidFill>
                  <a:schemeClr val="bg1"/>
                </a:solidFill>
              </a:rPr>
              <a:t>of cryogenics : N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  77.4 K</a:t>
            </a:r>
          </a:p>
          <a:p>
            <a:r>
              <a:rPr lang="en-US" dirty="0">
                <a:solidFill>
                  <a:schemeClr val="bg1"/>
                </a:solidFill>
              </a:rPr>
              <a:t>			  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	~ 20 </a:t>
            </a:r>
            <a:r>
              <a:rPr lang="en-US" dirty="0" smtClean="0">
                <a:solidFill>
                  <a:schemeClr val="bg1"/>
                </a:solidFill>
              </a:rPr>
              <a:t>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	  He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	4.2 K		</a:t>
            </a:r>
            <a:r>
              <a:rPr lang="en-US" dirty="0">
                <a:solidFill>
                  <a:schemeClr val="bg2"/>
                </a:solidFill>
              </a:rPr>
              <a:t>boiling points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533400" y="4648200"/>
            <a:ext cx="82740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Pumping</a:t>
            </a:r>
            <a:r>
              <a:rPr lang="en-US" dirty="0">
                <a:solidFill>
                  <a:srgbClr val="800080"/>
                </a:solidFill>
              </a:rPr>
              <a:t> on liquid surface reduces gas density </a:t>
            </a:r>
          </a:p>
          <a:p>
            <a:r>
              <a:rPr lang="en-US" dirty="0">
                <a:solidFill>
                  <a:srgbClr val="800080"/>
                </a:solidFill>
              </a:rPr>
              <a:t>above liquid and thus produces even lower temperature</a:t>
            </a:r>
          </a:p>
          <a:p>
            <a:r>
              <a:rPr lang="en-US" dirty="0">
                <a:solidFill>
                  <a:srgbClr val="800080"/>
                </a:solidFill>
              </a:rPr>
              <a:t>He: ~ 1K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819150" y="5943600"/>
            <a:ext cx="741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 </a:t>
            </a:r>
            <a:r>
              <a:rPr lang="en-US" dirty="0" err="1">
                <a:solidFill>
                  <a:schemeClr val="bg1"/>
                </a:solidFill>
              </a:rPr>
              <a:t>mK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dirty="0" err="1">
                <a:solidFill>
                  <a:schemeClr val="bg1"/>
                </a:solidFill>
              </a:rPr>
              <a:t>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nK</a:t>
            </a:r>
            <a:r>
              <a:rPr lang="en-US" dirty="0">
                <a:solidFill>
                  <a:schemeClr val="bg1"/>
                </a:solidFill>
              </a:rPr>
              <a:t> adiabatic demagnetization is used</a:t>
            </a:r>
          </a:p>
          <a:p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 Need concepts which occur later in lecture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0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0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0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08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2498725" y="4968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5791200" y="1992313"/>
            <a:ext cx="25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 </a:t>
            </a:r>
          </a:p>
          <a:p>
            <a:endParaRPr lang="en-US" sz="2000"/>
          </a:p>
        </p:txBody>
      </p:sp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37338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2422525" y="192088"/>
            <a:ext cx="64091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What is Heat? </a:t>
            </a:r>
            <a:r>
              <a:rPr lang="en-US" dirty="0" smtClean="0">
                <a:solidFill>
                  <a:srgbClr val="C00000"/>
                </a:solidFill>
              </a:rPr>
              <a:t> What causes heat transfer?</a:t>
            </a:r>
            <a:endParaRPr lang="en-US" dirty="0"/>
          </a:p>
        </p:txBody>
      </p:sp>
      <p:pic>
        <p:nvPicPr>
          <p:cNvPr id="1126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057400"/>
            <a:ext cx="37338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72000"/>
            <a:ext cx="3733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495800"/>
            <a:ext cx="37338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52" name="Rectangle 12"/>
          <p:cNvSpPr>
            <a:spLocks noChangeArrowheads="1"/>
          </p:cNvSpPr>
          <p:nvPr/>
        </p:nvSpPr>
        <p:spPr bwMode="auto">
          <a:xfrm>
            <a:off x="838200" y="1143000"/>
            <a:ext cx="6469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hlinkClick r:id="rId6"/>
              </a:rPr>
              <a:t>http://coolcosmos.ipac.caltech.edu/cosmic_classroom/light_lessons/thermal/heat.html</a:t>
            </a:r>
            <a:endParaRPr lang="en-US" sz="1200"/>
          </a:p>
          <a:p>
            <a:endParaRPr lang="en-US" sz="1200"/>
          </a:p>
        </p:txBody>
      </p:sp>
      <p:sp>
        <p:nvSpPr>
          <p:cNvPr id="12" name="TextBox 11"/>
          <p:cNvSpPr txBox="1"/>
          <p:nvPr/>
        </p:nvSpPr>
        <p:spPr>
          <a:xfrm>
            <a:off x="685800" y="1447800"/>
            <a:ext cx="4012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Infrared images show Q/T: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  <a:effectLst/>
              </a:rPr>
              <a:t>What is the difference between</a:t>
            </a:r>
            <a:br>
              <a:rPr lang="en-US" sz="4000" dirty="0">
                <a:solidFill>
                  <a:schemeClr val="bg1"/>
                </a:solidFill>
                <a:effectLst/>
              </a:rPr>
            </a:br>
            <a:r>
              <a:rPr lang="en-US" sz="4000" dirty="0">
                <a:solidFill>
                  <a:schemeClr val="bg1"/>
                </a:solidFill>
                <a:effectLst/>
              </a:rPr>
              <a:t>temperature and heat?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1447800" y="1524000"/>
            <a:ext cx="62420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800" b="0">
                <a:solidFill>
                  <a:srgbClr val="800080"/>
                </a:solidFill>
              </a:rPr>
              <a:t>Heat is the total energy of molecular motion in a </a:t>
            </a:r>
          </a:p>
          <a:p>
            <a:pPr eaLnBrk="1" hangingPunct="1"/>
            <a:r>
              <a:rPr lang="en-US" sz="1800" b="0">
                <a:solidFill>
                  <a:srgbClr val="800080"/>
                </a:solidFill>
              </a:rPr>
              <a:t>substance …</a:t>
            </a:r>
          </a:p>
          <a:p>
            <a:pPr eaLnBrk="1" hangingPunct="1"/>
            <a:endParaRPr lang="en-US" sz="1800" b="0">
              <a:solidFill>
                <a:srgbClr val="800080"/>
              </a:solidFill>
            </a:endParaRPr>
          </a:p>
          <a:p>
            <a:pPr eaLnBrk="1" hangingPunct="1"/>
            <a:r>
              <a:rPr lang="en-US" sz="1800" b="0">
                <a:solidFill>
                  <a:schemeClr val="bg1"/>
                </a:solidFill>
              </a:rPr>
              <a:t>… while temperature is a measure of the </a:t>
            </a:r>
          </a:p>
          <a:p>
            <a:pPr eaLnBrk="1" hangingPunct="1"/>
            <a:r>
              <a:rPr lang="en-US" sz="1800" b="0">
                <a:solidFill>
                  <a:schemeClr val="bg1"/>
                </a:solidFill>
              </a:rPr>
              <a:t>average energy of molecular motion in a substance.</a:t>
            </a:r>
            <a:r>
              <a:rPr lang="en-US" sz="1800" b="0">
                <a:solidFill>
                  <a:srgbClr val="800080"/>
                </a:solidFill>
              </a:rPr>
              <a:t> </a:t>
            </a:r>
          </a:p>
          <a:p>
            <a:pPr eaLnBrk="1" hangingPunct="1"/>
            <a:endParaRPr lang="en-US" sz="1800" b="0">
              <a:solidFill>
                <a:schemeClr val="bg2"/>
              </a:solidFill>
            </a:endParaRPr>
          </a:p>
          <a:p>
            <a:pPr eaLnBrk="1" hangingPunct="1"/>
            <a:r>
              <a:rPr lang="en-US" sz="1800" b="0">
                <a:solidFill>
                  <a:schemeClr val="bg2"/>
                </a:solidFill>
              </a:rPr>
              <a:t>Heat energy depends on </a:t>
            </a:r>
          </a:p>
          <a:p>
            <a:pPr eaLnBrk="1" hangingPunct="1"/>
            <a:r>
              <a:rPr lang="en-US" sz="1800" b="0">
                <a:solidFill>
                  <a:schemeClr val="bg2"/>
                </a:solidFill>
              </a:rPr>
              <a:t>	- the speed of the particles, </a:t>
            </a:r>
          </a:p>
          <a:p>
            <a:pPr eaLnBrk="1" hangingPunct="1"/>
            <a:r>
              <a:rPr lang="en-US" sz="1800" b="0">
                <a:solidFill>
                  <a:schemeClr val="bg2"/>
                </a:solidFill>
              </a:rPr>
              <a:t>	-the number of particles (the size or mass) </a:t>
            </a:r>
          </a:p>
          <a:p>
            <a:pPr eaLnBrk="1" hangingPunct="1"/>
            <a:r>
              <a:rPr lang="en-US" sz="1800" b="0">
                <a:solidFill>
                  <a:schemeClr val="bg2"/>
                </a:solidFill>
              </a:rPr>
              <a:t>	- and the type of particles in an object.</a:t>
            </a:r>
            <a:r>
              <a:rPr lang="en-US" sz="1800" b="0">
                <a:solidFill>
                  <a:srgbClr val="800080"/>
                </a:solidFill>
              </a:rPr>
              <a:t> </a:t>
            </a:r>
          </a:p>
          <a:p>
            <a:pPr eaLnBrk="1" hangingPunct="1"/>
            <a:endParaRPr lang="en-US" sz="1800" b="0">
              <a:solidFill>
                <a:srgbClr val="800080"/>
              </a:solidFill>
            </a:endParaRPr>
          </a:p>
          <a:p>
            <a:pPr eaLnBrk="1" hangingPunct="1"/>
            <a:r>
              <a:rPr lang="en-US" sz="1800" b="0">
                <a:solidFill>
                  <a:srgbClr val="800080"/>
                </a:solidFill>
              </a:rPr>
              <a:t>Temperature does not depend on the size or type of object.</a:t>
            </a:r>
            <a:r>
              <a:rPr lang="en-US" sz="1800">
                <a:solidFill>
                  <a:srgbClr val="80008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5161</TotalTime>
  <Words>1103</Words>
  <Application>Microsoft Office PowerPoint</Application>
  <PresentationFormat>On-screen Show (4:3)</PresentationFormat>
  <Paragraphs>337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Mountain Top</vt:lpstr>
      <vt:lpstr>Limitations to basic mechanics</vt:lpstr>
      <vt:lpstr>Physics 1210/1310</vt:lpstr>
      <vt:lpstr> </vt:lpstr>
      <vt:lpstr>PowerPoint Presentation</vt:lpstr>
      <vt:lpstr>PowerPoint Presentation</vt:lpstr>
      <vt:lpstr> </vt:lpstr>
      <vt:lpstr> </vt:lpstr>
      <vt:lpstr> </vt:lpstr>
      <vt:lpstr>What is the difference between temperature and heat?</vt:lpstr>
      <vt:lpstr>How does heat travel?</vt:lpstr>
      <vt:lpstr> </vt:lpstr>
      <vt:lpstr>Thermal Expansion</vt:lpstr>
      <vt:lpstr> </vt:lpstr>
      <vt:lpstr> </vt:lpstr>
      <vt:lpstr>Equations of State – Ideal Gas Law</vt:lpstr>
      <vt:lpstr> </vt:lpstr>
      <vt:lpstr> </vt:lpstr>
      <vt:lpstr> </vt:lpstr>
      <vt:lpstr> </vt:lpstr>
      <vt:lpstr> </vt:lpstr>
      <vt:lpstr> </vt:lpstr>
      <vt:lpstr>PowerPoint Presentation</vt:lpstr>
      <vt:lpstr> </vt:lpstr>
      <vt:lpstr> </vt:lpstr>
      <vt:lpstr> </vt:lpstr>
      <vt:lpstr>PowerPoint Presentation</vt:lpstr>
      <vt:lpstr>PowerPoint Presentation</vt:lpstr>
      <vt:lpstr> Water – An easy case?</vt:lpstr>
    </vt:vector>
  </TitlesOfParts>
  <Company>University of Wyoming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1220/1320</dc:title>
  <dc:creator>RudiM</dc:creator>
  <cp:lastModifiedBy>Rudi Michalak</cp:lastModifiedBy>
  <cp:revision>206</cp:revision>
  <dcterms:created xsi:type="dcterms:W3CDTF">2005-08-30T19:50:32Z</dcterms:created>
  <dcterms:modified xsi:type="dcterms:W3CDTF">2015-12-01T20:49:12Z</dcterms:modified>
</cp:coreProperties>
</file>