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93" r:id="rId3"/>
    <p:sldId id="348" r:id="rId4"/>
    <p:sldId id="335" r:id="rId5"/>
    <p:sldId id="336" r:id="rId6"/>
    <p:sldId id="323" r:id="rId7"/>
    <p:sldId id="318" r:id="rId8"/>
    <p:sldId id="337" r:id="rId9"/>
    <p:sldId id="320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58" r:id="rId20"/>
    <p:sldId id="357" r:id="rId21"/>
    <p:sldId id="316" r:id="rId22"/>
    <p:sldId id="350" r:id="rId23"/>
    <p:sldId id="352" r:id="rId24"/>
    <p:sldId id="333" r:id="rId25"/>
    <p:sldId id="351" r:id="rId26"/>
    <p:sldId id="353" r:id="rId27"/>
    <p:sldId id="354" r:id="rId28"/>
    <p:sldId id="317" r:id="rId29"/>
    <p:sldId id="355" r:id="rId30"/>
    <p:sldId id="35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C60"/>
    <a:srgbClr val="009999"/>
    <a:srgbClr val="CC9900"/>
    <a:srgbClr val="000000"/>
    <a:srgbClr val="800080"/>
    <a:srgbClr val="FF0000"/>
    <a:srgbClr val="9900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93" autoAdjust="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11" Type="http://schemas.openxmlformats.org/officeDocument/2006/relationships/image" Target="../media/image71.wmf"/><Relationship Id="rId5" Type="http://schemas.openxmlformats.org/officeDocument/2006/relationships/image" Target="../media/image65.wmf"/><Relationship Id="rId15" Type="http://schemas.openxmlformats.org/officeDocument/2006/relationships/image" Target="../media/image7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5.wmf"/><Relationship Id="rId7" Type="http://schemas.openxmlformats.org/officeDocument/2006/relationships/image" Target="../media/image51.wmf"/><Relationship Id="rId2" Type="http://schemas.openxmlformats.org/officeDocument/2006/relationships/image" Target="../media/image54.wmf"/><Relationship Id="rId1" Type="http://schemas.openxmlformats.org/officeDocument/2006/relationships/image" Target="../media/image48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1.wmf"/><Relationship Id="rId1" Type="http://schemas.openxmlformats.org/officeDocument/2006/relationships/image" Target="../media/image48.wmf"/><Relationship Id="rId5" Type="http://schemas.openxmlformats.org/officeDocument/2006/relationships/image" Target="../media/image60.wmf"/><Relationship Id="rId4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9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2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2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80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8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88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8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6651E2-8260-4D6B-AB45-30733AE97E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FC8CE-8FA0-4F19-B601-CB2AC8E04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4BD5F-6427-4EA6-A16E-41C492B397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0278A82-2F4A-4B72-A0E4-99F735FE6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4F8C7-BA74-4C89-949A-4BC7F0903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0FE7A-CEE6-4432-B999-958406DE4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FC68-ACC4-4A4C-A184-DAE1E7965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35A99-F200-45F3-9EA3-402AF3EA6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5FC17-8DA9-42B5-8C46-88372BE56D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DB1AA-254A-4AEE-A043-AB0DE1BD4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60BD9-CD7F-48B9-BC56-E4C44EB53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98C69-F7B8-4053-A701-5C1BBD81BF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2A832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D8223C6-340C-4D0F-8A20-4FFC7629A87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56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34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62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29" Type="http://schemas.openxmlformats.org/officeDocument/2006/relationships/oleObject" Target="../embeddings/oleObject6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1.wmf"/><Relationship Id="rId32" Type="http://schemas.openxmlformats.org/officeDocument/2006/relationships/image" Target="../media/image75.w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28" Type="http://schemas.openxmlformats.org/officeDocument/2006/relationships/image" Target="../media/image73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63.bin"/><Relationship Id="rId31" Type="http://schemas.openxmlformats.org/officeDocument/2006/relationships/oleObject" Target="../embeddings/oleObject6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67.bin"/><Relationship Id="rId30" Type="http://schemas.openxmlformats.org/officeDocument/2006/relationships/image" Target="../media/image7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1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Physics 1210/1310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098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Mechanics </a:t>
            </a:r>
          </a:p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&amp; </a:t>
            </a:r>
          </a:p>
          <a:p>
            <a:pPr marL="0" indent="0" algn="ctr">
              <a:buFontTx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Thermodynamics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514600" y="4394200"/>
            <a:ext cx="405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DA6C60"/>
                </a:solidFill>
                <a:cs typeface="Arial" charset="0"/>
              </a:rPr>
              <a:t>Lecture 39~40 Thermodynamics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73300" y="215900"/>
            <a:ext cx="574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– iso-volumetric process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4000500" y="1130300"/>
            <a:ext cx="430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0">
                <a:solidFill>
                  <a:srgbClr val="663300"/>
                </a:solidFill>
              </a:rPr>
              <a:t>Isovolumetric process: V = constant</a:t>
            </a:r>
          </a:p>
        </p:txBody>
      </p:sp>
      <p:sp>
        <p:nvSpPr>
          <p:cNvPr id="166916" name="Line 4"/>
          <p:cNvSpPr>
            <a:spLocks noChangeShapeType="1"/>
          </p:cNvSpPr>
          <p:nvPr/>
        </p:nvSpPr>
        <p:spPr bwMode="auto">
          <a:xfrm>
            <a:off x="814388" y="3305175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2767013" y="33924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508000" y="12319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66919" name="Freeform 7"/>
          <p:cNvSpPr>
            <a:spLocks/>
          </p:cNvSpPr>
          <p:nvPr/>
        </p:nvSpPr>
        <p:spPr bwMode="auto">
          <a:xfrm>
            <a:off x="1243013" y="1258888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1403350" y="3328988"/>
            <a:ext cx="547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1,2</a:t>
            </a:r>
            <a:endParaRPr lang="en-US" sz="1800"/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1571625" y="1911350"/>
            <a:ext cx="317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22" name="Freeform 10"/>
          <p:cNvSpPr>
            <a:spLocks/>
          </p:cNvSpPr>
          <p:nvPr/>
        </p:nvSpPr>
        <p:spPr bwMode="auto">
          <a:xfrm>
            <a:off x="1117600" y="1819275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23" name="Oval 11"/>
          <p:cNvSpPr>
            <a:spLocks noChangeArrowheads="1"/>
          </p:cNvSpPr>
          <p:nvPr/>
        </p:nvSpPr>
        <p:spPr bwMode="auto">
          <a:xfrm>
            <a:off x="1541463" y="2449513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1541463" y="1854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1260475" y="2387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66926" name="Rectangle 14"/>
          <p:cNvSpPr>
            <a:spLocks noChangeArrowheads="1"/>
          </p:cNvSpPr>
          <p:nvPr/>
        </p:nvSpPr>
        <p:spPr bwMode="auto">
          <a:xfrm>
            <a:off x="1560513" y="1592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66927" name="Line 15"/>
          <p:cNvSpPr>
            <a:spLocks noChangeShapeType="1"/>
          </p:cNvSpPr>
          <p:nvPr/>
        </p:nvSpPr>
        <p:spPr bwMode="auto">
          <a:xfrm>
            <a:off x="1574800" y="254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930" name="Line 18"/>
          <p:cNvSpPr>
            <a:spLocks noChangeShapeType="1"/>
          </p:cNvSpPr>
          <p:nvPr/>
        </p:nvSpPr>
        <p:spPr bwMode="auto">
          <a:xfrm flipV="1">
            <a:off x="812800" y="10160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6931" name="Object 19"/>
          <p:cNvGraphicFramePr>
            <a:graphicFrameLocks noChangeAspect="1"/>
          </p:cNvGraphicFramePr>
          <p:nvPr/>
        </p:nvGraphicFramePr>
        <p:xfrm>
          <a:off x="4479925" y="1752600"/>
          <a:ext cx="2627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0" name="Equation" r:id="rId3" imgW="1218960" imgH="355320" progId="Equation.3">
                  <p:embed/>
                </p:oleObj>
              </mc:Choice>
              <mc:Fallback>
                <p:oleObj name="Equation" r:id="rId3" imgW="1218960" imgH="3553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1752600"/>
                        <a:ext cx="2627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32" name="Object 20"/>
          <p:cNvGraphicFramePr>
            <a:graphicFrameLocks noChangeAspect="1"/>
          </p:cNvGraphicFramePr>
          <p:nvPr/>
        </p:nvGraphicFramePr>
        <p:xfrm>
          <a:off x="4532313" y="2608263"/>
          <a:ext cx="20256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1" name="Equation" r:id="rId5" imgW="965160" imgH="457200" progId="Equation.3">
                  <p:embed/>
                </p:oleObj>
              </mc:Choice>
              <mc:Fallback>
                <p:oleObj name="Equation" r:id="rId5" imgW="96516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2608263"/>
                        <a:ext cx="202565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6933" name="Group 21"/>
          <p:cNvGrpSpPr>
            <a:grpSpLocks/>
          </p:cNvGrpSpPr>
          <p:nvPr/>
        </p:nvGrpSpPr>
        <p:grpSpPr bwMode="auto">
          <a:xfrm>
            <a:off x="800100" y="4457700"/>
            <a:ext cx="7788275" cy="1701800"/>
            <a:chOff x="504" y="2808"/>
            <a:chExt cx="4906" cy="1072"/>
          </a:xfrm>
        </p:grpSpPr>
        <p:grpSp>
          <p:nvGrpSpPr>
            <p:cNvPr id="166934" name="Group 22"/>
            <p:cNvGrpSpPr>
              <a:grpSpLocks/>
            </p:cNvGrpSpPr>
            <p:nvPr/>
          </p:nvGrpSpPr>
          <p:grpSpPr bwMode="auto">
            <a:xfrm>
              <a:off x="504" y="2808"/>
              <a:ext cx="1560" cy="1072"/>
              <a:chOff x="688" y="2872"/>
              <a:chExt cx="1560" cy="1072"/>
            </a:xfrm>
          </p:grpSpPr>
          <p:sp>
            <p:nvSpPr>
              <p:cNvPr id="166935" name="Text Box 23"/>
              <p:cNvSpPr txBox="1">
                <a:spLocks noChangeArrowheads="1"/>
              </p:cNvSpPr>
              <p:nvPr/>
            </p:nvSpPr>
            <p:spPr bwMode="auto">
              <a:xfrm>
                <a:off x="768" y="3372"/>
                <a:ext cx="39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solidFill>
                      <a:srgbClr val="FF3300"/>
                    </a:solidFill>
                  </a:rPr>
                  <a:t>Heat</a:t>
                </a:r>
              </a:p>
            </p:txBody>
          </p:sp>
          <p:sp>
            <p:nvSpPr>
              <p:cNvPr id="166936" name="Rectangle 24"/>
              <p:cNvSpPr>
                <a:spLocks noChangeArrowheads="1"/>
              </p:cNvSpPr>
              <p:nvPr/>
            </p:nvSpPr>
            <p:spPr bwMode="auto">
              <a:xfrm>
                <a:off x="1128" y="3129"/>
                <a:ext cx="840" cy="55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37" name="Oval 25"/>
              <p:cNvSpPr>
                <a:spLocks noChangeArrowheads="1"/>
              </p:cNvSpPr>
              <p:nvPr/>
            </p:nvSpPr>
            <p:spPr bwMode="auto">
              <a:xfrm>
                <a:off x="1236" y="3255"/>
                <a:ext cx="28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38" name="Oval 26"/>
              <p:cNvSpPr>
                <a:spLocks noChangeArrowheads="1"/>
              </p:cNvSpPr>
              <p:nvPr/>
            </p:nvSpPr>
            <p:spPr bwMode="auto">
              <a:xfrm>
                <a:off x="1291" y="32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39" name="Oval 27"/>
              <p:cNvSpPr>
                <a:spLocks noChangeArrowheads="1"/>
              </p:cNvSpPr>
              <p:nvPr/>
            </p:nvSpPr>
            <p:spPr bwMode="auto">
              <a:xfrm>
                <a:off x="1291" y="33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0" name="Oval 28"/>
              <p:cNvSpPr>
                <a:spLocks noChangeArrowheads="1"/>
              </p:cNvSpPr>
              <p:nvPr/>
            </p:nvSpPr>
            <p:spPr bwMode="auto">
              <a:xfrm>
                <a:off x="1345" y="33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41" name="Oval 29"/>
              <p:cNvSpPr>
                <a:spLocks noChangeArrowheads="1"/>
              </p:cNvSpPr>
              <p:nvPr/>
            </p:nvSpPr>
            <p:spPr bwMode="auto">
              <a:xfrm>
                <a:off x="1399" y="34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2" name="Oval 30"/>
              <p:cNvSpPr>
                <a:spLocks noChangeArrowheads="1"/>
              </p:cNvSpPr>
              <p:nvPr/>
            </p:nvSpPr>
            <p:spPr bwMode="auto">
              <a:xfrm>
                <a:off x="1453" y="3455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3" name="Oval 31"/>
              <p:cNvSpPr>
                <a:spLocks noChangeArrowheads="1"/>
              </p:cNvSpPr>
              <p:nvPr/>
            </p:nvSpPr>
            <p:spPr bwMode="auto">
              <a:xfrm>
                <a:off x="1399" y="32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4" name="Oval 32"/>
              <p:cNvSpPr>
                <a:spLocks noChangeArrowheads="1"/>
              </p:cNvSpPr>
              <p:nvPr/>
            </p:nvSpPr>
            <p:spPr bwMode="auto">
              <a:xfrm>
                <a:off x="1453" y="3279"/>
                <a:ext cx="28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5" name="Oval 33"/>
              <p:cNvSpPr>
                <a:spLocks noChangeArrowheads="1"/>
              </p:cNvSpPr>
              <p:nvPr/>
            </p:nvSpPr>
            <p:spPr bwMode="auto">
              <a:xfrm>
                <a:off x="1535" y="3330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6" name="Oval 34"/>
              <p:cNvSpPr>
                <a:spLocks noChangeArrowheads="1"/>
              </p:cNvSpPr>
              <p:nvPr/>
            </p:nvSpPr>
            <p:spPr bwMode="auto">
              <a:xfrm>
                <a:off x="1399" y="33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7" name="Oval 35"/>
              <p:cNvSpPr>
                <a:spLocks noChangeArrowheads="1"/>
              </p:cNvSpPr>
              <p:nvPr/>
            </p:nvSpPr>
            <p:spPr bwMode="auto">
              <a:xfrm>
                <a:off x="1453" y="3279"/>
                <a:ext cx="28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8" name="Oval 36"/>
              <p:cNvSpPr>
                <a:spLocks noChangeArrowheads="1"/>
              </p:cNvSpPr>
              <p:nvPr/>
            </p:nvSpPr>
            <p:spPr bwMode="auto">
              <a:xfrm>
                <a:off x="1264" y="34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49" name="Oval 37"/>
              <p:cNvSpPr>
                <a:spLocks noChangeArrowheads="1"/>
              </p:cNvSpPr>
              <p:nvPr/>
            </p:nvSpPr>
            <p:spPr bwMode="auto">
              <a:xfrm>
                <a:off x="1535" y="3405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50" name="Oval 38"/>
              <p:cNvSpPr>
                <a:spLocks noChangeArrowheads="1"/>
              </p:cNvSpPr>
              <p:nvPr/>
            </p:nvSpPr>
            <p:spPr bwMode="auto">
              <a:xfrm>
                <a:off x="1399" y="35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1" name="Oval 39"/>
              <p:cNvSpPr>
                <a:spLocks noChangeArrowheads="1"/>
              </p:cNvSpPr>
              <p:nvPr/>
            </p:nvSpPr>
            <p:spPr bwMode="auto">
              <a:xfrm>
                <a:off x="1535" y="3555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2" name="Oval 40"/>
              <p:cNvSpPr>
                <a:spLocks noChangeArrowheads="1"/>
              </p:cNvSpPr>
              <p:nvPr/>
            </p:nvSpPr>
            <p:spPr bwMode="auto">
              <a:xfrm>
                <a:off x="1561" y="3279"/>
                <a:ext cx="28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3" name="Oval 41"/>
              <p:cNvSpPr>
                <a:spLocks noChangeArrowheads="1"/>
              </p:cNvSpPr>
              <p:nvPr/>
            </p:nvSpPr>
            <p:spPr bwMode="auto">
              <a:xfrm>
                <a:off x="1616" y="33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4" name="Oval 42"/>
              <p:cNvSpPr>
                <a:spLocks noChangeArrowheads="1"/>
              </p:cNvSpPr>
              <p:nvPr/>
            </p:nvSpPr>
            <p:spPr bwMode="auto">
              <a:xfrm>
                <a:off x="1670" y="34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5" name="Oval 43"/>
              <p:cNvSpPr>
                <a:spLocks noChangeArrowheads="1"/>
              </p:cNvSpPr>
              <p:nvPr/>
            </p:nvSpPr>
            <p:spPr bwMode="auto">
              <a:xfrm>
                <a:off x="1182" y="343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6" name="Oval 44"/>
              <p:cNvSpPr>
                <a:spLocks noChangeArrowheads="1"/>
              </p:cNvSpPr>
              <p:nvPr/>
            </p:nvSpPr>
            <p:spPr bwMode="auto">
              <a:xfrm>
                <a:off x="1236" y="3405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7" name="Oval 45"/>
              <p:cNvSpPr>
                <a:spLocks noChangeArrowheads="1"/>
              </p:cNvSpPr>
              <p:nvPr/>
            </p:nvSpPr>
            <p:spPr bwMode="auto">
              <a:xfrm>
                <a:off x="1291" y="35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58" name="Oval 46"/>
              <p:cNvSpPr>
                <a:spLocks noChangeArrowheads="1"/>
              </p:cNvSpPr>
              <p:nvPr/>
            </p:nvSpPr>
            <p:spPr bwMode="auto">
              <a:xfrm>
                <a:off x="1236" y="353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59" name="Oval 47"/>
              <p:cNvSpPr>
                <a:spLocks noChangeArrowheads="1"/>
              </p:cNvSpPr>
              <p:nvPr/>
            </p:nvSpPr>
            <p:spPr bwMode="auto">
              <a:xfrm>
                <a:off x="1291" y="3605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0" name="Oval 48"/>
              <p:cNvSpPr>
                <a:spLocks noChangeArrowheads="1"/>
              </p:cNvSpPr>
              <p:nvPr/>
            </p:nvSpPr>
            <p:spPr bwMode="auto">
              <a:xfrm>
                <a:off x="1399" y="3605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1" name="Oval 49"/>
              <p:cNvSpPr>
                <a:spLocks noChangeArrowheads="1"/>
              </p:cNvSpPr>
              <p:nvPr/>
            </p:nvSpPr>
            <p:spPr bwMode="auto">
              <a:xfrm>
                <a:off x="1345" y="34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2" name="Oval 50"/>
              <p:cNvSpPr>
                <a:spLocks noChangeArrowheads="1"/>
              </p:cNvSpPr>
              <p:nvPr/>
            </p:nvSpPr>
            <p:spPr bwMode="auto">
              <a:xfrm>
                <a:off x="1399" y="34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3" name="Oval 51"/>
              <p:cNvSpPr>
                <a:spLocks noChangeArrowheads="1"/>
              </p:cNvSpPr>
              <p:nvPr/>
            </p:nvSpPr>
            <p:spPr bwMode="auto">
              <a:xfrm>
                <a:off x="1453" y="3505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4" name="Oval 52"/>
              <p:cNvSpPr>
                <a:spLocks noChangeArrowheads="1"/>
              </p:cNvSpPr>
              <p:nvPr/>
            </p:nvSpPr>
            <p:spPr bwMode="auto">
              <a:xfrm>
                <a:off x="1481" y="3179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5" name="Oval 53"/>
              <p:cNvSpPr>
                <a:spLocks noChangeArrowheads="1"/>
              </p:cNvSpPr>
              <p:nvPr/>
            </p:nvSpPr>
            <p:spPr bwMode="auto">
              <a:xfrm>
                <a:off x="1535" y="3155"/>
                <a:ext cx="26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6" name="Oval 54"/>
              <p:cNvSpPr>
                <a:spLocks noChangeArrowheads="1"/>
              </p:cNvSpPr>
              <p:nvPr/>
            </p:nvSpPr>
            <p:spPr bwMode="auto">
              <a:xfrm>
                <a:off x="1535" y="3230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7" name="Oval 55"/>
              <p:cNvSpPr>
                <a:spLocks noChangeArrowheads="1"/>
              </p:cNvSpPr>
              <p:nvPr/>
            </p:nvSpPr>
            <p:spPr bwMode="auto">
              <a:xfrm>
                <a:off x="1589" y="3255"/>
                <a:ext cx="27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68" name="Oval 56"/>
              <p:cNvSpPr>
                <a:spLocks noChangeArrowheads="1"/>
              </p:cNvSpPr>
              <p:nvPr/>
            </p:nvSpPr>
            <p:spPr bwMode="auto">
              <a:xfrm>
                <a:off x="1643" y="33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69" name="Oval 57"/>
              <p:cNvSpPr>
                <a:spLocks noChangeArrowheads="1"/>
              </p:cNvSpPr>
              <p:nvPr/>
            </p:nvSpPr>
            <p:spPr bwMode="auto">
              <a:xfrm>
                <a:off x="1697" y="338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0" name="Oval 58"/>
              <p:cNvSpPr>
                <a:spLocks noChangeArrowheads="1"/>
              </p:cNvSpPr>
              <p:nvPr/>
            </p:nvSpPr>
            <p:spPr bwMode="auto">
              <a:xfrm>
                <a:off x="1643" y="3155"/>
                <a:ext cx="27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1" name="Oval 59"/>
              <p:cNvSpPr>
                <a:spLocks noChangeArrowheads="1"/>
              </p:cNvSpPr>
              <p:nvPr/>
            </p:nvSpPr>
            <p:spPr bwMode="auto">
              <a:xfrm>
                <a:off x="1697" y="3204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2" name="Oval 60"/>
              <p:cNvSpPr>
                <a:spLocks noChangeArrowheads="1"/>
              </p:cNvSpPr>
              <p:nvPr/>
            </p:nvSpPr>
            <p:spPr bwMode="auto">
              <a:xfrm>
                <a:off x="1751" y="3255"/>
                <a:ext cx="27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3" name="Oval 61"/>
              <p:cNvSpPr>
                <a:spLocks noChangeArrowheads="1"/>
              </p:cNvSpPr>
              <p:nvPr/>
            </p:nvSpPr>
            <p:spPr bwMode="auto">
              <a:xfrm>
                <a:off x="1643" y="32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4" name="Oval 62"/>
              <p:cNvSpPr>
                <a:spLocks noChangeArrowheads="1"/>
              </p:cNvSpPr>
              <p:nvPr/>
            </p:nvSpPr>
            <p:spPr bwMode="auto">
              <a:xfrm>
                <a:off x="1697" y="3204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5" name="Oval 63"/>
              <p:cNvSpPr>
                <a:spLocks noChangeArrowheads="1"/>
              </p:cNvSpPr>
              <p:nvPr/>
            </p:nvSpPr>
            <p:spPr bwMode="auto">
              <a:xfrm>
                <a:off x="1697" y="3279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6" name="Oval 64"/>
              <p:cNvSpPr>
                <a:spLocks noChangeArrowheads="1"/>
              </p:cNvSpPr>
              <p:nvPr/>
            </p:nvSpPr>
            <p:spPr bwMode="auto">
              <a:xfrm>
                <a:off x="1751" y="33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77" name="Oval 65"/>
              <p:cNvSpPr>
                <a:spLocks noChangeArrowheads="1"/>
              </p:cNvSpPr>
              <p:nvPr/>
            </p:nvSpPr>
            <p:spPr bwMode="auto">
              <a:xfrm>
                <a:off x="1806" y="3380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8" name="Oval 66"/>
              <p:cNvSpPr>
                <a:spLocks noChangeArrowheads="1"/>
              </p:cNvSpPr>
              <p:nvPr/>
            </p:nvSpPr>
            <p:spPr bwMode="auto">
              <a:xfrm>
                <a:off x="1860" y="3430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79" name="Oval 67"/>
              <p:cNvSpPr>
                <a:spLocks noChangeArrowheads="1"/>
              </p:cNvSpPr>
              <p:nvPr/>
            </p:nvSpPr>
            <p:spPr bwMode="auto">
              <a:xfrm>
                <a:off x="1806" y="3204"/>
                <a:ext cx="26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0" name="Oval 68"/>
              <p:cNvSpPr>
                <a:spLocks noChangeArrowheads="1"/>
              </p:cNvSpPr>
              <p:nvPr/>
            </p:nvSpPr>
            <p:spPr bwMode="auto">
              <a:xfrm>
                <a:off x="1860" y="3255"/>
                <a:ext cx="26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1" name="Oval 69"/>
              <p:cNvSpPr>
                <a:spLocks noChangeArrowheads="1"/>
              </p:cNvSpPr>
              <p:nvPr/>
            </p:nvSpPr>
            <p:spPr bwMode="auto">
              <a:xfrm>
                <a:off x="1914" y="33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2" name="Oval 70"/>
              <p:cNvSpPr>
                <a:spLocks noChangeArrowheads="1"/>
              </p:cNvSpPr>
              <p:nvPr/>
            </p:nvSpPr>
            <p:spPr bwMode="auto">
              <a:xfrm>
                <a:off x="1426" y="33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3" name="Oval 71"/>
              <p:cNvSpPr>
                <a:spLocks noChangeArrowheads="1"/>
              </p:cNvSpPr>
              <p:nvPr/>
            </p:nvSpPr>
            <p:spPr bwMode="auto">
              <a:xfrm>
                <a:off x="1481" y="3330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4" name="Oval 72"/>
              <p:cNvSpPr>
                <a:spLocks noChangeArrowheads="1"/>
              </p:cNvSpPr>
              <p:nvPr/>
            </p:nvSpPr>
            <p:spPr bwMode="auto">
              <a:xfrm>
                <a:off x="1481" y="3405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5" name="Oval 73"/>
              <p:cNvSpPr>
                <a:spLocks noChangeArrowheads="1"/>
              </p:cNvSpPr>
              <p:nvPr/>
            </p:nvSpPr>
            <p:spPr bwMode="auto">
              <a:xfrm>
                <a:off x="1535" y="3455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86" name="Oval 74"/>
              <p:cNvSpPr>
                <a:spLocks noChangeArrowheads="1"/>
              </p:cNvSpPr>
              <p:nvPr/>
            </p:nvSpPr>
            <p:spPr bwMode="auto">
              <a:xfrm>
                <a:off x="1507" y="353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7" name="Oval 75"/>
              <p:cNvSpPr>
                <a:spLocks noChangeArrowheads="1"/>
              </p:cNvSpPr>
              <p:nvPr/>
            </p:nvSpPr>
            <p:spPr bwMode="auto">
              <a:xfrm>
                <a:off x="1561" y="358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8" name="Oval 76"/>
              <p:cNvSpPr>
                <a:spLocks noChangeArrowheads="1"/>
              </p:cNvSpPr>
              <p:nvPr/>
            </p:nvSpPr>
            <p:spPr bwMode="auto">
              <a:xfrm>
                <a:off x="1589" y="33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89" name="Oval 77"/>
              <p:cNvSpPr>
                <a:spLocks noChangeArrowheads="1"/>
              </p:cNvSpPr>
              <p:nvPr/>
            </p:nvSpPr>
            <p:spPr bwMode="auto">
              <a:xfrm>
                <a:off x="1643" y="338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0" name="Oval 78"/>
              <p:cNvSpPr>
                <a:spLocks noChangeArrowheads="1"/>
              </p:cNvSpPr>
              <p:nvPr/>
            </p:nvSpPr>
            <p:spPr bwMode="auto">
              <a:xfrm>
                <a:off x="1697" y="34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1" name="Oval 79"/>
              <p:cNvSpPr>
                <a:spLocks noChangeArrowheads="1"/>
              </p:cNvSpPr>
              <p:nvPr/>
            </p:nvSpPr>
            <p:spPr bwMode="auto">
              <a:xfrm>
                <a:off x="1589" y="350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2" name="Oval 80"/>
              <p:cNvSpPr>
                <a:spLocks noChangeArrowheads="1"/>
              </p:cNvSpPr>
              <p:nvPr/>
            </p:nvSpPr>
            <p:spPr bwMode="auto">
              <a:xfrm>
                <a:off x="1670" y="35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3" name="Oval 81"/>
              <p:cNvSpPr>
                <a:spLocks noChangeArrowheads="1"/>
              </p:cNvSpPr>
              <p:nvPr/>
            </p:nvSpPr>
            <p:spPr bwMode="auto">
              <a:xfrm>
                <a:off x="1643" y="34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94" name="Oval 82"/>
              <p:cNvSpPr>
                <a:spLocks noChangeArrowheads="1"/>
              </p:cNvSpPr>
              <p:nvPr/>
            </p:nvSpPr>
            <p:spPr bwMode="auto">
              <a:xfrm>
                <a:off x="1616" y="35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5" name="Oval 83"/>
              <p:cNvSpPr>
                <a:spLocks noChangeArrowheads="1"/>
              </p:cNvSpPr>
              <p:nvPr/>
            </p:nvSpPr>
            <p:spPr bwMode="auto">
              <a:xfrm>
                <a:off x="1860" y="3505"/>
                <a:ext cx="26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6" name="Oval 84"/>
              <p:cNvSpPr>
                <a:spLocks noChangeArrowheads="1"/>
              </p:cNvSpPr>
              <p:nvPr/>
            </p:nvSpPr>
            <p:spPr bwMode="auto">
              <a:xfrm>
                <a:off x="1751" y="3455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7" name="Oval 85"/>
              <p:cNvSpPr>
                <a:spLocks noChangeArrowheads="1"/>
              </p:cNvSpPr>
              <p:nvPr/>
            </p:nvSpPr>
            <p:spPr bwMode="auto">
              <a:xfrm>
                <a:off x="1724" y="353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6998" name="Oval 86"/>
              <p:cNvSpPr>
                <a:spLocks noChangeArrowheads="1"/>
              </p:cNvSpPr>
              <p:nvPr/>
            </p:nvSpPr>
            <p:spPr bwMode="auto">
              <a:xfrm>
                <a:off x="1778" y="358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99" name="Oval 87"/>
              <p:cNvSpPr>
                <a:spLocks noChangeArrowheads="1"/>
              </p:cNvSpPr>
              <p:nvPr/>
            </p:nvSpPr>
            <p:spPr bwMode="auto">
              <a:xfrm>
                <a:off x="1914" y="3605"/>
                <a:ext cx="27" cy="2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0" name="Oval 88"/>
              <p:cNvSpPr>
                <a:spLocks noChangeArrowheads="1"/>
              </p:cNvSpPr>
              <p:nvPr/>
            </p:nvSpPr>
            <p:spPr bwMode="auto">
              <a:xfrm>
                <a:off x="1561" y="3530"/>
                <a:ext cx="28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1" name="Oval 89"/>
              <p:cNvSpPr>
                <a:spLocks noChangeArrowheads="1"/>
              </p:cNvSpPr>
              <p:nvPr/>
            </p:nvSpPr>
            <p:spPr bwMode="auto">
              <a:xfrm>
                <a:off x="1616" y="3580"/>
                <a:ext cx="27" cy="25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2" name="Oval 90"/>
              <p:cNvSpPr>
                <a:spLocks noChangeArrowheads="1"/>
              </p:cNvSpPr>
              <p:nvPr/>
            </p:nvSpPr>
            <p:spPr bwMode="auto">
              <a:xfrm>
                <a:off x="1670" y="3631"/>
                <a:ext cx="27" cy="2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3" name="AutoShape 91"/>
              <p:cNvSpPr>
                <a:spLocks noChangeArrowheads="1"/>
              </p:cNvSpPr>
              <p:nvPr/>
            </p:nvSpPr>
            <p:spPr bwMode="auto">
              <a:xfrm>
                <a:off x="888" y="3313"/>
                <a:ext cx="360" cy="74"/>
              </a:xfrm>
              <a:prstGeom prst="leftRightArrow">
                <a:avLst>
                  <a:gd name="adj1" fmla="val 50000"/>
                  <a:gd name="adj2" fmla="val 97297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004" name="Freeform 92"/>
              <p:cNvSpPr>
                <a:spLocks/>
              </p:cNvSpPr>
              <p:nvPr/>
            </p:nvSpPr>
            <p:spPr bwMode="auto">
              <a:xfrm>
                <a:off x="688" y="2872"/>
                <a:ext cx="1560" cy="1072"/>
              </a:xfrm>
              <a:custGeom>
                <a:avLst/>
                <a:gdLst/>
                <a:ahLst/>
                <a:cxnLst>
                  <a:cxn ang="0">
                    <a:pos x="211" y="165"/>
                  </a:cxn>
                  <a:cxn ang="0">
                    <a:pos x="175" y="213"/>
                  </a:cxn>
                  <a:cxn ang="0">
                    <a:pos x="104" y="320"/>
                  </a:cxn>
                  <a:cxn ang="0">
                    <a:pos x="56" y="468"/>
                  </a:cxn>
                  <a:cxn ang="0">
                    <a:pos x="38" y="670"/>
                  </a:cxn>
                  <a:cxn ang="0">
                    <a:pos x="21" y="729"/>
                  </a:cxn>
                  <a:cxn ang="0">
                    <a:pos x="9" y="765"/>
                  </a:cxn>
                  <a:cxn ang="0">
                    <a:pos x="32" y="931"/>
                  </a:cxn>
                  <a:cxn ang="0">
                    <a:pos x="80" y="1020"/>
                  </a:cxn>
                  <a:cxn ang="0">
                    <a:pos x="133" y="1086"/>
                  </a:cxn>
                  <a:cxn ang="0">
                    <a:pos x="157" y="1098"/>
                  </a:cxn>
                  <a:cxn ang="0">
                    <a:pos x="294" y="1198"/>
                  </a:cxn>
                  <a:cxn ang="0">
                    <a:pos x="412" y="1270"/>
                  </a:cxn>
                  <a:cxn ang="0">
                    <a:pos x="466" y="1305"/>
                  </a:cxn>
                  <a:cxn ang="0">
                    <a:pos x="674" y="1424"/>
                  </a:cxn>
                  <a:cxn ang="0">
                    <a:pos x="739" y="1448"/>
                  </a:cxn>
                  <a:cxn ang="0">
                    <a:pos x="840" y="1495"/>
                  </a:cxn>
                  <a:cxn ang="0">
                    <a:pos x="941" y="1543"/>
                  </a:cxn>
                  <a:cxn ang="0">
                    <a:pos x="1089" y="1590"/>
                  </a:cxn>
                  <a:cxn ang="0">
                    <a:pos x="1190" y="1632"/>
                  </a:cxn>
                  <a:cxn ang="0">
                    <a:pos x="1238" y="1644"/>
                  </a:cxn>
                  <a:cxn ang="0">
                    <a:pos x="1315" y="1668"/>
                  </a:cxn>
                  <a:cxn ang="0">
                    <a:pos x="1410" y="1650"/>
                  </a:cxn>
                  <a:cxn ang="0">
                    <a:pos x="1487" y="1614"/>
                  </a:cxn>
                  <a:cxn ang="0">
                    <a:pos x="1523" y="1590"/>
                  </a:cxn>
                  <a:cxn ang="0">
                    <a:pos x="1570" y="1531"/>
                  </a:cxn>
                  <a:cxn ang="0">
                    <a:pos x="1630" y="1442"/>
                  </a:cxn>
                  <a:cxn ang="0">
                    <a:pos x="1713" y="1299"/>
                  </a:cxn>
                  <a:cxn ang="0">
                    <a:pos x="1784" y="1133"/>
                  </a:cxn>
                  <a:cxn ang="0">
                    <a:pos x="1814" y="1014"/>
                  </a:cxn>
                  <a:cxn ang="0">
                    <a:pos x="1838" y="735"/>
                  </a:cxn>
                  <a:cxn ang="0">
                    <a:pos x="1933" y="474"/>
                  </a:cxn>
                  <a:cxn ang="0">
                    <a:pos x="1968" y="391"/>
                  </a:cxn>
                  <a:cxn ang="0">
                    <a:pos x="1986" y="332"/>
                  </a:cxn>
                  <a:cxn ang="0">
                    <a:pos x="1909" y="171"/>
                  </a:cxn>
                  <a:cxn ang="0">
                    <a:pos x="1802" y="136"/>
                  </a:cxn>
                  <a:cxn ang="0">
                    <a:pos x="1754" y="124"/>
                  </a:cxn>
                  <a:cxn ang="0">
                    <a:pos x="1707" y="106"/>
                  </a:cxn>
                  <a:cxn ang="0">
                    <a:pos x="1659" y="82"/>
                  </a:cxn>
                  <a:cxn ang="0">
                    <a:pos x="1089" y="82"/>
                  </a:cxn>
                  <a:cxn ang="0">
                    <a:pos x="959" y="52"/>
                  </a:cxn>
                  <a:cxn ang="0">
                    <a:pos x="686" y="17"/>
                  </a:cxn>
                  <a:cxn ang="0">
                    <a:pos x="353" y="46"/>
                  </a:cxn>
                  <a:cxn ang="0">
                    <a:pos x="317" y="70"/>
                  </a:cxn>
                  <a:cxn ang="0">
                    <a:pos x="282" y="94"/>
                  </a:cxn>
                  <a:cxn ang="0">
                    <a:pos x="258" y="130"/>
                  </a:cxn>
                  <a:cxn ang="0">
                    <a:pos x="222" y="153"/>
                  </a:cxn>
                  <a:cxn ang="0">
                    <a:pos x="205" y="159"/>
                  </a:cxn>
                  <a:cxn ang="0">
                    <a:pos x="211" y="165"/>
                  </a:cxn>
                </a:cxnLst>
                <a:rect l="0" t="0" r="r" b="b"/>
                <a:pathLst>
                  <a:path w="1986" h="1668">
                    <a:moveTo>
                      <a:pt x="211" y="165"/>
                    </a:moveTo>
                    <a:cubicBezTo>
                      <a:pt x="189" y="180"/>
                      <a:pt x="190" y="192"/>
                      <a:pt x="175" y="213"/>
                    </a:cubicBezTo>
                    <a:cubicBezTo>
                      <a:pt x="149" y="248"/>
                      <a:pt x="128" y="284"/>
                      <a:pt x="104" y="320"/>
                    </a:cubicBezTo>
                    <a:cubicBezTo>
                      <a:pt x="91" y="372"/>
                      <a:pt x="80" y="420"/>
                      <a:pt x="56" y="468"/>
                    </a:cubicBezTo>
                    <a:cubicBezTo>
                      <a:pt x="42" y="537"/>
                      <a:pt x="44" y="597"/>
                      <a:pt x="38" y="670"/>
                    </a:cubicBezTo>
                    <a:cubicBezTo>
                      <a:pt x="37" y="688"/>
                      <a:pt x="27" y="711"/>
                      <a:pt x="21" y="729"/>
                    </a:cubicBezTo>
                    <a:cubicBezTo>
                      <a:pt x="17" y="741"/>
                      <a:pt x="9" y="765"/>
                      <a:pt x="9" y="765"/>
                    </a:cubicBezTo>
                    <a:cubicBezTo>
                      <a:pt x="12" y="830"/>
                      <a:pt x="0" y="879"/>
                      <a:pt x="32" y="931"/>
                    </a:cubicBezTo>
                    <a:cubicBezTo>
                      <a:pt x="39" y="970"/>
                      <a:pt x="46" y="997"/>
                      <a:pt x="80" y="1020"/>
                    </a:cubicBezTo>
                    <a:cubicBezTo>
                      <a:pt x="85" y="1036"/>
                      <a:pt x="118" y="1075"/>
                      <a:pt x="133" y="1086"/>
                    </a:cubicBezTo>
                    <a:cubicBezTo>
                      <a:pt x="140" y="1091"/>
                      <a:pt x="150" y="1092"/>
                      <a:pt x="157" y="1098"/>
                    </a:cubicBezTo>
                    <a:cubicBezTo>
                      <a:pt x="208" y="1138"/>
                      <a:pt x="223" y="1183"/>
                      <a:pt x="294" y="1198"/>
                    </a:cubicBezTo>
                    <a:cubicBezTo>
                      <a:pt x="331" y="1224"/>
                      <a:pt x="375" y="1243"/>
                      <a:pt x="412" y="1270"/>
                    </a:cubicBezTo>
                    <a:cubicBezTo>
                      <a:pt x="433" y="1285"/>
                      <a:pt x="441" y="1297"/>
                      <a:pt x="466" y="1305"/>
                    </a:cubicBezTo>
                    <a:cubicBezTo>
                      <a:pt x="518" y="1357"/>
                      <a:pt x="602" y="1410"/>
                      <a:pt x="674" y="1424"/>
                    </a:cubicBezTo>
                    <a:cubicBezTo>
                      <a:pt x="696" y="1436"/>
                      <a:pt x="715" y="1442"/>
                      <a:pt x="739" y="1448"/>
                    </a:cubicBezTo>
                    <a:cubicBezTo>
                      <a:pt x="771" y="1469"/>
                      <a:pt x="807" y="1477"/>
                      <a:pt x="840" y="1495"/>
                    </a:cubicBezTo>
                    <a:cubicBezTo>
                      <a:pt x="873" y="1513"/>
                      <a:pt x="905" y="1534"/>
                      <a:pt x="941" y="1543"/>
                    </a:cubicBezTo>
                    <a:cubicBezTo>
                      <a:pt x="983" y="1571"/>
                      <a:pt x="1041" y="1580"/>
                      <a:pt x="1089" y="1590"/>
                    </a:cubicBezTo>
                    <a:cubicBezTo>
                      <a:pt x="1121" y="1606"/>
                      <a:pt x="1156" y="1621"/>
                      <a:pt x="1190" y="1632"/>
                    </a:cubicBezTo>
                    <a:cubicBezTo>
                      <a:pt x="1206" y="1637"/>
                      <a:pt x="1238" y="1644"/>
                      <a:pt x="1238" y="1644"/>
                    </a:cubicBezTo>
                    <a:cubicBezTo>
                      <a:pt x="1262" y="1660"/>
                      <a:pt x="1288" y="1659"/>
                      <a:pt x="1315" y="1668"/>
                    </a:cubicBezTo>
                    <a:cubicBezTo>
                      <a:pt x="1352" y="1664"/>
                      <a:pt x="1376" y="1659"/>
                      <a:pt x="1410" y="1650"/>
                    </a:cubicBezTo>
                    <a:cubicBezTo>
                      <a:pt x="1434" y="1634"/>
                      <a:pt x="1462" y="1628"/>
                      <a:pt x="1487" y="1614"/>
                    </a:cubicBezTo>
                    <a:cubicBezTo>
                      <a:pt x="1500" y="1607"/>
                      <a:pt x="1523" y="1590"/>
                      <a:pt x="1523" y="1590"/>
                    </a:cubicBezTo>
                    <a:cubicBezTo>
                      <a:pt x="1558" y="1542"/>
                      <a:pt x="1541" y="1561"/>
                      <a:pt x="1570" y="1531"/>
                    </a:cubicBezTo>
                    <a:cubicBezTo>
                      <a:pt x="1582" y="1495"/>
                      <a:pt x="1606" y="1473"/>
                      <a:pt x="1630" y="1442"/>
                    </a:cubicBezTo>
                    <a:cubicBezTo>
                      <a:pt x="1655" y="1411"/>
                      <a:pt x="1696" y="1336"/>
                      <a:pt x="1713" y="1299"/>
                    </a:cubicBezTo>
                    <a:cubicBezTo>
                      <a:pt x="1738" y="1244"/>
                      <a:pt x="1753" y="1185"/>
                      <a:pt x="1784" y="1133"/>
                    </a:cubicBezTo>
                    <a:cubicBezTo>
                      <a:pt x="1791" y="1092"/>
                      <a:pt x="1804" y="1054"/>
                      <a:pt x="1814" y="1014"/>
                    </a:cubicBezTo>
                    <a:cubicBezTo>
                      <a:pt x="1817" y="937"/>
                      <a:pt x="1806" y="815"/>
                      <a:pt x="1838" y="735"/>
                    </a:cubicBezTo>
                    <a:cubicBezTo>
                      <a:pt x="1854" y="644"/>
                      <a:pt x="1900" y="560"/>
                      <a:pt x="1933" y="474"/>
                    </a:cubicBezTo>
                    <a:cubicBezTo>
                      <a:pt x="1944" y="445"/>
                      <a:pt x="1960" y="422"/>
                      <a:pt x="1968" y="391"/>
                    </a:cubicBezTo>
                    <a:cubicBezTo>
                      <a:pt x="1973" y="371"/>
                      <a:pt x="1986" y="332"/>
                      <a:pt x="1986" y="332"/>
                    </a:cubicBezTo>
                    <a:cubicBezTo>
                      <a:pt x="1981" y="252"/>
                      <a:pt x="1985" y="204"/>
                      <a:pt x="1909" y="171"/>
                    </a:cubicBezTo>
                    <a:cubicBezTo>
                      <a:pt x="1878" y="158"/>
                      <a:pt x="1835" y="144"/>
                      <a:pt x="1802" y="136"/>
                    </a:cubicBezTo>
                    <a:cubicBezTo>
                      <a:pt x="1786" y="132"/>
                      <a:pt x="1754" y="124"/>
                      <a:pt x="1754" y="124"/>
                    </a:cubicBezTo>
                    <a:cubicBezTo>
                      <a:pt x="1714" y="96"/>
                      <a:pt x="1765" y="128"/>
                      <a:pt x="1707" y="106"/>
                    </a:cubicBezTo>
                    <a:cubicBezTo>
                      <a:pt x="1690" y="100"/>
                      <a:pt x="1659" y="82"/>
                      <a:pt x="1659" y="82"/>
                    </a:cubicBezTo>
                    <a:cubicBezTo>
                      <a:pt x="1390" y="90"/>
                      <a:pt x="1424" y="92"/>
                      <a:pt x="1089" y="82"/>
                    </a:cubicBezTo>
                    <a:cubicBezTo>
                      <a:pt x="1046" y="81"/>
                      <a:pt x="1001" y="60"/>
                      <a:pt x="959" y="52"/>
                    </a:cubicBezTo>
                    <a:cubicBezTo>
                      <a:pt x="865" y="33"/>
                      <a:pt x="784" y="22"/>
                      <a:pt x="686" y="17"/>
                    </a:cubicBezTo>
                    <a:cubicBezTo>
                      <a:pt x="588" y="19"/>
                      <a:pt x="453" y="0"/>
                      <a:pt x="353" y="46"/>
                    </a:cubicBezTo>
                    <a:cubicBezTo>
                      <a:pt x="312" y="87"/>
                      <a:pt x="357" y="47"/>
                      <a:pt x="317" y="70"/>
                    </a:cubicBezTo>
                    <a:cubicBezTo>
                      <a:pt x="305" y="77"/>
                      <a:pt x="282" y="94"/>
                      <a:pt x="282" y="94"/>
                    </a:cubicBezTo>
                    <a:cubicBezTo>
                      <a:pt x="274" y="106"/>
                      <a:pt x="266" y="118"/>
                      <a:pt x="258" y="130"/>
                    </a:cubicBezTo>
                    <a:cubicBezTo>
                      <a:pt x="250" y="142"/>
                      <a:pt x="235" y="148"/>
                      <a:pt x="222" y="153"/>
                    </a:cubicBezTo>
                    <a:cubicBezTo>
                      <a:pt x="216" y="155"/>
                      <a:pt x="209" y="155"/>
                      <a:pt x="205" y="159"/>
                    </a:cubicBezTo>
                    <a:cubicBezTo>
                      <a:pt x="203" y="161"/>
                      <a:pt x="209" y="163"/>
                      <a:pt x="211" y="165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5" name="Text Box 93"/>
              <p:cNvSpPr txBox="1">
                <a:spLocks noChangeArrowheads="1"/>
              </p:cNvSpPr>
              <p:nvPr/>
            </p:nvSpPr>
            <p:spPr bwMode="auto">
              <a:xfrm>
                <a:off x="968" y="2909"/>
                <a:ext cx="6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b="0">
                    <a:solidFill>
                      <a:srgbClr val="800080"/>
                    </a:solidFill>
                  </a:rPr>
                  <a:t>reservoir</a:t>
                </a:r>
              </a:p>
            </p:txBody>
          </p:sp>
        </p:grpSp>
        <p:sp>
          <p:nvSpPr>
            <p:cNvPr id="167006" name="Text Box 94"/>
            <p:cNvSpPr txBox="1">
              <a:spLocks noChangeArrowheads="1"/>
            </p:cNvSpPr>
            <p:nvPr/>
          </p:nvSpPr>
          <p:spPr bwMode="auto">
            <a:xfrm>
              <a:off x="2270" y="3143"/>
              <a:ext cx="31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During an iso-volumetric process, heat enters </a:t>
              </a:r>
            </a:p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(leaves) the system and increases (decreases) </a:t>
              </a:r>
            </a:p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the internal energy. </a:t>
              </a:r>
            </a:p>
          </p:txBody>
        </p:sp>
      </p:grpSp>
      <p:sp>
        <p:nvSpPr>
          <p:cNvPr id="167007" name="Text Box 95"/>
          <p:cNvSpPr txBox="1">
            <a:spLocks noChangeArrowheads="1"/>
          </p:cNvSpPr>
          <p:nvPr/>
        </p:nvSpPr>
        <p:spPr bwMode="auto">
          <a:xfrm>
            <a:off x="6880225" y="2879725"/>
            <a:ext cx="1958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>
                <a:solidFill>
                  <a:srgbClr val="800080"/>
                </a:solidFill>
              </a:rPr>
              <a:t>(C</a:t>
            </a:r>
            <a:r>
              <a:rPr lang="en-US" sz="1600" b="0" baseline="-25000">
                <a:solidFill>
                  <a:srgbClr val="800080"/>
                </a:solidFill>
              </a:rPr>
              <a:t>V: </a:t>
            </a:r>
            <a:r>
              <a:rPr lang="en-US" sz="1600" b="0">
                <a:solidFill>
                  <a:srgbClr val="800080"/>
                </a:solidFill>
              </a:rPr>
              <a:t> heat capacity </a:t>
            </a:r>
          </a:p>
          <a:p>
            <a:pPr eaLnBrk="1" hangingPunct="1"/>
            <a:r>
              <a:rPr lang="en-US" sz="1600" b="0">
                <a:solidFill>
                  <a:srgbClr val="800080"/>
                </a:solidFill>
              </a:rPr>
              <a:t>at constant volume)</a:t>
            </a:r>
          </a:p>
        </p:txBody>
      </p:sp>
      <p:graphicFrame>
        <p:nvGraphicFramePr>
          <p:cNvPr id="167008" name="Object 96"/>
          <p:cNvGraphicFramePr>
            <a:graphicFrameLocks noChangeAspect="1"/>
          </p:cNvGraphicFramePr>
          <p:nvPr/>
        </p:nvGraphicFramePr>
        <p:xfrm>
          <a:off x="4189413" y="3716338"/>
          <a:ext cx="27130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2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716338"/>
                        <a:ext cx="271303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92107"/>
              </p:ext>
            </p:extLst>
          </p:nvPr>
        </p:nvGraphicFramePr>
        <p:xfrm>
          <a:off x="1589703" y="1258888"/>
          <a:ext cx="1686897" cy="44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3" name="Equation" r:id="rId9" imgW="825480" imgH="215640" progId="Equation.3">
                  <p:embed/>
                </p:oleObj>
              </mc:Choice>
              <mc:Fallback>
                <p:oleObj name="Equation" r:id="rId9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703" y="1258888"/>
                        <a:ext cx="1686897" cy="44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48278"/>
              </p:ext>
            </p:extLst>
          </p:nvPr>
        </p:nvGraphicFramePr>
        <p:xfrm>
          <a:off x="1687512" y="2754312"/>
          <a:ext cx="1665287" cy="4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94" name="Equation" r:id="rId11" imgW="825480" imgH="215640" progId="Equation.3">
                  <p:embed/>
                </p:oleObj>
              </mc:Choice>
              <mc:Fallback>
                <p:oleObj name="Equation" r:id="rId11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7512" y="2754312"/>
                        <a:ext cx="1665287" cy="43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616200" y="228600"/>
            <a:ext cx="4589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isobaric process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102100" y="1143000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0"/>
              <a:t>Isobaric process: P = constant</a:t>
            </a:r>
          </a:p>
        </p:txBody>
      </p:sp>
      <p:sp>
        <p:nvSpPr>
          <p:cNvPr id="167940" name="Line 4"/>
          <p:cNvSpPr>
            <a:spLocks noChangeShapeType="1"/>
          </p:cNvSpPr>
          <p:nvPr/>
        </p:nvSpPr>
        <p:spPr bwMode="auto">
          <a:xfrm>
            <a:off x="814388" y="3038475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2767013" y="31257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508000" y="96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67943" name="Freeform 7"/>
          <p:cNvSpPr>
            <a:spLocks/>
          </p:cNvSpPr>
          <p:nvPr/>
        </p:nvSpPr>
        <p:spPr bwMode="auto">
          <a:xfrm>
            <a:off x="1243013" y="992188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1035050" y="30622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67945" name="Freeform 9"/>
          <p:cNvSpPr>
            <a:spLocks/>
          </p:cNvSpPr>
          <p:nvPr/>
        </p:nvSpPr>
        <p:spPr bwMode="auto">
          <a:xfrm>
            <a:off x="1117600" y="1552575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46" name="Oval 10"/>
          <p:cNvSpPr>
            <a:spLocks noChangeArrowheads="1"/>
          </p:cNvSpPr>
          <p:nvPr/>
        </p:nvSpPr>
        <p:spPr bwMode="auto">
          <a:xfrm>
            <a:off x="1249363" y="1903413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7" name="Oval 11"/>
          <p:cNvSpPr>
            <a:spLocks noChangeArrowheads="1"/>
          </p:cNvSpPr>
          <p:nvPr/>
        </p:nvSpPr>
        <p:spPr bwMode="auto">
          <a:xfrm>
            <a:off x="1858963" y="1905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879475" y="18288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67949" name="Rectangle 13"/>
          <p:cNvSpPr>
            <a:spLocks noChangeArrowheads="1"/>
          </p:cNvSpPr>
          <p:nvPr/>
        </p:nvSpPr>
        <p:spPr bwMode="auto">
          <a:xfrm>
            <a:off x="1992313" y="1668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V="1">
            <a:off x="812800" y="7493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7953" name="Object 17"/>
          <p:cNvGraphicFramePr>
            <a:graphicFrameLocks noChangeAspect="1"/>
          </p:cNvGraphicFramePr>
          <p:nvPr/>
        </p:nvGraphicFramePr>
        <p:xfrm>
          <a:off x="4216400" y="1649413"/>
          <a:ext cx="43497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Equation" r:id="rId3" imgW="2197080" imgH="355320" progId="Equation.3">
                  <p:embed/>
                </p:oleObj>
              </mc:Choice>
              <mc:Fallback>
                <p:oleObj name="Equation" r:id="rId3" imgW="2197080" imgH="3553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649413"/>
                        <a:ext cx="434975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4" name="Line 18"/>
          <p:cNvSpPr>
            <a:spLocks noChangeShapeType="1"/>
          </p:cNvSpPr>
          <p:nvPr/>
        </p:nvSpPr>
        <p:spPr bwMode="auto">
          <a:xfrm>
            <a:off x="1308100" y="1943100"/>
            <a:ext cx="55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>
            <a:off x="1295400" y="1905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>
            <a:off x="1892300" y="193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7957" name="Rectangle 21"/>
          <p:cNvSpPr>
            <a:spLocks noChangeArrowheads="1"/>
          </p:cNvSpPr>
          <p:nvPr/>
        </p:nvSpPr>
        <p:spPr bwMode="auto">
          <a:xfrm>
            <a:off x="1682750" y="30622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graphicFrame>
        <p:nvGraphicFramePr>
          <p:cNvPr id="167958" name="Object 22"/>
          <p:cNvGraphicFramePr>
            <a:graphicFrameLocks noChangeAspect="1"/>
          </p:cNvGraphicFramePr>
          <p:nvPr/>
        </p:nvGraphicFramePr>
        <p:xfrm>
          <a:off x="4392613" y="2581275"/>
          <a:ext cx="20256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9" name="Equation" r:id="rId5" imgW="965160" imgH="482400" progId="Equation.3">
                  <p:embed/>
                </p:oleObj>
              </mc:Choice>
              <mc:Fallback>
                <p:oleObj name="Equation" r:id="rId5" imgW="965160" imgH="4824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2581275"/>
                        <a:ext cx="20256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59" name="Text Box 23"/>
          <p:cNvSpPr txBox="1">
            <a:spLocks noChangeArrowheads="1"/>
          </p:cNvSpPr>
          <p:nvPr/>
        </p:nvSpPr>
        <p:spPr bwMode="auto">
          <a:xfrm>
            <a:off x="6753225" y="2968625"/>
            <a:ext cx="2095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0"/>
              <a:t>(C</a:t>
            </a:r>
            <a:r>
              <a:rPr lang="en-US" sz="1600" b="0" baseline="-25000"/>
              <a:t>P: </a:t>
            </a:r>
            <a:r>
              <a:rPr lang="en-US" sz="1600" b="0"/>
              <a:t> heat capacity </a:t>
            </a:r>
          </a:p>
          <a:p>
            <a:pPr eaLnBrk="1" hangingPunct="1"/>
            <a:r>
              <a:rPr lang="en-US" sz="1600" b="0"/>
              <a:t>at constant pressure)</a:t>
            </a:r>
          </a:p>
        </p:txBody>
      </p:sp>
      <p:graphicFrame>
        <p:nvGraphicFramePr>
          <p:cNvPr id="167960" name="Object 24"/>
          <p:cNvGraphicFramePr>
            <a:graphicFrameLocks noChangeAspect="1"/>
          </p:cNvGraphicFramePr>
          <p:nvPr/>
        </p:nvGraphicFramePr>
        <p:xfrm>
          <a:off x="4938713" y="3843338"/>
          <a:ext cx="27130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0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843338"/>
                        <a:ext cx="271303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961" name="Object 25"/>
          <p:cNvGraphicFramePr>
            <a:graphicFrameLocks noChangeAspect="1"/>
          </p:cNvGraphicFramePr>
          <p:nvPr/>
        </p:nvGraphicFramePr>
        <p:xfrm>
          <a:off x="4476750" y="3892550"/>
          <a:ext cx="47783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1" name="Equation" r:id="rId9" imgW="190440" imgH="139680" progId="Equation.3">
                  <p:embed/>
                </p:oleObj>
              </mc:Choice>
              <mc:Fallback>
                <p:oleObj name="Equation" r:id="rId9" imgW="190440" imgH="1396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3892550"/>
                        <a:ext cx="477838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7962" name="Group 26"/>
          <p:cNvGrpSpPr>
            <a:grpSpLocks/>
          </p:cNvGrpSpPr>
          <p:nvPr/>
        </p:nvGrpSpPr>
        <p:grpSpPr bwMode="auto">
          <a:xfrm>
            <a:off x="571500" y="4102100"/>
            <a:ext cx="8012113" cy="2430463"/>
            <a:chOff x="360" y="2584"/>
            <a:chExt cx="5047" cy="1531"/>
          </a:xfrm>
        </p:grpSpPr>
        <p:sp>
          <p:nvSpPr>
            <p:cNvPr id="167963" name="Text Box 27"/>
            <p:cNvSpPr txBox="1">
              <a:spLocks noChangeArrowheads="1"/>
            </p:cNvSpPr>
            <p:nvPr/>
          </p:nvSpPr>
          <p:spPr bwMode="auto">
            <a:xfrm>
              <a:off x="2587" y="3192"/>
              <a:ext cx="282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During an isobaric expansion process, </a:t>
              </a:r>
            </a:p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heat enters the system. </a:t>
              </a:r>
              <a:r>
                <a:rPr lang="en-US" sz="1800" b="0">
                  <a:solidFill>
                    <a:srgbClr val="800080"/>
                  </a:solidFill>
                </a:rPr>
                <a:t>Part of the heat is </a:t>
              </a:r>
            </a:p>
            <a:p>
              <a:pPr eaLnBrk="1" hangingPunct="1"/>
              <a:r>
                <a:rPr lang="en-US" sz="1800" b="0">
                  <a:solidFill>
                    <a:srgbClr val="800080"/>
                  </a:solidFill>
                </a:rPr>
                <a:t>used by the system to do work on the </a:t>
              </a:r>
            </a:p>
            <a:p>
              <a:pPr eaLnBrk="1" hangingPunct="1"/>
              <a:r>
                <a:rPr lang="en-US" sz="1800" b="0">
                  <a:solidFill>
                    <a:srgbClr val="800080"/>
                  </a:solidFill>
                </a:rPr>
                <a:t>environment</a:t>
              </a:r>
              <a:r>
                <a:rPr lang="en-US" sz="1800" b="0">
                  <a:solidFill>
                    <a:srgbClr val="0000FF"/>
                  </a:solidFill>
                </a:rPr>
                <a:t>; </a:t>
              </a:r>
              <a:r>
                <a:rPr lang="en-US" sz="1800" b="0">
                  <a:solidFill>
                    <a:srgbClr val="663300"/>
                  </a:solidFill>
                </a:rPr>
                <a:t>the rest of the heat is used </a:t>
              </a:r>
            </a:p>
            <a:p>
              <a:pPr eaLnBrk="1" hangingPunct="1"/>
              <a:r>
                <a:rPr lang="en-US" sz="1800" b="0">
                  <a:solidFill>
                    <a:srgbClr val="663300"/>
                  </a:solidFill>
                </a:rPr>
                <a:t>to increase the internal energy.</a:t>
              </a:r>
              <a:r>
                <a:rPr lang="en-US" sz="1800" b="0">
                  <a:solidFill>
                    <a:srgbClr val="0000FF"/>
                  </a:solidFill>
                </a:rPr>
                <a:t>  </a:t>
              </a:r>
            </a:p>
          </p:txBody>
        </p:sp>
        <p:grpSp>
          <p:nvGrpSpPr>
            <p:cNvPr id="167964" name="Group 28"/>
            <p:cNvGrpSpPr>
              <a:grpSpLocks/>
            </p:cNvGrpSpPr>
            <p:nvPr/>
          </p:nvGrpSpPr>
          <p:grpSpPr bwMode="auto">
            <a:xfrm>
              <a:off x="360" y="2584"/>
              <a:ext cx="1704" cy="1336"/>
              <a:chOff x="336" y="1824"/>
              <a:chExt cx="1872" cy="1536"/>
            </a:xfrm>
          </p:grpSpPr>
          <p:sp>
            <p:nvSpPr>
              <p:cNvPr id="167965" name="Text Box 29"/>
              <p:cNvSpPr txBox="1">
                <a:spLocks noChangeArrowheads="1"/>
              </p:cNvSpPr>
              <p:nvPr/>
            </p:nvSpPr>
            <p:spPr bwMode="auto">
              <a:xfrm>
                <a:off x="432" y="2457"/>
                <a:ext cx="470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>
                    <a:solidFill>
                      <a:srgbClr val="FF3300"/>
                    </a:solidFill>
                  </a:rPr>
                  <a:t>Heat</a:t>
                </a:r>
              </a:p>
            </p:txBody>
          </p:sp>
          <p:sp>
            <p:nvSpPr>
              <p:cNvPr id="167966" name="Rectangle 30"/>
              <p:cNvSpPr>
                <a:spLocks noChangeArrowheads="1"/>
              </p:cNvSpPr>
              <p:nvPr/>
            </p:nvSpPr>
            <p:spPr bwMode="auto">
              <a:xfrm>
                <a:off x="864" y="2160"/>
                <a:ext cx="1008" cy="7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7" name="Oval 31"/>
              <p:cNvSpPr>
                <a:spLocks noChangeArrowheads="1"/>
              </p:cNvSpPr>
              <p:nvPr/>
            </p:nvSpPr>
            <p:spPr bwMode="auto">
              <a:xfrm>
                <a:off x="994" y="232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8" name="Oval 32"/>
              <p:cNvSpPr>
                <a:spLocks noChangeArrowheads="1"/>
              </p:cNvSpPr>
              <p:nvPr/>
            </p:nvSpPr>
            <p:spPr bwMode="auto">
              <a:xfrm>
                <a:off x="1059" y="2291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9" name="Oval 33"/>
              <p:cNvSpPr>
                <a:spLocks noChangeArrowheads="1"/>
              </p:cNvSpPr>
              <p:nvPr/>
            </p:nvSpPr>
            <p:spPr bwMode="auto">
              <a:xfrm>
                <a:off x="1059" y="238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0" name="Oval 34"/>
              <p:cNvSpPr>
                <a:spLocks noChangeArrowheads="1"/>
              </p:cNvSpPr>
              <p:nvPr/>
            </p:nvSpPr>
            <p:spPr bwMode="auto">
              <a:xfrm>
                <a:off x="1124" y="2455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7971" name="Oval 35"/>
              <p:cNvSpPr>
                <a:spLocks noChangeArrowheads="1"/>
              </p:cNvSpPr>
              <p:nvPr/>
            </p:nvSpPr>
            <p:spPr bwMode="auto">
              <a:xfrm>
                <a:off x="1189" y="2520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2" name="Oval 36"/>
              <p:cNvSpPr>
                <a:spLocks noChangeArrowheads="1"/>
              </p:cNvSpPr>
              <p:nvPr/>
            </p:nvSpPr>
            <p:spPr bwMode="auto">
              <a:xfrm>
                <a:off x="1254" y="2585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3" name="Oval 37"/>
              <p:cNvSpPr>
                <a:spLocks noChangeArrowheads="1"/>
              </p:cNvSpPr>
              <p:nvPr/>
            </p:nvSpPr>
            <p:spPr bwMode="auto">
              <a:xfrm>
                <a:off x="1189" y="2291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4" name="Oval 38"/>
              <p:cNvSpPr>
                <a:spLocks noChangeArrowheads="1"/>
              </p:cNvSpPr>
              <p:nvPr/>
            </p:nvSpPr>
            <p:spPr bwMode="auto">
              <a:xfrm>
                <a:off x="1254" y="2356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5" name="Oval 39"/>
              <p:cNvSpPr>
                <a:spLocks noChangeArrowheads="1"/>
              </p:cNvSpPr>
              <p:nvPr/>
            </p:nvSpPr>
            <p:spPr bwMode="auto">
              <a:xfrm>
                <a:off x="1352" y="242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6" name="Oval 40"/>
              <p:cNvSpPr>
                <a:spLocks noChangeArrowheads="1"/>
              </p:cNvSpPr>
              <p:nvPr/>
            </p:nvSpPr>
            <p:spPr bwMode="auto">
              <a:xfrm>
                <a:off x="1189" y="238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7" name="Oval 41"/>
              <p:cNvSpPr>
                <a:spLocks noChangeArrowheads="1"/>
              </p:cNvSpPr>
              <p:nvPr/>
            </p:nvSpPr>
            <p:spPr bwMode="auto">
              <a:xfrm>
                <a:off x="1254" y="2356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8" name="Oval 42"/>
              <p:cNvSpPr>
                <a:spLocks noChangeArrowheads="1"/>
              </p:cNvSpPr>
              <p:nvPr/>
            </p:nvSpPr>
            <p:spPr bwMode="auto">
              <a:xfrm>
                <a:off x="1027" y="2585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79" name="Oval 43"/>
              <p:cNvSpPr>
                <a:spLocks noChangeArrowheads="1"/>
              </p:cNvSpPr>
              <p:nvPr/>
            </p:nvSpPr>
            <p:spPr bwMode="auto">
              <a:xfrm>
                <a:off x="1352" y="2520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7980" name="Oval 44"/>
              <p:cNvSpPr>
                <a:spLocks noChangeArrowheads="1"/>
              </p:cNvSpPr>
              <p:nvPr/>
            </p:nvSpPr>
            <p:spPr bwMode="auto">
              <a:xfrm>
                <a:off x="1189" y="2716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1" name="Oval 45"/>
              <p:cNvSpPr>
                <a:spLocks noChangeArrowheads="1"/>
              </p:cNvSpPr>
              <p:nvPr/>
            </p:nvSpPr>
            <p:spPr bwMode="auto">
              <a:xfrm>
                <a:off x="1352" y="2716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2" name="Oval 46"/>
              <p:cNvSpPr>
                <a:spLocks noChangeArrowheads="1"/>
              </p:cNvSpPr>
              <p:nvPr/>
            </p:nvSpPr>
            <p:spPr bwMode="auto">
              <a:xfrm>
                <a:off x="1384" y="2356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3" name="Oval 47"/>
              <p:cNvSpPr>
                <a:spLocks noChangeArrowheads="1"/>
              </p:cNvSpPr>
              <p:nvPr/>
            </p:nvSpPr>
            <p:spPr bwMode="auto">
              <a:xfrm>
                <a:off x="1449" y="238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4" name="Oval 48"/>
              <p:cNvSpPr>
                <a:spLocks noChangeArrowheads="1"/>
              </p:cNvSpPr>
              <p:nvPr/>
            </p:nvSpPr>
            <p:spPr bwMode="auto">
              <a:xfrm>
                <a:off x="1514" y="2520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5" name="Oval 49"/>
              <p:cNvSpPr>
                <a:spLocks noChangeArrowheads="1"/>
              </p:cNvSpPr>
              <p:nvPr/>
            </p:nvSpPr>
            <p:spPr bwMode="auto">
              <a:xfrm>
                <a:off x="929" y="2553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6" name="Oval 50"/>
              <p:cNvSpPr>
                <a:spLocks noChangeArrowheads="1"/>
              </p:cNvSpPr>
              <p:nvPr/>
            </p:nvSpPr>
            <p:spPr bwMode="auto">
              <a:xfrm>
                <a:off x="994" y="2520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7" name="Oval 51"/>
              <p:cNvSpPr>
                <a:spLocks noChangeArrowheads="1"/>
              </p:cNvSpPr>
              <p:nvPr/>
            </p:nvSpPr>
            <p:spPr bwMode="auto">
              <a:xfrm>
                <a:off x="1059" y="2651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88" name="Oval 52"/>
              <p:cNvSpPr>
                <a:spLocks noChangeArrowheads="1"/>
              </p:cNvSpPr>
              <p:nvPr/>
            </p:nvSpPr>
            <p:spPr bwMode="auto">
              <a:xfrm>
                <a:off x="994" y="268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7989" name="Oval 53"/>
              <p:cNvSpPr>
                <a:spLocks noChangeArrowheads="1"/>
              </p:cNvSpPr>
              <p:nvPr/>
            </p:nvSpPr>
            <p:spPr bwMode="auto">
              <a:xfrm>
                <a:off x="1059" y="2782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0" name="Oval 54"/>
              <p:cNvSpPr>
                <a:spLocks noChangeArrowheads="1"/>
              </p:cNvSpPr>
              <p:nvPr/>
            </p:nvSpPr>
            <p:spPr bwMode="auto">
              <a:xfrm>
                <a:off x="1189" y="2782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1" name="Oval 55"/>
              <p:cNvSpPr>
                <a:spLocks noChangeArrowheads="1"/>
              </p:cNvSpPr>
              <p:nvPr/>
            </p:nvSpPr>
            <p:spPr bwMode="auto">
              <a:xfrm>
                <a:off x="1124" y="2520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2" name="Oval 56"/>
              <p:cNvSpPr>
                <a:spLocks noChangeArrowheads="1"/>
              </p:cNvSpPr>
              <p:nvPr/>
            </p:nvSpPr>
            <p:spPr bwMode="auto">
              <a:xfrm>
                <a:off x="1189" y="2585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3" name="Oval 57"/>
              <p:cNvSpPr>
                <a:spLocks noChangeArrowheads="1"/>
              </p:cNvSpPr>
              <p:nvPr/>
            </p:nvSpPr>
            <p:spPr bwMode="auto">
              <a:xfrm>
                <a:off x="1254" y="2651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4" name="Oval 58"/>
              <p:cNvSpPr>
                <a:spLocks noChangeArrowheads="1"/>
              </p:cNvSpPr>
              <p:nvPr/>
            </p:nvSpPr>
            <p:spPr bwMode="auto">
              <a:xfrm>
                <a:off x="1287" y="2225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5" name="Oval 59"/>
              <p:cNvSpPr>
                <a:spLocks noChangeArrowheads="1"/>
              </p:cNvSpPr>
              <p:nvPr/>
            </p:nvSpPr>
            <p:spPr bwMode="auto">
              <a:xfrm>
                <a:off x="1352" y="2193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6" name="Oval 60"/>
              <p:cNvSpPr>
                <a:spLocks noChangeArrowheads="1"/>
              </p:cNvSpPr>
              <p:nvPr/>
            </p:nvSpPr>
            <p:spPr bwMode="auto">
              <a:xfrm>
                <a:off x="1352" y="2291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7" name="Oval 61"/>
              <p:cNvSpPr>
                <a:spLocks noChangeArrowheads="1"/>
              </p:cNvSpPr>
              <p:nvPr/>
            </p:nvSpPr>
            <p:spPr bwMode="auto">
              <a:xfrm>
                <a:off x="1417" y="2324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7998" name="Oval 62"/>
              <p:cNvSpPr>
                <a:spLocks noChangeArrowheads="1"/>
              </p:cNvSpPr>
              <p:nvPr/>
            </p:nvSpPr>
            <p:spPr bwMode="auto">
              <a:xfrm>
                <a:off x="1482" y="242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99" name="Oval 63"/>
              <p:cNvSpPr>
                <a:spLocks noChangeArrowheads="1"/>
              </p:cNvSpPr>
              <p:nvPr/>
            </p:nvSpPr>
            <p:spPr bwMode="auto">
              <a:xfrm>
                <a:off x="1547" y="2487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0" name="Oval 64"/>
              <p:cNvSpPr>
                <a:spLocks noChangeArrowheads="1"/>
              </p:cNvSpPr>
              <p:nvPr/>
            </p:nvSpPr>
            <p:spPr bwMode="auto">
              <a:xfrm>
                <a:off x="1482" y="2193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1" name="Oval 65"/>
              <p:cNvSpPr>
                <a:spLocks noChangeArrowheads="1"/>
              </p:cNvSpPr>
              <p:nvPr/>
            </p:nvSpPr>
            <p:spPr bwMode="auto">
              <a:xfrm>
                <a:off x="1547" y="2258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2" name="Oval 66"/>
              <p:cNvSpPr>
                <a:spLocks noChangeArrowheads="1"/>
              </p:cNvSpPr>
              <p:nvPr/>
            </p:nvSpPr>
            <p:spPr bwMode="auto">
              <a:xfrm>
                <a:off x="1612" y="2324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3" name="Oval 67"/>
              <p:cNvSpPr>
                <a:spLocks noChangeArrowheads="1"/>
              </p:cNvSpPr>
              <p:nvPr/>
            </p:nvSpPr>
            <p:spPr bwMode="auto">
              <a:xfrm>
                <a:off x="1482" y="2291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4" name="Oval 68"/>
              <p:cNvSpPr>
                <a:spLocks noChangeArrowheads="1"/>
              </p:cNvSpPr>
              <p:nvPr/>
            </p:nvSpPr>
            <p:spPr bwMode="auto">
              <a:xfrm>
                <a:off x="1547" y="2258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5" name="Oval 69"/>
              <p:cNvSpPr>
                <a:spLocks noChangeArrowheads="1"/>
              </p:cNvSpPr>
              <p:nvPr/>
            </p:nvSpPr>
            <p:spPr bwMode="auto">
              <a:xfrm>
                <a:off x="1547" y="2356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6" name="Oval 70"/>
              <p:cNvSpPr>
                <a:spLocks noChangeArrowheads="1"/>
              </p:cNvSpPr>
              <p:nvPr/>
            </p:nvSpPr>
            <p:spPr bwMode="auto">
              <a:xfrm>
                <a:off x="1612" y="242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8007" name="Oval 71"/>
              <p:cNvSpPr>
                <a:spLocks noChangeArrowheads="1"/>
              </p:cNvSpPr>
              <p:nvPr/>
            </p:nvSpPr>
            <p:spPr bwMode="auto">
              <a:xfrm>
                <a:off x="1677" y="2487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8" name="Oval 72"/>
              <p:cNvSpPr>
                <a:spLocks noChangeArrowheads="1"/>
              </p:cNvSpPr>
              <p:nvPr/>
            </p:nvSpPr>
            <p:spPr bwMode="auto">
              <a:xfrm>
                <a:off x="1742" y="2553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09" name="Oval 73"/>
              <p:cNvSpPr>
                <a:spLocks noChangeArrowheads="1"/>
              </p:cNvSpPr>
              <p:nvPr/>
            </p:nvSpPr>
            <p:spPr bwMode="auto">
              <a:xfrm>
                <a:off x="1677" y="2258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0" name="Oval 74"/>
              <p:cNvSpPr>
                <a:spLocks noChangeArrowheads="1"/>
              </p:cNvSpPr>
              <p:nvPr/>
            </p:nvSpPr>
            <p:spPr bwMode="auto">
              <a:xfrm>
                <a:off x="1742" y="2324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1" name="Oval 75"/>
              <p:cNvSpPr>
                <a:spLocks noChangeArrowheads="1"/>
              </p:cNvSpPr>
              <p:nvPr/>
            </p:nvSpPr>
            <p:spPr bwMode="auto">
              <a:xfrm>
                <a:off x="1807" y="2389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2" name="Oval 76"/>
              <p:cNvSpPr>
                <a:spLocks noChangeArrowheads="1"/>
              </p:cNvSpPr>
              <p:nvPr/>
            </p:nvSpPr>
            <p:spPr bwMode="auto">
              <a:xfrm>
                <a:off x="1222" y="2455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3" name="Oval 77"/>
              <p:cNvSpPr>
                <a:spLocks noChangeArrowheads="1"/>
              </p:cNvSpPr>
              <p:nvPr/>
            </p:nvSpPr>
            <p:spPr bwMode="auto">
              <a:xfrm>
                <a:off x="1287" y="242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4" name="Oval 78"/>
              <p:cNvSpPr>
                <a:spLocks noChangeArrowheads="1"/>
              </p:cNvSpPr>
              <p:nvPr/>
            </p:nvSpPr>
            <p:spPr bwMode="auto">
              <a:xfrm>
                <a:off x="1287" y="2520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5" name="Oval 79"/>
              <p:cNvSpPr>
                <a:spLocks noChangeArrowheads="1"/>
              </p:cNvSpPr>
              <p:nvPr/>
            </p:nvSpPr>
            <p:spPr bwMode="auto">
              <a:xfrm>
                <a:off x="1352" y="2585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8016" name="Oval 80"/>
              <p:cNvSpPr>
                <a:spLocks noChangeArrowheads="1"/>
              </p:cNvSpPr>
              <p:nvPr/>
            </p:nvSpPr>
            <p:spPr bwMode="auto">
              <a:xfrm>
                <a:off x="1319" y="268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7" name="Oval 81"/>
              <p:cNvSpPr>
                <a:spLocks noChangeArrowheads="1"/>
              </p:cNvSpPr>
              <p:nvPr/>
            </p:nvSpPr>
            <p:spPr bwMode="auto">
              <a:xfrm>
                <a:off x="1384" y="274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8" name="Oval 82"/>
              <p:cNvSpPr>
                <a:spLocks noChangeArrowheads="1"/>
              </p:cNvSpPr>
              <p:nvPr/>
            </p:nvSpPr>
            <p:spPr bwMode="auto">
              <a:xfrm>
                <a:off x="1417" y="242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19" name="Oval 83"/>
              <p:cNvSpPr>
                <a:spLocks noChangeArrowheads="1"/>
              </p:cNvSpPr>
              <p:nvPr/>
            </p:nvSpPr>
            <p:spPr bwMode="auto">
              <a:xfrm>
                <a:off x="1482" y="2487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0" name="Oval 84"/>
              <p:cNvSpPr>
                <a:spLocks noChangeArrowheads="1"/>
              </p:cNvSpPr>
              <p:nvPr/>
            </p:nvSpPr>
            <p:spPr bwMode="auto">
              <a:xfrm>
                <a:off x="1547" y="2553"/>
                <a:ext cx="32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1" name="Oval 85"/>
              <p:cNvSpPr>
                <a:spLocks noChangeArrowheads="1"/>
              </p:cNvSpPr>
              <p:nvPr/>
            </p:nvSpPr>
            <p:spPr bwMode="auto">
              <a:xfrm>
                <a:off x="1417" y="2651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2" name="Oval 86"/>
              <p:cNvSpPr>
                <a:spLocks noChangeArrowheads="1"/>
              </p:cNvSpPr>
              <p:nvPr/>
            </p:nvSpPr>
            <p:spPr bwMode="auto">
              <a:xfrm>
                <a:off x="1514" y="2716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3" name="Oval 87"/>
              <p:cNvSpPr>
                <a:spLocks noChangeArrowheads="1"/>
              </p:cNvSpPr>
              <p:nvPr/>
            </p:nvSpPr>
            <p:spPr bwMode="auto">
              <a:xfrm>
                <a:off x="1482" y="2585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8024" name="Oval 88"/>
              <p:cNvSpPr>
                <a:spLocks noChangeArrowheads="1"/>
              </p:cNvSpPr>
              <p:nvPr/>
            </p:nvSpPr>
            <p:spPr bwMode="auto">
              <a:xfrm>
                <a:off x="1449" y="268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5" name="Oval 89"/>
              <p:cNvSpPr>
                <a:spLocks noChangeArrowheads="1"/>
              </p:cNvSpPr>
              <p:nvPr/>
            </p:nvSpPr>
            <p:spPr bwMode="auto">
              <a:xfrm>
                <a:off x="1742" y="2651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6" name="Oval 90"/>
              <p:cNvSpPr>
                <a:spLocks noChangeArrowheads="1"/>
              </p:cNvSpPr>
              <p:nvPr/>
            </p:nvSpPr>
            <p:spPr bwMode="auto">
              <a:xfrm>
                <a:off x="1612" y="2585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7" name="Oval 91"/>
              <p:cNvSpPr>
                <a:spLocks noChangeArrowheads="1"/>
              </p:cNvSpPr>
              <p:nvPr/>
            </p:nvSpPr>
            <p:spPr bwMode="auto">
              <a:xfrm>
                <a:off x="1579" y="268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en-US" sz="1800"/>
              </a:p>
            </p:txBody>
          </p:sp>
          <p:sp>
            <p:nvSpPr>
              <p:cNvPr id="168028" name="Oval 92"/>
              <p:cNvSpPr>
                <a:spLocks noChangeArrowheads="1"/>
              </p:cNvSpPr>
              <p:nvPr/>
            </p:nvSpPr>
            <p:spPr bwMode="auto">
              <a:xfrm>
                <a:off x="1644" y="274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9" name="Oval 93"/>
              <p:cNvSpPr>
                <a:spLocks noChangeArrowheads="1"/>
              </p:cNvSpPr>
              <p:nvPr/>
            </p:nvSpPr>
            <p:spPr bwMode="auto">
              <a:xfrm>
                <a:off x="1807" y="2782"/>
                <a:ext cx="32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0" name="Oval 94"/>
              <p:cNvSpPr>
                <a:spLocks noChangeArrowheads="1"/>
              </p:cNvSpPr>
              <p:nvPr/>
            </p:nvSpPr>
            <p:spPr bwMode="auto">
              <a:xfrm>
                <a:off x="1384" y="2684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1" name="Oval 95"/>
              <p:cNvSpPr>
                <a:spLocks noChangeArrowheads="1"/>
              </p:cNvSpPr>
              <p:nvPr/>
            </p:nvSpPr>
            <p:spPr bwMode="auto">
              <a:xfrm>
                <a:off x="1449" y="2749"/>
                <a:ext cx="33" cy="3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2" name="Oval 96"/>
              <p:cNvSpPr>
                <a:spLocks noChangeArrowheads="1"/>
              </p:cNvSpPr>
              <p:nvPr/>
            </p:nvSpPr>
            <p:spPr bwMode="auto">
              <a:xfrm>
                <a:off x="1514" y="2815"/>
                <a:ext cx="33" cy="3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3" name="AutoShape 97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432" cy="96"/>
              </a:xfrm>
              <a:prstGeom prst="leftRightArrow">
                <a:avLst>
                  <a:gd name="adj1" fmla="val 50000"/>
                  <a:gd name="adj2" fmla="val 90000"/>
                </a:avLst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4" name="Freeform 98"/>
              <p:cNvSpPr>
                <a:spLocks/>
              </p:cNvSpPr>
              <p:nvPr/>
            </p:nvSpPr>
            <p:spPr bwMode="auto">
              <a:xfrm>
                <a:off x="336" y="1824"/>
                <a:ext cx="1872" cy="1536"/>
              </a:xfrm>
              <a:custGeom>
                <a:avLst/>
                <a:gdLst/>
                <a:ahLst/>
                <a:cxnLst>
                  <a:cxn ang="0">
                    <a:pos x="211" y="165"/>
                  </a:cxn>
                  <a:cxn ang="0">
                    <a:pos x="175" y="213"/>
                  </a:cxn>
                  <a:cxn ang="0">
                    <a:pos x="104" y="320"/>
                  </a:cxn>
                  <a:cxn ang="0">
                    <a:pos x="56" y="468"/>
                  </a:cxn>
                  <a:cxn ang="0">
                    <a:pos x="38" y="670"/>
                  </a:cxn>
                  <a:cxn ang="0">
                    <a:pos x="21" y="729"/>
                  </a:cxn>
                  <a:cxn ang="0">
                    <a:pos x="9" y="765"/>
                  </a:cxn>
                  <a:cxn ang="0">
                    <a:pos x="32" y="931"/>
                  </a:cxn>
                  <a:cxn ang="0">
                    <a:pos x="80" y="1020"/>
                  </a:cxn>
                  <a:cxn ang="0">
                    <a:pos x="133" y="1086"/>
                  </a:cxn>
                  <a:cxn ang="0">
                    <a:pos x="157" y="1098"/>
                  </a:cxn>
                  <a:cxn ang="0">
                    <a:pos x="294" y="1198"/>
                  </a:cxn>
                  <a:cxn ang="0">
                    <a:pos x="412" y="1270"/>
                  </a:cxn>
                  <a:cxn ang="0">
                    <a:pos x="466" y="1305"/>
                  </a:cxn>
                  <a:cxn ang="0">
                    <a:pos x="674" y="1424"/>
                  </a:cxn>
                  <a:cxn ang="0">
                    <a:pos x="739" y="1448"/>
                  </a:cxn>
                  <a:cxn ang="0">
                    <a:pos x="840" y="1495"/>
                  </a:cxn>
                  <a:cxn ang="0">
                    <a:pos x="941" y="1543"/>
                  </a:cxn>
                  <a:cxn ang="0">
                    <a:pos x="1089" y="1590"/>
                  </a:cxn>
                  <a:cxn ang="0">
                    <a:pos x="1190" y="1632"/>
                  </a:cxn>
                  <a:cxn ang="0">
                    <a:pos x="1238" y="1644"/>
                  </a:cxn>
                  <a:cxn ang="0">
                    <a:pos x="1315" y="1668"/>
                  </a:cxn>
                  <a:cxn ang="0">
                    <a:pos x="1410" y="1650"/>
                  </a:cxn>
                  <a:cxn ang="0">
                    <a:pos x="1487" y="1614"/>
                  </a:cxn>
                  <a:cxn ang="0">
                    <a:pos x="1523" y="1590"/>
                  </a:cxn>
                  <a:cxn ang="0">
                    <a:pos x="1570" y="1531"/>
                  </a:cxn>
                  <a:cxn ang="0">
                    <a:pos x="1630" y="1442"/>
                  </a:cxn>
                  <a:cxn ang="0">
                    <a:pos x="1713" y="1299"/>
                  </a:cxn>
                  <a:cxn ang="0">
                    <a:pos x="1784" y="1133"/>
                  </a:cxn>
                  <a:cxn ang="0">
                    <a:pos x="1814" y="1014"/>
                  </a:cxn>
                  <a:cxn ang="0">
                    <a:pos x="1838" y="735"/>
                  </a:cxn>
                  <a:cxn ang="0">
                    <a:pos x="1933" y="474"/>
                  </a:cxn>
                  <a:cxn ang="0">
                    <a:pos x="1968" y="391"/>
                  </a:cxn>
                  <a:cxn ang="0">
                    <a:pos x="1986" y="332"/>
                  </a:cxn>
                  <a:cxn ang="0">
                    <a:pos x="1909" y="171"/>
                  </a:cxn>
                  <a:cxn ang="0">
                    <a:pos x="1802" y="136"/>
                  </a:cxn>
                  <a:cxn ang="0">
                    <a:pos x="1754" y="124"/>
                  </a:cxn>
                  <a:cxn ang="0">
                    <a:pos x="1707" y="106"/>
                  </a:cxn>
                  <a:cxn ang="0">
                    <a:pos x="1659" y="82"/>
                  </a:cxn>
                  <a:cxn ang="0">
                    <a:pos x="1089" y="82"/>
                  </a:cxn>
                  <a:cxn ang="0">
                    <a:pos x="959" y="52"/>
                  </a:cxn>
                  <a:cxn ang="0">
                    <a:pos x="686" y="17"/>
                  </a:cxn>
                  <a:cxn ang="0">
                    <a:pos x="353" y="46"/>
                  </a:cxn>
                  <a:cxn ang="0">
                    <a:pos x="317" y="70"/>
                  </a:cxn>
                  <a:cxn ang="0">
                    <a:pos x="282" y="94"/>
                  </a:cxn>
                  <a:cxn ang="0">
                    <a:pos x="258" y="130"/>
                  </a:cxn>
                  <a:cxn ang="0">
                    <a:pos x="222" y="153"/>
                  </a:cxn>
                  <a:cxn ang="0">
                    <a:pos x="205" y="159"/>
                  </a:cxn>
                  <a:cxn ang="0">
                    <a:pos x="211" y="165"/>
                  </a:cxn>
                </a:cxnLst>
                <a:rect l="0" t="0" r="r" b="b"/>
                <a:pathLst>
                  <a:path w="1986" h="1668">
                    <a:moveTo>
                      <a:pt x="211" y="165"/>
                    </a:moveTo>
                    <a:cubicBezTo>
                      <a:pt x="189" y="180"/>
                      <a:pt x="190" y="192"/>
                      <a:pt x="175" y="213"/>
                    </a:cubicBezTo>
                    <a:cubicBezTo>
                      <a:pt x="149" y="248"/>
                      <a:pt x="128" y="284"/>
                      <a:pt x="104" y="320"/>
                    </a:cubicBezTo>
                    <a:cubicBezTo>
                      <a:pt x="91" y="372"/>
                      <a:pt x="80" y="420"/>
                      <a:pt x="56" y="468"/>
                    </a:cubicBezTo>
                    <a:cubicBezTo>
                      <a:pt x="42" y="537"/>
                      <a:pt x="44" y="597"/>
                      <a:pt x="38" y="670"/>
                    </a:cubicBezTo>
                    <a:cubicBezTo>
                      <a:pt x="37" y="688"/>
                      <a:pt x="27" y="711"/>
                      <a:pt x="21" y="729"/>
                    </a:cubicBezTo>
                    <a:cubicBezTo>
                      <a:pt x="17" y="741"/>
                      <a:pt x="9" y="765"/>
                      <a:pt x="9" y="765"/>
                    </a:cubicBezTo>
                    <a:cubicBezTo>
                      <a:pt x="12" y="830"/>
                      <a:pt x="0" y="879"/>
                      <a:pt x="32" y="931"/>
                    </a:cubicBezTo>
                    <a:cubicBezTo>
                      <a:pt x="39" y="970"/>
                      <a:pt x="46" y="997"/>
                      <a:pt x="80" y="1020"/>
                    </a:cubicBezTo>
                    <a:cubicBezTo>
                      <a:pt x="85" y="1036"/>
                      <a:pt x="118" y="1075"/>
                      <a:pt x="133" y="1086"/>
                    </a:cubicBezTo>
                    <a:cubicBezTo>
                      <a:pt x="140" y="1091"/>
                      <a:pt x="150" y="1092"/>
                      <a:pt x="157" y="1098"/>
                    </a:cubicBezTo>
                    <a:cubicBezTo>
                      <a:pt x="208" y="1138"/>
                      <a:pt x="223" y="1183"/>
                      <a:pt x="294" y="1198"/>
                    </a:cubicBezTo>
                    <a:cubicBezTo>
                      <a:pt x="331" y="1224"/>
                      <a:pt x="375" y="1243"/>
                      <a:pt x="412" y="1270"/>
                    </a:cubicBezTo>
                    <a:cubicBezTo>
                      <a:pt x="433" y="1285"/>
                      <a:pt x="441" y="1297"/>
                      <a:pt x="466" y="1305"/>
                    </a:cubicBezTo>
                    <a:cubicBezTo>
                      <a:pt x="518" y="1357"/>
                      <a:pt x="602" y="1410"/>
                      <a:pt x="674" y="1424"/>
                    </a:cubicBezTo>
                    <a:cubicBezTo>
                      <a:pt x="696" y="1436"/>
                      <a:pt x="715" y="1442"/>
                      <a:pt x="739" y="1448"/>
                    </a:cubicBezTo>
                    <a:cubicBezTo>
                      <a:pt x="771" y="1469"/>
                      <a:pt x="807" y="1477"/>
                      <a:pt x="840" y="1495"/>
                    </a:cubicBezTo>
                    <a:cubicBezTo>
                      <a:pt x="873" y="1513"/>
                      <a:pt x="905" y="1534"/>
                      <a:pt x="941" y="1543"/>
                    </a:cubicBezTo>
                    <a:cubicBezTo>
                      <a:pt x="983" y="1571"/>
                      <a:pt x="1041" y="1580"/>
                      <a:pt x="1089" y="1590"/>
                    </a:cubicBezTo>
                    <a:cubicBezTo>
                      <a:pt x="1121" y="1606"/>
                      <a:pt x="1156" y="1621"/>
                      <a:pt x="1190" y="1632"/>
                    </a:cubicBezTo>
                    <a:cubicBezTo>
                      <a:pt x="1206" y="1637"/>
                      <a:pt x="1238" y="1644"/>
                      <a:pt x="1238" y="1644"/>
                    </a:cubicBezTo>
                    <a:cubicBezTo>
                      <a:pt x="1262" y="1660"/>
                      <a:pt x="1288" y="1659"/>
                      <a:pt x="1315" y="1668"/>
                    </a:cubicBezTo>
                    <a:cubicBezTo>
                      <a:pt x="1352" y="1664"/>
                      <a:pt x="1376" y="1659"/>
                      <a:pt x="1410" y="1650"/>
                    </a:cubicBezTo>
                    <a:cubicBezTo>
                      <a:pt x="1434" y="1634"/>
                      <a:pt x="1462" y="1628"/>
                      <a:pt x="1487" y="1614"/>
                    </a:cubicBezTo>
                    <a:cubicBezTo>
                      <a:pt x="1500" y="1607"/>
                      <a:pt x="1523" y="1590"/>
                      <a:pt x="1523" y="1590"/>
                    </a:cubicBezTo>
                    <a:cubicBezTo>
                      <a:pt x="1558" y="1542"/>
                      <a:pt x="1541" y="1561"/>
                      <a:pt x="1570" y="1531"/>
                    </a:cubicBezTo>
                    <a:cubicBezTo>
                      <a:pt x="1582" y="1495"/>
                      <a:pt x="1606" y="1473"/>
                      <a:pt x="1630" y="1442"/>
                    </a:cubicBezTo>
                    <a:cubicBezTo>
                      <a:pt x="1655" y="1411"/>
                      <a:pt x="1696" y="1336"/>
                      <a:pt x="1713" y="1299"/>
                    </a:cubicBezTo>
                    <a:cubicBezTo>
                      <a:pt x="1738" y="1244"/>
                      <a:pt x="1753" y="1185"/>
                      <a:pt x="1784" y="1133"/>
                    </a:cubicBezTo>
                    <a:cubicBezTo>
                      <a:pt x="1791" y="1092"/>
                      <a:pt x="1804" y="1054"/>
                      <a:pt x="1814" y="1014"/>
                    </a:cubicBezTo>
                    <a:cubicBezTo>
                      <a:pt x="1817" y="937"/>
                      <a:pt x="1806" y="815"/>
                      <a:pt x="1838" y="735"/>
                    </a:cubicBezTo>
                    <a:cubicBezTo>
                      <a:pt x="1854" y="644"/>
                      <a:pt x="1900" y="560"/>
                      <a:pt x="1933" y="474"/>
                    </a:cubicBezTo>
                    <a:cubicBezTo>
                      <a:pt x="1944" y="445"/>
                      <a:pt x="1960" y="422"/>
                      <a:pt x="1968" y="391"/>
                    </a:cubicBezTo>
                    <a:cubicBezTo>
                      <a:pt x="1973" y="371"/>
                      <a:pt x="1986" y="332"/>
                      <a:pt x="1986" y="332"/>
                    </a:cubicBezTo>
                    <a:cubicBezTo>
                      <a:pt x="1981" y="252"/>
                      <a:pt x="1985" y="204"/>
                      <a:pt x="1909" y="171"/>
                    </a:cubicBezTo>
                    <a:cubicBezTo>
                      <a:pt x="1878" y="158"/>
                      <a:pt x="1835" y="144"/>
                      <a:pt x="1802" y="136"/>
                    </a:cubicBezTo>
                    <a:cubicBezTo>
                      <a:pt x="1786" y="132"/>
                      <a:pt x="1754" y="124"/>
                      <a:pt x="1754" y="124"/>
                    </a:cubicBezTo>
                    <a:cubicBezTo>
                      <a:pt x="1714" y="96"/>
                      <a:pt x="1765" y="128"/>
                      <a:pt x="1707" y="106"/>
                    </a:cubicBezTo>
                    <a:cubicBezTo>
                      <a:pt x="1690" y="100"/>
                      <a:pt x="1659" y="82"/>
                      <a:pt x="1659" y="82"/>
                    </a:cubicBezTo>
                    <a:cubicBezTo>
                      <a:pt x="1390" y="90"/>
                      <a:pt x="1424" y="92"/>
                      <a:pt x="1089" y="82"/>
                    </a:cubicBezTo>
                    <a:cubicBezTo>
                      <a:pt x="1046" y="81"/>
                      <a:pt x="1001" y="60"/>
                      <a:pt x="959" y="52"/>
                    </a:cubicBezTo>
                    <a:cubicBezTo>
                      <a:pt x="865" y="33"/>
                      <a:pt x="784" y="22"/>
                      <a:pt x="686" y="17"/>
                    </a:cubicBezTo>
                    <a:cubicBezTo>
                      <a:pt x="588" y="19"/>
                      <a:pt x="453" y="0"/>
                      <a:pt x="353" y="46"/>
                    </a:cubicBezTo>
                    <a:cubicBezTo>
                      <a:pt x="312" y="87"/>
                      <a:pt x="357" y="47"/>
                      <a:pt x="317" y="70"/>
                    </a:cubicBezTo>
                    <a:cubicBezTo>
                      <a:pt x="305" y="77"/>
                      <a:pt x="282" y="94"/>
                      <a:pt x="282" y="94"/>
                    </a:cubicBezTo>
                    <a:cubicBezTo>
                      <a:pt x="274" y="106"/>
                      <a:pt x="266" y="118"/>
                      <a:pt x="258" y="130"/>
                    </a:cubicBezTo>
                    <a:cubicBezTo>
                      <a:pt x="250" y="142"/>
                      <a:pt x="235" y="148"/>
                      <a:pt x="222" y="153"/>
                    </a:cubicBezTo>
                    <a:cubicBezTo>
                      <a:pt x="216" y="155"/>
                      <a:pt x="209" y="155"/>
                      <a:pt x="205" y="159"/>
                    </a:cubicBezTo>
                    <a:cubicBezTo>
                      <a:pt x="203" y="161"/>
                      <a:pt x="209" y="163"/>
                      <a:pt x="211" y="165"/>
                    </a:cubicBezTo>
                    <a:close/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5" name="AutoShape 99"/>
              <p:cNvSpPr>
                <a:spLocks noChangeArrowheads="1"/>
              </p:cNvSpPr>
              <p:nvPr/>
            </p:nvSpPr>
            <p:spPr bwMode="auto">
              <a:xfrm>
                <a:off x="1440" y="2880"/>
                <a:ext cx="48" cy="144"/>
              </a:xfrm>
              <a:prstGeom prst="upDownArrow">
                <a:avLst>
                  <a:gd name="adj1" fmla="val 50000"/>
                  <a:gd name="adj2" fmla="val 6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36" name="Text Box 100"/>
              <p:cNvSpPr txBox="1">
                <a:spLocks noChangeArrowheads="1"/>
              </p:cNvSpPr>
              <p:nvPr/>
            </p:nvSpPr>
            <p:spPr bwMode="auto">
              <a:xfrm>
                <a:off x="1345" y="2976"/>
                <a:ext cx="496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b="0">
                    <a:solidFill>
                      <a:srgbClr val="0000FF"/>
                    </a:solidFill>
                  </a:rPr>
                  <a:t>Work</a:t>
                </a:r>
              </a:p>
            </p:txBody>
          </p:sp>
          <p:sp>
            <p:nvSpPr>
              <p:cNvPr id="168037" name="Text Box 101"/>
              <p:cNvSpPr txBox="1">
                <a:spLocks noChangeArrowheads="1"/>
              </p:cNvSpPr>
              <p:nvPr/>
            </p:nvSpPr>
            <p:spPr bwMode="auto">
              <a:xfrm>
                <a:off x="672" y="1872"/>
                <a:ext cx="743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b="0"/>
                  <a:t>reservoir</a:t>
                </a:r>
              </a:p>
            </p:txBody>
          </p:sp>
        </p:grp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83305"/>
              </p:ext>
            </p:extLst>
          </p:nvPr>
        </p:nvGraphicFramePr>
        <p:xfrm>
          <a:off x="1948629" y="2501899"/>
          <a:ext cx="172962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2" name="Equation" r:id="rId11" imgW="799920" imgH="215640" progId="Equation.3">
                  <p:embed/>
                </p:oleObj>
              </mc:Choice>
              <mc:Fallback>
                <p:oleObj name="Equation" r:id="rId11" imgW="7999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48629" y="2501899"/>
                        <a:ext cx="1729628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44214"/>
              </p:ext>
            </p:extLst>
          </p:nvPr>
        </p:nvGraphicFramePr>
        <p:xfrm>
          <a:off x="1556398" y="1035049"/>
          <a:ext cx="20701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3" name="Equation" r:id="rId13" imgW="863280" imgH="215640" progId="Equation.3">
                  <p:embed/>
                </p:oleObj>
              </mc:Choice>
              <mc:Fallback>
                <p:oleObj name="Equation" r:id="rId13" imgW="8632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56398" y="1035049"/>
                        <a:ext cx="20701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616200" y="228600"/>
            <a:ext cx="5018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isothermal process</a:t>
            </a:r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4178300" y="1104900"/>
            <a:ext cx="428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0"/>
              <a:t>Isothermal process: T = constant</a:t>
            </a:r>
          </a:p>
        </p:txBody>
      </p:sp>
      <p:sp>
        <p:nvSpPr>
          <p:cNvPr id="168964" name="Line 4"/>
          <p:cNvSpPr>
            <a:spLocks noChangeShapeType="1"/>
          </p:cNvSpPr>
          <p:nvPr/>
        </p:nvSpPr>
        <p:spPr bwMode="auto">
          <a:xfrm>
            <a:off x="814388" y="3038475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2767013" y="312578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508000" y="965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68967" name="Freeform 7"/>
          <p:cNvSpPr>
            <a:spLocks/>
          </p:cNvSpPr>
          <p:nvPr/>
        </p:nvSpPr>
        <p:spPr bwMode="auto">
          <a:xfrm>
            <a:off x="1243013" y="992188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68" name="Rectangle 8"/>
          <p:cNvSpPr>
            <a:spLocks noChangeArrowheads="1"/>
          </p:cNvSpPr>
          <p:nvPr/>
        </p:nvSpPr>
        <p:spPr bwMode="auto">
          <a:xfrm>
            <a:off x="1035050" y="30622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68969" name="Oval 9"/>
          <p:cNvSpPr>
            <a:spLocks noChangeArrowheads="1"/>
          </p:cNvSpPr>
          <p:nvPr/>
        </p:nvSpPr>
        <p:spPr bwMode="auto">
          <a:xfrm>
            <a:off x="1249363" y="1103313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Oval 10"/>
          <p:cNvSpPr>
            <a:spLocks noChangeArrowheads="1"/>
          </p:cNvSpPr>
          <p:nvPr/>
        </p:nvSpPr>
        <p:spPr bwMode="auto">
          <a:xfrm>
            <a:off x="1858963" y="19050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Rectangle 11"/>
          <p:cNvSpPr>
            <a:spLocks noChangeArrowheads="1"/>
          </p:cNvSpPr>
          <p:nvPr/>
        </p:nvSpPr>
        <p:spPr bwMode="auto">
          <a:xfrm>
            <a:off x="892175" y="927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1992313" y="1668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graphicFrame>
        <p:nvGraphicFramePr>
          <p:cNvPr id="1689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093220"/>
              </p:ext>
            </p:extLst>
          </p:nvPr>
        </p:nvGraphicFramePr>
        <p:xfrm>
          <a:off x="1758950" y="1233488"/>
          <a:ext cx="161448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8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233488"/>
                        <a:ext cx="1614488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4" name="Line 14"/>
          <p:cNvSpPr>
            <a:spLocks noChangeShapeType="1"/>
          </p:cNvSpPr>
          <p:nvPr/>
        </p:nvSpPr>
        <p:spPr bwMode="auto">
          <a:xfrm flipV="1">
            <a:off x="812800" y="7493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68975" name="Object 15"/>
          <p:cNvGraphicFramePr>
            <a:graphicFrameLocks noChangeAspect="1"/>
          </p:cNvGraphicFramePr>
          <p:nvPr/>
        </p:nvGraphicFramePr>
        <p:xfrm>
          <a:off x="4637088" y="2133600"/>
          <a:ext cx="3498850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9" name="Equation" r:id="rId5" imgW="1714320" imgH="1244520" progId="Equation.3">
                  <p:embed/>
                </p:oleObj>
              </mc:Choice>
              <mc:Fallback>
                <p:oleObj name="Equation" r:id="rId5" imgW="1714320" imgH="12445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2133600"/>
                        <a:ext cx="3498850" cy="253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6" name="Line 16"/>
          <p:cNvSpPr>
            <a:spLocks noChangeShapeType="1"/>
          </p:cNvSpPr>
          <p:nvPr/>
        </p:nvSpPr>
        <p:spPr bwMode="auto">
          <a:xfrm>
            <a:off x="1295400" y="1143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1892300" y="1930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978" name="Rectangle 18"/>
          <p:cNvSpPr>
            <a:spLocks noChangeArrowheads="1"/>
          </p:cNvSpPr>
          <p:nvPr/>
        </p:nvSpPr>
        <p:spPr bwMode="auto">
          <a:xfrm>
            <a:off x="1682750" y="30622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1538" y="1619250"/>
          <a:ext cx="12985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0" name="Equation" r:id="rId7" imgW="495000" imgH="177480" progId="Equation.3">
                  <p:embed/>
                </p:oleObj>
              </mc:Choice>
              <mc:Fallback>
                <p:oleObj name="Equation" r:id="rId7" imgW="49500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1619250"/>
                        <a:ext cx="12985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80" name="Object 20"/>
          <p:cNvGraphicFramePr>
            <a:graphicFrameLocks noChangeAspect="1"/>
          </p:cNvGraphicFramePr>
          <p:nvPr/>
        </p:nvGraphicFramePr>
        <p:xfrm>
          <a:off x="4813300" y="4584700"/>
          <a:ext cx="3365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1" name="Equation" r:id="rId9" imgW="1447560" imgH="431640" progId="Equation.3">
                  <p:embed/>
                </p:oleObj>
              </mc:Choice>
              <mc:Fallback>
                <p:oleObj name="Equation" r:id="rId9" imgW="1447560" imgH="431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4584700"/>
                        <a:ext cx="33655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81" name="Text Box 21"/>
          <p:cNvSpPr txBox="1">
            <a:spLocks noChangeArrowheads="1"/>
          </p:cNvSpPr>
          <p:nvPr/>
        </p:nvSpPr>
        <p:spPr bwMode="auto">
          <a:xfrm>
            <a:off x="195263" y="3770313"/>
            <a:ext cx="413067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1600" b="0">
              <a:solidFill>
                <a:srgbClr val="0000FF"/>
              </a:solidFill>
            </a:endParaRPr>
          </a:p>
          <a:p>
            <a:pPr eaLnBrk="1" hangingPunct="1"/>
            <a:r>
              <a:rPr lang="en-US" sz="1600" b="0">
                <a:solidFill>
                  <a:srgbClr val="0000FF"/>
                </a:solidFill>
              </a:rPr>
              <a:t>Expansion: heat enters the system </a:t>
            </a:r>
          </a:p>
          <a:p>
            <a:pPr eaLnBrk="1" hangingPunct="1"/>
            <a:r>
              <a:rPr lang="en-US" sz="1600" b="0">
                <a:solidFill>
                  <a:srgbClr val="663300"/>
                </a:solidFill>
              </a:rPr>
              <a:t>all of the heat is used by the system </a:t>
            </a:r>
          </a:p>
          <a:p>
            <a:pPr eaLnBrk="1" hangingPunct="1"/>
            <a:r>
              <a:rPr lang="en-US" sz="1600" b="0">
                <a:solidFill>
                  <a:srgbClr val="663300"/>
                </a:solidFill>
              </a:rPr>
              <a:t>to do work on the environment.  </a:t>
            </a:r>
          </a:p>
          <a:p>
            <a:pPr eaLnBrk="1" hangingPunct="1"/>
            <a:endParaRPr lang="en-US" sz="1600" b="0">
              <a:solidFill>
                <a:srgbClr val="663300"/>
              </a:solidFill>
            </a:endParaRPr>
          </a:p>
          <a:p>
            <a:pPr eaLnBrk="1" hangingPunct="1"/>
            <a:r>
              <a:rPr lang="en-US" sz="1600" b="0">
                <a:solidFill>
                  <a:srgbClr val="0000FF"/>
                </a:solidFill>
              </a:rPr>
              <a:t>Compression: </a:t>
            </a:r>
          </a:p>
          <a:p>
            <a:pPr eaLnBrk="1" hangingPunct="1"/>
            <a:r>
              <a:rPr lang="en-US" sz="1600" b="0">
                <a:solidFill>
                  <a:srgbClr val="0000FF"/>
                </a:solidFill>
              </a:rPr>
              <a:t>energy enters the system by the work done </a:t>
            </a:r>
          </a:p>
          <a:p>
            <a:pPr eaLnBrk="1" hangingPunct="1"/>
            <a:r>
              <a:rPr lang="en-US" sz="1600" b="0">
                <a:solidFill>
                  <a:srgbClr val="0000FF"/>
                </a:solidFill>
              </a:rPr>
              <a:t>on the system, </a:t>
            </a:r>
          </a:p>
          <a:p>
            <a:pPr eaLnBrk="1" hangingPunct="1"/>
            <a:r>
              <a:rPr lang="en-US" sz="1600" b="0">
                <a:solidFill>
                  <a:srgbClr val="663300"/>
                </a:solidFill>
              </a:rPr>
              <a:t>all of the energy leaves the system at </a:t>
            </a:r>
          </a:p>
          <a:p>
            <a:pPr eaLnBrk="1" hangingPunct="1"/>
            <a:r>
              <a:rPr lang="en-US" sz="1600" b="0">
                <a:solidFill>
                  <a:srgbClr val="663300"/>
                </a:solidFill>
              </a:rPr>
              <a:t>the same time as the heat is removed.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526512"/>
              </p:ext>
            </p:extLst>
          </p:nvPr>
        </p:nvGraphicFramePr>
        <p:xfrm>
          <a:off x="1316653" y="704850"/>
          <a:ext cx="152960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2" name="Equation" r:id="rId11" imgW="825480" imgH="215640" progId="Equation.3">
                  <p:embed/>
                </p:oleObj>
              </mc:Choice>
              <mc:Fallback>
                <p:oleObj name="Equation" r:id="rId11" imgW="8254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6653" y="704850"/>
                        <a:ext cx="152960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461963" y="5195888"/>
            <a:ext cx="2055812" cy="1336675"/>
          </a:xfrm>
          <a:prstGeom prst="rect">
            <a:avLst/>
          </a:prstGeom>
          <a:solidFill>
            <a:srgbClr val="EDF6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566738" y="3430588"/>
            <a:ext cx="1933575" cy="1622425"/>
          </a:xfrm>
          <a:prstGeom prst="rect">
            <a:avLst/>
          </a:prstGeom>
          <a:solidFill>
            <a:srgbClr val="EDF6F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616200" y="228600"/>
            <a:ext cx="4770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adiabatic process</a:t>
            </a:r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 flipV="1">
            <a:off x="608013" y="1095375"/>
            <a:ext cx="0" cy="169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608013" y="2789238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1" name="Rectangle 7"/>
          <p:cNvSpPr>
            <a:spLocks noChangeArrowheads="1"/>
          </p:cNvSpPr>
          <p:nvPr/>
        </p:nvSpPr>
        <p:spPr bwMode="auto">
          <a:xfrm>
            <a:off x="2535238" y="28511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276225" y="1158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69993" name="Freeform 9"/>
          <p:cNvSpPr>
            <a:spLocks/>
          </p:cNvSpPr>
          <p:nvPr/>
        </p:nvSpPr>
        <p:spPr bwMode="auto">
          <a:xfrm>
            <a:off x="1011238" y="1185863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4" name="Rectangle 10"/>
          <p:cNvSpPr>
            <a:spLocks noChangeArrowheads="1"/>
          </p:cNvSpPr>
          <p:nvPr/>
        </p:nvSpPr>
        <p:spPr bwMode="auto">
          <a:xfrm>
            <a:off x="1495425" y="27670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69995" name="Freeform 11"/>
          <p:cNvSpPr>
            <a:spLocks/>
          </p:cNvSpPr>
          <p:nvPr/>
        </p:nvSpPr>
        <p:spPr bwMode="auto">
          <a:xfrm>
            <a:off x="885825" y="1746250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6" name="Oval 12"/>
          <p:cNvSpPr>
            <a:spLocks noChangeArrowheads="1"/>
          </p:cNvSpPr>
          <p:nvPr/>
        </p:nvSpPr>
        <p:spPr bwMode="auto">
          <a:xfrm>
            <a:off x="1647825" y="2543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97" name="Rectangle 13"/>
          <p:cNvSpPr>
            <a:spLocks noChangeArrowheads="1"/>
          </p:cNvSpPr>
          <p:nvPr/>
        </p:nvSpPr>
        <p:spPr bwMode="auto">
          <a:xfrm>
            <a:off x="1571625" y="2233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69998" name="Rectangle 14"/>
          <p:cNvSpPr>
            <a:spLocks noChangeArrowheads="1"/>
          </p:cNvSpPr>
          <p:nvPr/>
        </p:nvSpPr>
        <p:spPr bwMode="auto">
          <a:xfrm>
            <a:off x="1190625" y="140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69999" name="Freeform 15"/>
          <p:cNvSpPr>
            <a:spLocks/>
          </p:cNvSpPr>
          <p:nvPr/>
        </p:nvSpPr>
        <p:spPr bwMode="auto">
          <a:xfrm>
            <a:off x="1190625" y="1628775"/>
            <a:ext cx="457200" cy="914400"/>
          </a:xfrm>
          <a:custGeom>
            <a:avLst/>
            <a:gdLst/>
            <a:ahLst/>
            <a:cxnLst>
              <a:cxn ang="0">
                <a:pos x="352" y="576"/>
              </a:cxn>
              <a:cxn ang="0">
                <a:pos x="256" y="480"/>
              </a:cxn>
              <a:cxn ang="0">
                <a:pos x="112" y="288"/>
              </a:cxn>
              <a:cxn ang="0">
                <a:pos x="16" y="96"/>
              </a:cxn>
              <a:cxn ang="0">
                <a:pos x="16" y="0"/>
              </a:cxn>
            </a:cxnLst>
            <a:rect l="0" t="0" r="r" b="b"/>
            <a:pathLst>
              <a:path w="352" h="576">
                <a:moveTo>
                  <a:pt x="352" y="576"/>
                </a:moveTo>
                <a:cubicBezTo>
                  <a:pt x="324" y="552"/>
                  <a:pt x="296" y="528"/>
                  <a:pt x="256" y="480"/>
                </a:cubicBezTo>
                <a:cubicBezTo>
                  <a:pt x="216" y="432"/>
                  <a:pt x="152" y="352"/>
                  <a:pt x="112" y="288"/>
                </a:cubicBezTo>
                <a:cubicBezTo>
                  <a:pt x="72" y="224"/>
                  <a:pt x="32" y="144"/>
                  <a:pt x="16" y="96"/>
                </a:cubicBezTo>
                <a:cubicBezTo>
                  <a:pt x="0" y="48"/>
                  <a:pt x="8" y="24"/>
                  <a:pt x="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00" name="Oval 16"/>
          <p:cNvSpPr>
            <a:spLocks noChangeArrowheads="1"/>
          </p:cNvSpPr>
          <p:nvPr/>
        </p:nvSpPr>
        <p:spPr bwMode="auto">
          <a:xfrm>
            <a:off x="1162050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001" name="Rectangle 17"/>
          <p:cNvSpPr>
            <a:spLocks noChangeArrowheads="1"/>
          </p:cNvSpPr>
          <p:nvPr/>
        </p:nvSpPr>
        <p:spPr bwMode="auto">
          <a:xfrm>
            <a:off x="995363" y="2743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sp>
        <p:nvSpPr>
          <p:cNvPr id="170002" name="Line 18"/>
          <p:cNvSpPr>
            <a:spLocks noChangeShapeType="1"/>
          </p:cNvSpPr>
          <p:nvPr/>
        </p:nvSpPr>
        <p:spPr bwMode="auto">
          <a:xfrm>
            <a:off x="1690688" y="26146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>
            <a:off x="1195388" y="17002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4056063" y="1066800"/>
            <a:ext cx="428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0"/>
              <a:t>Adiabatic process: </a:t>
            </a:r>
            <a:r>
              <a:rPr lang="en-US" sz="2000" b="0" i="1"/>
              <a:t>Q</a:t>
            </a:r>
            <a:r>
              <a:rPr lang="en-US" sz="2000" b="0"/>
              <a:t> = 0</a:t>
            </a:r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V="1">
            <a:off x="1433513" y="1771650"/>
            <a:ext cx="5556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0007" name="Object 23"/>
          <p:cNvGraphicFramePr>
            <a:graphicFrameLocks noChangeAspect="1"/>
          </p:cNvGraphicFramePr>
          <p:nvPr/>
        </p:nvGraphicFramePr>
        <p:xfrm>
          <a:off x="727075" y="3859213"/>
          <a:ext cx="1749425" cy="117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5" name="Equation" r:id="rId3" imgW="1168200" imgH="787320" progId="Equation.3">
                  <p:embed/>
                </p:oleObj>
              </mc:Choice>
              <mc:Fallback>
                <p:oleObj name="Equation" r:id="rId3" imgW="1168200" imgH="78732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075" y="3859213"/>
                        <a:ext cx="1749425" cy="117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8" name="Object 24"/>
          <p:cNvGraphicFramePr>
            <a:graphicFrameLocks noChangeAspect="1"/>
          </p:cNvGraphicFramePr>
          <p:nvPr/>
        </p:nvGraphicFramePr>
        <p:xfrm>
          <a:off x="4187825" y="1503363"/>
          <a:ext cx="32289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6" name="Equation" r:id="rId5" imgW="1803240" imgH="355320" progId="Equation.3">
                  <p:embed/>
                </p:oleObj>
              </mc:Choice>
              <mc:Fallback>
                <p:oleObj name="Equation" r:id="rId5" imgW="1803240" imgH="35532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825" y="1503363"/>
                        <a:ext cx="32289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09" name="Object 25"/>
          <p:cNvGraphicFramePr>
            <a:graphicFrameLocks noChangeAspect="1"/>
          </p:cNvGraphicFramePr>
          <p:nvPr/>
        </p:nvGraphicFramePr>
        <p:xfrm>
          <a:off x="4048125" y="2393950"/>
          <a:ext cx="14859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7" name="Equation" r:id="rId7" imgW="761760" imgH="215640" progId="Equation.3">
                  <p:embed/>
                </p:oleObj>
              </mc:Choice>
              <mc:Fallback>
                <p:oleObj name="Equation" r:id="rId7" imgW="761760" imgH="215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2393950"/>
                        <a:ext cx="14859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10" name="Object 26"/>
          <p:cNvGraphicFramePr>
            <a:graphicFrameLocks noChangeAspect="1"/>
          </p:cNvGraphicFramePr>
          <p:nvPr/>
        </p:nvGraphicFramePr>
        <p:xfrm>
          <a:off x="3975100" y="2874963"/>
          <a:ext cx="2700338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8" name="Equation" r:id="rId9" imgW="1498320" imgH="457200" progId="Equation.3">
                  <p:embed/>
                </p:oleObj>
              </mc:Choice>
              <mc:Fallback>
                <p:oleObj name="Equation" r:id="rId9" imgW="1498320" imgH="457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874963"/>
                        <a:ext cx="2700338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11" name="Rectangle 27"/>
          <p:cNvSpPr>
            <a:spLocks noChangeArrowheads="1"/>
          </p:cNvSpPr>
          <p:nvPr/>
        </p:nvSpPr>
        <p:spPr bwMode="auto">
          <a:xfrm>
            <a:off x="3875088" y="2336800"/>
            <a:ext cx="2789237" cy="1443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0012" name="Object 28"/>
          <p:cNvGraphicFramePr>
            <a:graphicFrameLocks noChangeAspect="1"/>
          </p:cNvGraphicFramePr>
          <p:nvPr/>
        </p:nvGraphicFramePr>
        <p:xfrm>
          <a:off x="765175" y="5689600"/>
          <a:ext cx="1682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79" name="Equation" r:id="rId11" imgW="965160" imgH="406080" progId="Equation.3">
                  <p:embed/>
                </p:oleObj>
              </mc:Choice>
              <mc:Fallback>
                <p:oleObj name="Equation" r:id="rId11" imgW="965160" imgH="4060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5689600"/>
                        <a:ext cx="1682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681038" y="3473450"/>
            <a:ext cx="118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 smtClean="0">
                <a:solidFill>
                  <a:srgbClr val="FF0000"/>
                </a:solidFill>
              </a:rPr>
              <a:t>Ideal </a:t>
            </a:r>
            <a:r>
              <a:rPr lang="en-US" sz="1800" b="0" dirty="0">
                <a:solidFill>
                  <a:srgbClr val="FF0000"/>
                </a:solidFill>
              </a:rPr>
              <a:t>gas:</a:t>
            </a:r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444500" y="5246688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 dirty="0">
                <a:solidFill>
                  <a:srgbClr val="FF0000"/>
                </a:solidFill>
              </a:rPr>
              <a:t>Adiabatic process:</a:t>
            </a:r>
          </a:p>
        </p:txBody>
      </p:sp>
      <p:sp>
        <p:nvSpPr>
          <p:cNvPr id="170015" name="Line 31"/>
          <p:cNvSpPr>
            <a:spLocks noChangeShapeType="1"/>
          </p:cNvSpPr>
          <p:nvPr/>
        </p:nvSpPr>
        <p:spPr bwMode="auto">
          <a:xfrm>
            <a:off x="2535238" y="4337050"/>
            <a:ext cx="688975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16" name="Line 32"/>
          <p:cNvSpPr>
            <a:spLocks noChangeShapeType="1"/>
          </p:cNvSpPr>
          <p:nvPr/>
        </p:nvSpPr>
        <p:spPr bwMode="auto">
          <a:xfrm flipV="1">
            <a:off x="2525713" y="5081588"/>
            <a:ext cx="67945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17" name="Line 33"/>
          <p:cNvSpPr>
            <a:spLocks noChangeShapeType="1"/>
          </p:cNvSpPr>
          <p:nvPr/>
        </p:nvSpPr>
        <p:spPr bwMode="auto">
          <a:xfrm>
            <a:off x="3205163" y="50720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0018" name="Object 34"/>
          <p:cNvGraphicFramePr>
            <a:graphicFrameLocks noChangeAspect="1"/>
          </p:cNvGraphicFramePr>
          <p:nvPr/>
        </p:nvGraphicFramePr>
        <p:xfrm>
          <a:off x="3979863" y="4362450"/>
          <a:ext cx="2636837" cy="16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0" name="Equation" r:id="rId13" imgW="1358640" imgH="838080" progId="Equation.3">
                  <p:embed/>
                </p:oleObj>
              </mc:Choice>
              <mc:Fallback>
                <p:oleObj name="Equation" r:id="rId13" imgW="1358640" imgH="83808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4362450"/>
                        <a:ext cx="2636837" cy="16271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19" name="Line 35"/>
          <p:cNvSpPr>
            <a:spLocks noChangeShapeType="1"/>
          </p:cNvSpPr>
          <p:nvPr/>
        </p:nvSpPr>
        <p:spPr bwMode="auto">
          <a:xfrm>
            <a:off x="6664325" y="3128963"/>
            <a:ext cx="273050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20" name="Line 36"/>
          <p:cNvSpPr>
            <a:spLocks noChangeShapeType="1"/>
          </p:cNvSpPr>
          <p:nvPr/>
        </p:nvSpPr>
        <p:spPr bwMode="auto">
          <a:xfrm flipV="1">
            <a:off x="6627813" y="4148138"/>
            <a:ext cx="309562" cy="904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0021" name="Line 37"/>
          <p:cNvSpPr>
            <a:spLocks noChangeShapeType="1"/>
          </p:cNvSpPr>
          <p:nvPr/>
        </p:nvSpPr>
        <p:spPr bwMode="auto">
          <a:xfrm>
            <a:off x="6937375" y="4157663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0022" name="Object 38"/>
          <p:cNvGraphicFramePr>
            <a:graphicFrameLocks noChangeAspect="1"/>
          </p:cNvGraphicFramePr>
          <p:nvPr/>
        </p:nvGraphicFramePr>
        <p:xfrm>
          <a:off x="7421563" y="3224213"/>
          <a:ext cx="149225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1" name="Equation" r:id="rId15" imgW="736560" imgH="888840" progId="Equation.3">
                  <p:embed/>
                </p:oleObj>
              </mc:Choice>
              <mc:Fallback>
                <p:oleObj name="Equation" r:id="rId15" imgW="736560" imgH="8888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563" y="3224213"/>
                        <a:ext cx="149225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23" name="Text Box 39"/>
          <p:cNvSpPr txBox="1">
            <a:spLocks noChangeArrowheads="1"/>
          </p:cNvSpPr>
          <p:nvPr/>
        </p:nvSpPr>
        <p:spPr bwMode="auto">
          <a:xfrm>
            <a:off x="4022725" y="6211888"/>
            <a:ext cx="3367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3300"/>
                </a:solidFill>
              </a:rPr>
              <a:t>f is degree of freedom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74291"/>
              </p:ext>
            </p:extLst>
          </p:nvPr>
        </p:nvGraphicFramePr>
        <p:xfrm>
          <a:off x="2184400" y="2416968"/>
          <a:ext cx="1489076" cy="37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2" name="Equation" r:id="rId17" imgW="863280" imgH="215640" progId="Equation.3">
                  <p:embed/>
                </p:oleObj>
              </mc:Choice>
              <mc:Fallback>
                <p:oleObj name="Equation" r:id="rId17" imgW="8632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84400" y="2416968"/>
                        <a:ext cx="1489076" cy="37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46673"/>
              </p:ext>
            </p:extLst>
          </p:nvPr>
        </p:nvGraphicFramePr>
        <p:xfrm>
          <a:off x="1238250" y="767360"/>
          <a:ext cx="1627188" cy="400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3" name="Equation" r:id="rId19" imgW="876240" imgH="215640" progId="Equation.3">
                  <p:embed/>
                </p:oleObj>
              </mc:Choice>
              <mc:Fallback>
                <p:oleObj name="Equation" r:id="rId19" imgW="8762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38250" y="767360"/>
                        <a:ext cx="1627188" cy="400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9647"/>
              </p:ext>
            </p:extLst>
          </p:nvPr>
        </p:nvGraphicFramePr>
        <p:xfrm>
          <a:off x="1805571" y="1298574"/>
          <a:ext cx="1951434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4" name="Equation" r:id="rId21" imgW="838080" imgH="203040" progId="Equation.3">
                  <p:embed/>
                </p:oleObj>
              </mc:Choice>
              <mc:Fallback>
                <p:oleObj name="Equation" r:id="rId21" imgW="8380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805571" y="1298574"/>
                        <a:ext cx="1951434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Line 2"/>
          <p:cNvSpPr>
            <a:spLocks noChangeShapeType="1"/>
          </p:cNvSpPr>
          <p:nvPr/>
        </p:nvSpPr>
        <p:spPr bwMode="auto">
          <a:xfrm flipV="1">
            <a:off x="608013" y="1095375"/>
            <a:ext cx="0" cy="169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11" name="Line 3"/>
          <p:cNvSpPr>
            <a:spLocks noChangeShapeType="1"/>
          </p:cNvSpPr>
          <p:nvPr/>
        </p:nvSpPr>
        <p:spPr bwMode="auto">
          <a:xfrm>
            <a:off x="608013" y="2789238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2535238" y="28511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276225" y="1158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71014" name="Freeform 6"/>
          <p:cNvSpPr>
            <a:spLocks/>
          </p:cNvSpPr>
          <p:nvPr/>
        </p:nvSpPr>
        <p:spPr bwMode="auto">
          <a:xfrm>
            <a:off x="1011238" y="1185863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495425" y="27670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885825" y="1746250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17" name="Oval 9"/>
          <p:cNvSpPr>
            <a:spLocks noChangeArrowheads="1"/>
          </p:cNvSpPr>
          <p:nvPr/>
        </p:nvSpPr>
        <p:spPr bwMode="auto">
          <a:xfrm>
            <a:off x="1647825" y="2543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8" name="Rectangle 10"/>
          <p:cNvSpPr>
            <a:spLocks noChangeArrowheads="1"/>
          </p:cNvSpPr>
          <p:nvPr/>
        </p:nvSpPr>
        <p:spPr bwMode="auto">
          <a:xfrm>
            <a:off x="1571625" y="2233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1190625" y="140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71020" name="Freeform 12"/>
          <p:cNvSpPr>
            <a:spLocks/>
          </p:cNvSpPr>
          <p:nvPr/>
        </p:nvSpPr>
        <p:spPr bwMode="auto">
          <a:xfrm>
            <a:off x="1190625" y="1628775"/>
            <a:ext cx="457200" cy="914400"/>
          </a:xfrm>
          <a:custGeom>
            <a:avLst/>
            <a:gdLst/>
            <a:ahLst/>
            <a:cxnLst>
              <a:cxn ang="0">
                <a:pos x="352" y="576"/>
              </a:cxn>
              <a:cxn ang="0">
                <a:pos x="256" y="480"/>
              </a:cxn>
              <a:cxn ang="0">
                <a:pos x="112" y="288"/>
              </a:cxn>
              <a:cxn ang="0">
                <a:pos x="16" y="96"/>
              </a:cxn>
              <a:cxn ang="0">
                <a:pos x="16" y="0"/>
              </a:cxn>
            </a:cxnLst>
            <a:rect l="0" t="0" r="r" b="b"/>
            <a:pathLst>
              <a:path w="352" h="576">
                <a:moveTo>
                  <a:pt x="352" y="576"/>
                </a:moveTo>
                <a:cubicBezTo>
                  <a:pt x="324" y="552"/>
                  <a:pt x="296" y="528"/>
                  <a:pt x="256" y="480"/>
                </a:cubicBezTo>
                <a:cubicBezTo>
                  <a:pt x="216" y="432"/>
                  <a:pt x="152" y="352"/>
                  <a:pt x="112" y="288"/>
                </a:cubicBezTo>
                <a:cubicBezTo>
                  <a:pt x="72" y="224"/>
                  <a:pt x="32" y="144"/>
                  <a:pt x="16" y="96"/>
                </a:cubicBezTo>
                <a:cubicBezTo>
                  <a:pt x="0" y="48"/>
                  <a:pt x="8" y="24"/>
                  <a:pt x="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1" name="Oval 13"/>
          <p:cNvSpPr>
            <a:spLocks noChangeArrowheads="1"/>
          </p:cNvSpPr>
          <p:nvPr/>
        </p:nvSpPr>
        <p:spPr bwMode="auto">
          <a:xfrm>
            <a:off x="1162050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995363" y="2743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sp>
        <p:nvSpPr>
          <p:cNvPr id="171023" name="Line 15"/>
          <p:cNvSpPr>
            <a:spLocks noChangeShapeType="1"/>
          </p:cNvSpPr>
          <p:nvPr/>
        </p:nvSpPr>
        <p:spPr bwMode="auto">
          <a:xfrm>
            <a:off x="1690688" y="26146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1195388" y="17002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 flipV="1">
            <a:off x="1433513" y="1771650"/>
            <a:ext cx="5556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1026" name="Object 18"/>
          <p:cNvGraphicFramePr>
            <a:graphicFrameLocks noChangeAspect="1"/>
          </p:cNvGraphicFramePr>
          <p:nvPr/>
        </p:nvGraphicFramePr>
        <p:xfrm>
          <a:off x="1722438" y="1350963"/>
          <a:ext cx="13954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1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8" y="1350963"/>
                        <a:ext cx="139541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7" name="Object 19"/>
          <p:cNvGraphicFramePr>
            <a:graphicFrameLocks noChangeAspect="1"/>
          </p:cNvGraphicFramePr>
          <p:nvPr/>
        </p:nvGraphicFramePr>
        <p:xfrm>
          <a:off x="3857625" y="939800"/>
          <a:ext cx="260508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2" name="Equation" r:id="rId5" imgW="1574640" imgH="863280" progId="Equation.3">
                  <p:embed/>
                </p:oleObj>
              </mc:Choice>
              <mc:Fallback>
                <p:oleObj name="Equation" r:id="rId5" imgW="1574640" imgH="8632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939800"/>
                        <a:ext cx="260508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8" name="Object 20"/>
          <p:cNvGraphicFramePr>
            <a:graphicFrameLocks noChangeAspect="1"/>
          </p:cNvGraphicFramePr>
          <p:nvPr/>
        </p:nvGraphicFramePr>
        <p:xfrm>
          <a:off x="3881438" y="2936875"/>
          <a:ext cx="1905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3" name="Equation" r:id="rId7" imgW="939600" imgH="393480" progId="Equation.3">
                  <p:embed/>
                </p:oleObj>
              </mc:Choice>
              <mc:Fallback>
                <p:oleObj name="Equation" r:id="rId7" imgW="939600" imgH="393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2936875"/>
                        <a:ext cx="1905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9" name="Object 21"/>
          <p:cNvGraphicFramePr>
            <a:graphicFrameLocks noChangeAspect="1"/>
          </p:cNvGraphicFramePr>
          <p:nvPr/>
        </p:nvGraphicFramePr>
        <p:xfrm>
          <a:off x="3783013" y="3949700"/>
          <a:ext cx="2840037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4" name="Equation" r:id="rId9" imgW="1638000" imgH="1574640" progId="Equation.3">
                  <p:embed/>
                </p:oleObj>
              </mc:Choice>
              <mc:Fallback>
                <p:oleObj name="Equation" r:id="rId9" imgW="1638000" imgH="1574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3949700"/>
                        <a:ext cx="2840037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2616200" y="228600"/>
            <a:ext cx="604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adiabatic process (contd)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3816350" y="236855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let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5265738" y="234156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, and divided by</a:t>
            </a:r>
          </a:p>
        </p:txBody>
      </p:sp>
      <p:graphicFrame>
        <p:nvGraphicFramePr>
          <p:cNvPr id="171033" name="Object 25"/>
          <p:cNvGraphicFramePr>
            <a:graphicFrameLocks noChangeAspect="1"/>
          </p:cNvGraphicFramePr>
          <p:nvPr/>
        </p:nvGraphicFramePr>
        <p:xfrm>
          <a:off x="7013575" y="2413000"/>
          <a:ext cx="455613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5" name="Equation" r:id="rId11" imgW="266400" imgH="164880" progId="Equation.3">
                  <p:embed/>
                </p:oleObj>
              </mc:Choice>
              <mc:Fallback>
                <p:oleObj name="Equation" r:id="rId11" imgW="266400" imgH="1648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575" y="2413000"/>
                        <a:ext cx="455613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34" name="Object 26"/>
          <p:cNvGraphicFramePr>
            <a:graphicFrameLocks noChangeAspect="1"/>
          </p:cNvGraphicFramePr>
          <p:nvPr/>
        </p:nvGraphicFramePr>
        <p:xfrm>
          <a:off x="4319588" y="2255838"/>
          <a:ext cx="106521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6" name="Equation" r:id="rId13" imgW="723600" imgH="419040" progId="Equation.3">
                  <p:embed/>
                </p:oleObj>
              </mc:Choice>
              <mc:Fallback>
                <p:oleObj name="Equation" r:id="rId13" imgW="723600" imgH="4190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2255838"/>
                        <a:ext cx="1065212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Line 2"/>
          <p:cNvSpPr>
            <a:spLocks noChangeShapeType="1"/>
          </p:cNvSpPr>
          <p:nvPr/>
        </p:nvSpPr>
        <p:spPr bwMode="auto">
          <a:xfrm flipV="1">
            <a:off x="608013" y="1095375"/>
            <a:ext cx="0" cy="169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608013" y="2789238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2535238" y="28511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76225" y="1158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72038" name="Freeform 6"/>
          <p:cNvSpPr>
            <a:spLocks/>
          </p:cNvSpPr>
          <p:nvPr/>
        </p:nvSpPr>
        <p:spPr bwMode="auto">
          <a:xfrm>
            <a:off x="1011238" y="1185863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1495425" y="27670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72040" name="Freeform 8"/>
          <p:cNvSpPr>
            <a:spLocks/>
          </p:cNvSpPr>
          <p:nvPr/>
        </p:nvSpPr>
        <p:spPr bwMode="auto">
          <a:xfrm>
            <a:off x="885825" y="1746250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1" name="Oval 9"/>
          <p:cNvSpPr>
            <a:spLocks noChangeArrowheads="1"/>
          </p:cNvSpPr>
          <p:nvPr/>
        </p:nvSpPr>
        <p:spPr bwMode="auto">
          <a:xfrm>
            <a:off x="1647825" y="2543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Rectangle 10"/>
          <p:cNvSpPr>
            <a:spLocks noChangeArrowheads="1"/>
          </p:cNvSpPr>
          <p:nvPr/>
        </p:nvSpPr>
        <p:spPr bwMode="auto">
          <a:xfrm>
            <a:off x="1571625" y="2233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72043" name="Rectangle 11"/>
          <p:cNvSpPr>
            <a:spLocks noChangeArrowheads="1"/>
          </p:cNvSpPr>
          <p:nvPr/>
        </p:nvSpPr>
        <p:spPr bwMode="auto">
          <a:xfrm>
            <a:off x="1190625" y="140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72044" name="Freeform 12"/>
          <p:cNvSpPr>
            <a:spLocks/>
          </p:cNvSpPr>
          <p:nvPr/>
        </p:nvSpPr>
        <p:spPr bwMode="auto">
          <a:xfrm>
            <a:off x="1190625" y="1628775"/>
            <a:ext cx="457200" cy="914400"/>
          </a:xfrm>
          <a:custGeom>
            <a:avLst/>
            <a:gdLst/>
            <a:ahLst/>
            <a:cxnLst>
              <a:cxn ang="0">
                <a:pos x="352" y="576"/>
              </a:cxn>
              <a:cxn ang="0">
                <a:pos x="256" y="480"/>
              </a:cxn>
              <a:cxn ang="0">
                <a:pos x="112" y="288"/>
              </a:cxn>
              <a:cxn ang="0">
                <a:pos x="16" y="96"/>
              </a:cxn>
              <a:cxn ang="0">
                <a:pos x="16" y="0"/>
              </a:cxn>
            </a:cxnLst>
            <a:rect l="0" t="0" r="r" b="b"/>
            <a:pathLst>
              <a:path w="352" h="576">
                <a:moveTo>
                  <a:pt x="352" y="576"/>
                </a:moveTo>
                <a:cubicBezTo>
                  <a:pt x="324" y="552"/>
                  <a:pt x="296" y="528"/>
                  <a:pt x="256" y="480"/>
                </a:cubicBezTo>
                <a:cubicBezTo>
                  <a:pt x="216" y="432"/>
                  <a:pt x="152" y="352"/>
                  <a:pt x="112" y="288"/>
                </a:cubicBezTo>
                <a:cubicBezTo>
                  <a:pt x="72" y="224"/>
                  <a:pt x="32" y="144"/>
                  <a:pt x="16" y="96"/>
                </a:cubicBezTo>
                <a:cubicBezTo>
                  <a:pt x="0" y="48"/>
                  <a:pt x="8" y="24"/>
                  <a:pt x="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5" name="Oval 13"/>
          <p:cNvSpPr>
            <a:spLocks noChangeArrowheads="1"/>
          </p:cNvSpPr>
          <p:nvPr/>
        </p:nvSpPr>
        <p:spPr bwMode="auto">
          <a:xfrm>
            <a:off x="1162050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995363" y="2743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1690688" y="26146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1195388" y="17002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 flipV="1">
            <a:off x="1433513" y="1771650"/>
            <a:ext cx="5556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2050" name="Object 18"/>
          <p:cNvGraphicFramePr>
            <a:graphicFrameLocks noChangeAspect="1"/>
          </p:cNvGraphicFramePr>
          <p:nvPr/>
        </p:nvGraphicFramePr>
        <p:xfrm>
          <a:off x="1758950" y="1303338"/>
          <a:ext cx="17399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4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303338"/>
                        <a:ext cx="17399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51" name="Object 19"/>
          <p:cNvGraphicFramePr>
            <a:graphicFrameLocks noChangeAspect="1"/>
          </p:cNvGraphicFramePr>
          <p:nvPr/>
        </p:nvGraphicFramePr>
        <p:xfrm>
          <a:off x="4270375" y="1722438"/>
          <a:ext cx="29337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5" name="Equation" r:id="rId5" imgW="1638000" imgH="393480" progId="Equation.3">
                  <p:embed/>
                </p:oleObj>
              </mc:Choice>
              <mc:Fallback>
                <p:oleObj name="Equation" r:id="rId5" imgW="1638000" imgH="393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1722438"/>
                        <a:ext cx="29337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52" name="Object 20"/>
          <p:cNvGraphicFramePr>
            <a:graphicFrameLocks noChangeAspect="1"/>
          </p:cNvGraphicFramePr>
          <p:nvPr/>
        </p:nvGraphicFramePr>
        <p:xfrm>
          <a:off x="4260850" y="2605088"/>
          <a:ext cx="341153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6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2605088"/>
                        <a:ext cx="341153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2616200" y="228600"/>
            <a:ext cx="604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adiabatic process (contd)</a:t>
            </a:r>
          </a:p>
        </p:txBody>
      </p:sp>
      <p:graphicFrame>
        <p:nvGraphicFramePr>
          <p:cNvPr id="172054" name="Object 22"/>
          <p:cNvGraphicFramePr>
            <a:graphicFrameLocks noChangeAspect="1"/>
          </p:cNvGraphicFramePr>
          <p:nvPr/>
        </p:nvGraphicFramePr>
        <p:xfrm>
          <a:off x="4294188" y="1093788"/>
          <a:ext cx="2511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7" name="Equation" r:id="rId9" imgW="1447560" imgH="241200" progId="Equation.3">
                  <p:embed/>
                </p:oleObj>
              </mc:Choice>
              <mc:Fallback>
                <p:oleObj name="Equation" r:id="rId9" imgW="1447560" imgH="2412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1093788"/>
                        <a:ext cx="2511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55" name="Object 23"/>
          <p:cNvGraphicFramePr>
            <a:graphicFrameLocks noChangeAspect="1"/>
          </p:cNvGraphicFramePr>
          <p:nvPr/>
        </p:nvGraphicFramePr>
        <p:xfrm>
          <a:off x="4565650" y="3689350"/>
          <a:ext cx="14097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8" name="Equation" r:id="rId11" imgW="812520" imgH="177480" progId="Equation.3">
                  <p:embed/>
                </p:oleObj>
              </mc:Choice>
              <mc:Fallback>
                <p:oleObj name="Equation" r:id="rId11" imgW="812520" imgH="17748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3689350"/>
                        <a:ext cx="14097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4225925" y="41767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For monatomic gas,</a:t>
            </a:r>
          </a:p>
        </p:txBody>
      </p:sp>
      <p:graphicFrame>
        <p:nvGraphicFramePr>
          <p:cNvPr id="17205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682646"/>
              </p:ext>
            </p:extLst>
          </p:nvPr>
        </p:nvGraphicFramePr>
        <p:xfrm>
          <a:off x="4516438" y="4686300"/>
          <a:ext cx="17335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9" name="Equation" r:id="rId13" imgW="914400" imgH="609480" progId="Equation.3">
                  <p:embed/>
                </p:oleObj>
              </mc:Choice>
              <mc:Fallback>
                <p:oleObj name="Equation" r:id="rId13" imgW="914400" imgH="6094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686300"/>
                        <a:ext cx="173355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76057" y="5802868"/>
            <a:ext cx="3863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 diatomic gas, </a:t>
            </a:r>
            <a:r>
              <a:rPr lang="en-US" sz="1800" b="0" dirty="0" smtClean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r>
              <a:rPr lang="en-US" sz="1800" b="0" dirty="0" smtClean="0">
                <a:solidFill>
                  <a:schemeClr val="bg1"/>
                </a:solidFill>
              </a:rPr>
              <a:t> = 1+2/5 = 1.4</a:t>
            </a:r>
          </a:p>
          <a:p>
            <a:r>
              <a:rPr lang="en-US" sz="1800" b="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 =5 at normal T (threshold not met)</a:t>
            </a:r>
          </a:p>
          <a:p>
            <a:r>
              <a:rPr lang="en-US" sz="1800" b="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1800" b="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f=7 at very high T</a:t>
            </a:r>
            <a:endParaRPr lang="en-US" sz="1800" b="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20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Line 2"/>
          <p:cNvSpPr>
            <a:spLocks noChangeShapeType="1"/>
          </p:cNvSpPr>
          <p:nvPr/>
        </p:nvSpPr>
        <p:spPr bwMode="auto">
          <a:xfrm flipV="1">
            <a:off x="608013" y="1095375"/>
            <a:ext cx="0" cy="169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608013" y="2789238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2535238" y="28511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76225" y="1158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73062" name="Freeform 6"/>
          <p:cNvSpPr>
            <a:spLocks/>
          </p:cNvSpPr>
          <p:nvPr/>
        </p:nvSpPr>
        <p:spPr bwMode="auto">
          <a:xfrm>
            <a:off x="1011238" y="1185863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1495425" y="27670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73064" name="Freeform 8"/>
          <p:cNvSpPr>
            <a:spLocks/>
          </p:cNvSpPr>
          <p:nvPr/>
        </p:nvSpPr>
        <p:spPr bwMode="auto">
          <a:xfrm>
            <a:off x="885825" y="1746250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5" name="Oval 9"/>
          <p:cNvSpPr>
            <a:spLocks noChangeArrowheads="1"/>
          </p:cNvSpPr>
          <p:nvPr/>
        </p:nvSpPr>
        <p:spPr bwMode="auto">
          <a:xfrm>
            <a:off x="1647825" y="2543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1571625" y="2233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73067" name="Rectangle 11"/>
          <p:cNvSpPr>
            <a:spLocks noChangeArrowheads="1"/>
          </p:cNvSpPr>
          <p:nvPr/>
        </p:nvSpPr>
        <p:spPr bwMode="auto">
          <a:xfrm>
            <a:off x="1190625" y="140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73068" name="Freeform 12"/>
          <p:cNvSpPr>
            <a:spLocks/>
          </p:cNvSpPr>
          <p:nvPr/>
        </p:nvSpPr>
        <p:spPr bwMode="auto">
          <a:xfrm>
            <a:off x="1190625" y="1628775"/>
            <a:ext cx="457200" cy="914400"/>
          </a:xfrm>
          <a:custGeom>
            <a:avLst/>
            <a:gdLst/>
            <a:ahLst/>
            <a:cxnLst>
              <a:cxn ang="0">
                <a:pos x="352" y="576"/>
              </a:cxn>
              <a:cxn ang="0">
                <a:pos x="256" y="480"/>
              </a:cxn>
              <a:cxn ang="0">
                <a:pos x="112" y="288"/>
              </a:cxn>
              <a:cxn ang="0">
                <a:pos x="16" y="96"/>
              </a:cxn>
              <a:cxn ang="0">
                <a:pos x="16" y="0"/>
              </a:cxn>
            </a:cxnLst>
            <a:rect l="0" t="0" r="r" b="b"/>
            <a:pathLst>
              <a:path w="352" h="576">
                <a:moveTo>
                  <a:pt x="352" y="576"/>
                </a:moveTo>
                <a:cubicBezTo>
                  <a:pt x="324" y="552"/>
                  <a:pt x="296" y="528"/>
                  <a:pt x="256" y="480"/>
                </a:cubicBezTo>
                <a:cubicBezTo>
                  <a:pt x="216" y="432"/>
                  <a:pt x="152" y="352"/>
                  <a:pt x="112" y="288"/>
                </a:cubicBezTo>
                <a:cubicBezTo>
                  <a:pt x="72" y="224"/>
                  <a:pt x="32" y="144"/>
                  <a:pt x="16" y="96"/>
                </a:cubicBezTo>
                <a:cubicBezTo>
                  <a:pt x="0" y="48"/>
                  <a:pt x="8" y="24"/>
                  <a:pt x="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69" name="Oval 13"/>
          <p:cNvSpPr>
            <a:spLocks noChangeArrowheads="1"/>
          </p:cNvSpPr>
          <p:nvPr/>
        </p:nvSpPr>
        <p:spPr bwMode="auto">
          <a:xfrm>
            <a:off x="1162050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995363" y="2743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1690688" y="26146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2" name="Line 16"/>
          <p:cNvSpPr>
            <a:spLocks noChangeShapeType="1"/>
          </p:cNvSpPr>
          <p:nvPr/>
        </p:nvSpPr>
        <p:spPr bwMode="auto">
          <a:xfrm>
            <a:off x="1195388" y="17002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3073" name="Line 17"/>
          <p:cNvSpPr>
            <a:spLocks noChangeShapeType="1"/>
          </p:cNvSpPr>
          <p:nvPr/>
        </p:nvSpPr>
        <p:spPr bwMode="auto">
          <a:xfrm flipV="1">
            <a:off x="1433513" y="1771650"/>
            <a:ext cx="5556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3074" name="Object 18"/>
          <p:cNvGraphicFramePr>
            <a:graphicFrameLocks noChangeAspect="1"/>
          </p:cNvGraphicFramePr>
          <p:nvPr/>
        </p:nvGraphicFramePr>
        <p:xfrm>
          <a:off x="1758950" y="1303338"/>
          <a:ext cx="17399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4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303338"/>
                        <a:ext cx="17399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5" name="Object 19"/>
          <p:cNvGraphicFramePr>
            <a:graphicFrameLocks noChangeAspect="1"/>
          </p:cNvGraphicFramePr>
          <p:nvPr/>
        </p:nvGraphicFramePr>
        <p:xfrm>
          <a:off x="4154488" y="3194050"/>
          <a:ext cx="13652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5" name="Equation" r:id="rId5" imgW="787320" imgH="241200" progId="Equation.3">
                  <p:embed/>
                </p:oleObj>
              </mc:Choice>
              <mc:Fallback>
                <p:oleObj name="Equation" r:id="rId5" imgW="78732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3194050"/>
                        <a:ext cx="13652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6" name="Object 20"/>
          <p:cNvGraphicFramePr>
            <a:graphicFrameLocks noChangeAspect="1"/>
          </p:cNvGraphicFramePr>
          <p:nvPr/>
        </p:nvGraphicFramePr>
        <p:xfrm>
          <a:off x="4135438" y="2266950"/>
          <a:ext cx="13731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6" name="Equation" r:id="rId7" imgW="825480" imgH="457200" progId="Equation.3">
                  <p:embed/>
                </p:oleObj>
              </mc:Choice>
              <mc:Fallback>
                <p:oleObj name="Equation" r:id="rId7" imgW="82548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2266950"/>
                        <a:ext cx="1373187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7" name="Object 21"/>
          <p:cNvGraphicFramePr>
            <a:graphicFrameLocks noChangeAspect="1"/>
          </p:cNvGraphicFramePr>
          <p:nvPr/>
        </p:nvGraphicFramePr>
        <p:xfrm>
          <a:off x="5678488" y="2305050"/>
          <a:ext cx="1457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7" name="Equation" r:id="rId9" imgW="876240" imgH="431640" progId="Equation.3">
                  <p:embed/>
                </p:oleObj>
              </mc:Choice>
              <mc:Fallback>
                <p:oleObj name="Equation" r:id="rId9" imgW="876240" imgH="4316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2305050"/>
                        <a:ext cx="1457325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8" name="AutoShape 22"/>
          <p:cNvSpPr>
            <a:spLocks/>
          </p:cNvSpPr>
          <p:nvPr/>
        </p:nvSpPr>
        <p:spPr bwMode="auto">
          <a:xfrm>
            <a:off x="5511800" y="2316163"/>
            <a:ext cx="95250" cy="669925"/>
          </a:xfrm>
          <a:prstGeom prst="rightBrace">
            <a:avLst>
              <a:gd name="adj1" fmla="val 586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079" name="Object 23"/>
          <p:cNvGraphicFramePr>
            <a:graphicFrameLocks noChangeAspect="1"/>
          </p:cNvGraphicFramePr>
          <p:nvPr/>
        </p:nvGraphicFramePr>
        <p:xfrm>
          <a:off x="5754688" y="3009900"/>
          <a:ext cx="1293812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8" name="Equation" r:id="rId11" imgW="761760" imgH="469800" progId="Equation.3">
                  <p:embed/>
                </p:oleObj>
              </mc:Choice>
              <mc:Fallback>
                <p:oleObj name="Equation" r:id="rId11" imgW="761760" imgH="4698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3009900"/>
                        <a:ext cx="1293812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0" name="AutoShape 24"/>
          <p:cNvSpPr>
            <a:spLocks/>
          </p:cNvSpPr>
          <p:nvPr/>
        </p:nvSpPr>
        <p:spPr bwMode="auto">
          <a:xfrm>
            <a:off x="7161213" y="2390775"/>
            <a:ext cx="168275" cy="1281113"/>
          </a:xfrm>
          <a:prstGeom prst="rightBrace">
            <a:avLst>
              <a:gd name="adj1" fmla="val 634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3081" name="Object 25"/>
          <p:cNvGraphicFramePr>
            <a:graphicFrameLocks noChangeAspect="1"/>
          </p:cNvGraphicFramePr>
          <p:nvPr/>
        </p:nvGraphicFramePr>
        <p:xfrm>
          <a:off x="4179888" y="3743325"/>
          <a:ext cx="13208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9" name="Equation" r:id="rId13" imgW="825480" imgH="457200" progId="Equation.3">
                  <p:embed/>
                </p:oleObj>
              </mc:Choice>
              <mc:Fallback>
                <p:oleObj name="Equation" r:id="rId13" imgW="825480" imgH="45720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3743325"/>
                        <a:ext cx="13208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82" name="Text Box 26"/>
          <p:cNvSpPr txBox="1">
            <a:spLocks noChangeArrowheads="1"/>
          </p:cNvSpPr>
          <p:nvPr/>
        </p:nvSpPr>
        <p:spPr bwMode="auto">
          <a:xfrm>
            <a:off x="4121150" y="46593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73083" name="Text Box 27"/>
          <p:cNvSpPr txBox="1">
            <a:spLocks noChangeArrowheads="1"/>
          </p:cNvSpPr>
          <p:nvPr/>
        </p:nvSpPr>
        <p:spPr bwMode="auto">
          <a:xfrm>
            <a:off x="2616200" y="228600"/>
            <a:ext cx="604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adiabatic process (contd)</a:t>
            </a:r>
          </a:p>
        </p:txBody>
      </p:sp>
      <p:graphicFrame>
        <p:nvGraphicFramePr>
          <p:cNvPr id="173084" name="Object 28"/>
          <p:cNvGraphicFramePr>
            <a:graphicFrameLocks noChangeAspect="1"/>
          </p:cNvGraphicFramePr>
          <p:nvPr/>
        </p:nvGraphicFramePr>
        <p:xfrm>
          <a:off x="4294188" y="1093788"/>
          <a:ext cx="25114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0" name="Equation" r:id="rId15" imgW="1447560" imgH="241200" progId="Equation.3">
                  <p:embed/>
                </p:oleObj>
              </mc:Choice>
              <mc:Fallback>
                <p:oleObj name="Equation" r:id="rId15" imgW="1447560" imgH="2412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1093788"/>
                        <a:ext cx="25114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85" name="Object 29"/>
          <p:cNvGraphicFramePr>
            <a:graphicFrameLocks noChangeAspect="1"/>
          </p:cNvGraphicFramePr>
          <p:nvPr/>
        </p:nvGraphicFramePr>
        <p:xfrm>
          <a:off x="4484688" y="4614863"/>
          <a:ext cx="3216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1" name="Equation" r:id="rId17" imgW="1752480" imgH="241200" progId="Equation.3">
                  <p:embed/>
                </p:oleObj>
              </mc:Choice>
              <mc:Fallback>
                <p:oleObj name="Equation" r:id="rId17" imgW="1752480" imgH="2412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4614863"/>
                        <a:ext cx="32162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Line 2"/>
          <p:cNvSpPr>
            <a:spLocks noChangeShapeType="1"/>
          </p:cNvSpPr>
          <p:nvPr/>
        </p:nvSpPr>
        <p:spPr bwMode="auto">
          <a:xfrm flipV="1">
            <a:off x="608013" y="1095375"/>
            <a:ext cx="0" cy="169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3" name="Line 3"/>
          <p:cNvSpPr>
            <a:spLocks noChangeShapeType="1"/>
          </p:cNvSpPr>
          <p:nvPr/>
        </p:nvSpPr>
        <p:spPr bwMode="auto">
          <a:xfrm>
            <a:off x="608013" y="2789238"/>
            <a:ext cx="225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2535238" y="28511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276225" y="11588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P</a:t>
            </a:r>
          </a:p>
        </p:txBody>
      </p:sp>
      <p:sp>
        <p:nvSpPr>
          <p:cNvPr id="174086" name="Freeform 6"/>
          <p:cNvSpPr>
            <a:spLocks/>
          </p:cNvSpPr>
          <p:nvPr/>
        </p:nvSpPr>
        <p:spPr bwMode="auto">
          <a:xfrm>
            <a:off x="1011238" y="1185863"/>
            <a:ext cx="1660525" cy="125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1495425" y="2767013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1</a:t>
            </a:r>
            <a:endParaRPr lang="en-US" sz="1800"/>
          </a:p>
        </p:txBody>
      </p:sp>
      <p:sp>
        <p:nvSpPr>
          <p:cNvPr id="174088" name="Freeform 8"/>
          <p:cNvSpPr>
            <a:spLocks/>
          </p:cNvSpPr>
          <p:nvPr/>
        </p:nvSpPr>
        <p:spPr bwMode="auto">
          <a:xfrm>
            <a:off x="885825" y="1746250"/>
            <a:ext cx="1127125" cy="873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432"/>
              </a:cxn>
              <a:cxn ang="0">
                <a:pos x="624" y="816"/>
              </a:cxn>
              <a:cxn ang="0">
                <a:pos x="1200" y="960"/>
              </a:cxn>
            </a:cxnLst>
            <a:rect l="0" t="0" r="r" b="b"/>
            <a:pathLst>
              <a:path w="1200" h="960">
                <a:moveTo>
                  <a:pt x="0" y="0"/>
                </a:moveTo>
                <a:cubicBezTo>
                  <a:pt x="44" y="148"/>
                  <a:pt x="88" y="296"/>
                  <a:pt x="192" y="432"/>
                </a:cubicBezTo>
                <a:cubicBezTo>
                  <a:pt x="296" y="568"/>
                  <a:pt x="456" y="728"/>
                  <a:pt x="624" y="816"/>
                </a:cubicBezTo>
                <a:cubicBezTo>
                  <a:pt x="792" y="904"/>
                  <a:pt x="1096" y="936"/>
                  <a:pt x="1200" y="96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89" name="Oval 9"/>
          <p:cNvSpPr>
            <a:spLocks noChangeArrowheads="1"/>
          </p:cNvSpPr>
          <p:nvPr/>
        </p:nvSpPr>
        <p:spPr bwMode="auto">
          <a:xfrm>
            <a:off x="1647825" y="25431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1571625" y="22336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1</a:t>
            </a:r>
          </a:p>
        </p:txBody>
      </p:sp>
      <p:sp>
        <p:nvSpPr>
          <p:cNvPr id="174091" name="Rectangle 11"/>
          <p:cNvSpPr>
            <a:spLocks noChangeArrowheads="1"/>
          </p:cNvSpPr>
          <p:nvPr/>
        </p:nvSpPr>
        <p:spPr bwMode="auto">
          <a:xfrm>
            <a:off x="1190625" y="1400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2</a:t>
            </a:r>
          </a:p>
        </p:txBody>
      </p:sp>
      <p:sp>
        <p:nvSpPr>
          <p:cNvPr id="174092" name="Freeform 12"/>
          <p:cNvSpPr>
            <a:spLocks/>
          </p:cNvSpPr>
          <p:nvPr/>
        </p:nvSpPr>
        <p:spPr bwMode="auto">
          <a:xfrm>
            <a:off x="1190625" y="1628775"/>
            <a:ext cx="457200" cy="914400"/>
          </a:xfrm>
          <a:custGeom>
            <a:avLst/>
            <a:gdLst/>
            <a:ahLst/>
            <a:cxnLst>
              <a:cxn ang="0">
                <a:pos x="352" y="576"/>
              </a:cxn>
              <a:cxn ang="0">
                <a:pos x="256" y="480"/>
              </a:cxn>
              <a:cxn ang="0">
                <a:pos x="112" y="288"/>
              </a:cxn>
              <a:cxn ang="0">
                <a:pos x="16" y="96"/>
              </a:cxn>
              <a:cxn ang="0">
                <a:pos x="16" y="0"/>
              </a:cxn>
            </a:cxnLst>
            <a:rect l="0" t="0" r="r" b="b"/>
            <a:pathLst>
              <a:path w="352" h="576">
                <a:moveTo>
                  <a:pt x="352" y="576"/>
                </a:moveTo>
                <a:cubicBezTo>
                  <a:pt x="324" y="552"/>
                  <a:pt x="296" y="528"/>
                  <a:pt x="256" y="480"/>
                </a:cubicBezTo>
                <a:cubicBezTo>
                  <a:pt x="216" y="432"/>
                  <a:pt x="152" y="352"/>
                  <a:pt x="112" y="288"/>
                </a:cubicBezTo>
                <a:cubicBezTo>
                  <a:pt x="72" y="224"/>
                  <a:pt x="32" y="144"/>
                  <a:pt x="16" y="96"/>
                </a:cubicBezTo>
                <a:cubicBezTo>
                  <a:pt x="0" y="48"/>
                  <a:pt x="8" y="24"/>
                  <a:pt x="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3" name="Oval 13"/>
          <p:cNvSpPr>
            <a:spLocks noChangeArrowheads="1"/>
          </p:cNvSpPr>
          <p:nvPr/>
        </p:nvSpPr>
        <p:spPr bwMode="auto">
          <a:xfrm>
            <a:off x="1162050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995363" y="2743200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1"/>
              <a:t>V</a:t>
            </a:r>
            <a:r>
              <a:rPr lang="en-US" sz="1800" i="1" baseline="-25000"/>
              <a:t>2</a:t>
            </a:r>
            <a:endParaRPr lang="en-US" sz="1800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1690688" y="26146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1195388" y="170021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097" name="Line 17"/>
          <p:cNvSpPr>
            <a:spLocks noChangeShapeType="1"/>
          </p:cNvSpPr>
          <p:nvPr/>
        </p:nvSpPr>
        <p:spPr bwMode="auto">
          <a:xfrm flipV="1">
            <a:off x="1433513" y="1771650"/>
            <a:ext cx="55562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74098" name="Object 18"/>
          <p:cNvGraphicFramePr>
            <a:graphicFrameLocks noChangeAspect="1"/>
          </p:cNvGraphicFramePr>
          <p:nvPr/>
        </p:nvGraphicFramePr>
        <p:xfrm>
          <a:off x="1758950" y="1303338"/>
          <a:ext cx="17399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5" name="Equation" r:id="rId3" imgW="1002960" imgH="203040" progId="Equation.3">
                  <p:embed/>
                </p:oleObj>
              </mc:Choice>
              <mc:Fallback>
                <p:oleObj name="Equation" r:id="rId3" imgW="1002960" imgH="2030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303338"/>
                        <a:ext cx="17399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99" name="Object 19"/>
          <p:cNvGraphicFramePr>
            <a:graphicFrameLocks noChangeAspect="1"/>
          </p:cNvGraphicFramePr>
          <p:nvPr/>
        </p:nvGraphicFramePr>
        <p:xfrm>
          <a:off x="4294188" y="1093788"/>
          <a:ext cx="3044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6" name="Equation" r:id="rId5" imgW="1447560" imgH="241200" progId="Equation.3">
                  <p:embed/>
                </p:oleObj>
              </mc:Choice>
              <mc:Fallback>
                <p:oleObj name="Equation" r:id="rId5" imgW="144756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1093788"/>
                        <a:ext cx="30448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0" name="Object 20"/>
          <p:cNvGraphicFramePr>
            <a:graphicFrameLocks noChangeAspect="1"/>
          </p:cNvGraphicFramePr>
          <p:nvPr/>
        </p:nvGraphicFramePr>
        <p:xfrm>
          <a:off x="4230688" y="1744663"/>
          <a:ext cx="3216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7" name="Equation" r:id="rId7" imgW="1752480" imgH="241200" progId="Equation.3">
                  <p:embed/>
                </p:oleObj>
              </mc:Choice>
              <mc:Fallback>
                <p:oleObj name="Equation" r:id="rId7" imgW="175248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1744663"/>
                        <a:ext cx="32162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1" name="Text Box 21"/>
          <p:cNvSpPr txBox="1">
            <a:spLocks noChangeArrowheads="1"/>
          </p:cNvSpPr>
          <p:nvPr/>
        </p:nvSpPr>
        <p:spPr bwMode="auto">
          <a:xfrm>
            <a:off x="2616200" y="228600"/>
            <a:ext cx="604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Ideal gas - adiabatic process (contd)</a:t>
            </a:r>
          </a:p>
        </p:txBody>
      </p:sp>
      <p:graphicFrame>
        <p:nvGraphicFramePr>
          <p:cNvPr id="174102" name="Object 22"/>
          <p:cNvGraphicFramePr>
            <a:graphicFrameLocks noChangeAspect="1"/>
          </p:cNvGraphicFramePr>
          <p:nvPr/>
        </p:nvGraphicFramePr>
        <p:xfrm>
          <a:off x="4251325" y="2355850"/>
          <a:ext cx="14859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8" name="Equation" r:id="rId9" imgW="761760" imgH="215640" progId="Equation.3">
                  <p:embed/>
                </p:oleObj>
              </mc:Choice>
              <mc:Fallback>
                <p:oleObj name="Equation" r:id="rId9" imgW="761760" imgH="21564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2355850"/>
                        <a:ext cx="14859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3" name="Text Box 23"/>
          <p:cNvSpPr txBox="1">
            <a:spLocks noChangeArrowheads="1"/>
          </p:cNvSpPr>
          <p:nvPr/>
        </p:nvSpPr>
        <p:spPr bwMode="auto">
          <a:xfrm>
            <a:off x="636588" y="4262438"/>
            <a:ext cx="81645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During an </a:t>
            </a:r>
            <a:r>
              <a:rPr lang="en-US" sz="1800" b="0">
                <a:solidFill>
                  <a:srgbClr val="FF0000"/>
                </a:solidFill>
              </a:rPr>
              <a:t>adiabatic expansion</a:t>
            </a:r>
            <a:r>
              <a:rPr lang="en-US" sz="1800" b="0">
                <a:solidFill>
                  <a:srgbClr val="0000FF"/>
                </a:solidFill>
              </a:rPr>
              <a:t> process, the reduction of the internal energy is </a:t>
            </a:r>
          </a:p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used by the system to do work on the environment.  </a:t>
            </a:r>
          </a:p>
          <a:p>
            <a:pPr eaLnBrk="1" hangingPunct="1"/>
            <a:endParaRPr lang="en-US" sz="1800" b="0">
              <a:solidFill>
                <a:srgbClr val="0000FF"/>
              </a:solidFill>
            </a:endParaRPr>
          </a:p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During an </a:t>
            </a:r>
            <a:r>
              <a:rPr lang="en-US" sz="1800" b="0">
                <a:solidFill>
                  <a:srgbClr val="FF0000"/>
                </a:solidFill>
              </a:rPr>
              <a:t>adiabatic compression</a:t>
            </a:r>
            <a:r>
              <a:rPr lang="en-US" sz="1800" b="0">
                <a:solidFill>
                  <a:srgbClr val="0000FF"/>
                </a:solidFill>
              </a:rPr>
              <a:t> process, the environment does work on the system and increases the internal energy.</a:t>
            </a:r>
          </a:p>
        </p:txBody>
      </p:sp>
      <p:graphicFrame>
        <p:nvGraphicFramePr>
          <p:cNvPr id="174104" name="Object 24"/>
          <p:cNvGraphicFramePr>
            <a:graphicFrameLocks noChangeAspect="1"/>
          </p:cNvGraphicFramePr>
          <p:nvPr/>
        </p:nvGraphicFramePr>
        <p:xfrm>
          <a:off x="4216400" y="2771775"/>
          <a:ext cx="3094038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9" name="Equation" r:id="rId11" imgW="1726920" imgH="444240" progId="Equation.3">
                  <p:embed/>
                </p:oleObj>
              </mc:Choice>
              <mc:Fallback>
                <p:oleObj name="Equation" r:id="rId11" imgW="1726920" imgH="4442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771775"/>
                        <a:ext cx="3094038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3581400" y="2590800"/>
            <a:ext cx="1763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175109" name="Line 5"/>
          <p:cNvSpPr>
            <a:spLocks noChangeShapeType="1"/>
          </p:cNvSpPr>
          <p:nvPr/>
        </p:nvSpPr>
        <p:spPr bwMode="auto">
          <a:xfrm>
            <a:off x="838200" y="33528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0" name="Line 6"/>
          <p:cNvSpPr>
            <a:spLocks noChangeShapeType="1"/>
          </p:cNvSpPr>
          <p:nvPr/>
        </p:nvSpPr>
        <p:spPr bwMode="auto">
          <a:xfrm>
            <a:off x="838200" y="39624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1" name="Line 7"/>
          <p:cNvSpPr>
            <a:spLocks noChangeShapeType="1"/>
          </p:cNvSpPr>
          <p:nvPr/>
        </p:nvSpPr>
        <p:spPr bwMode="auto">
          <a:xfrm>
            <a:off x="838200" y="45720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>
            <a:off x="838200" y="51816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838200" y="57912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4" name="Line 10"/>
          <p:cNvSpPr>
            <a:spLocks noChangeShapeType="1"/>
          </p:cNvSpPr>
          <p:nvPr/>
        </p:nvSpPr>
        <p:spPr bwMode="auto">
          <a:xfrm>
            <a:off x="838200" y="6400800"/>
            <a:ext cx="7620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5" name="Line 11"/>
          <p:cNvSpPr>
            <a:spLocks noChangeShapeType="1"/>
          </p:cNvSpPr>
          <p:nvPr/>
        </p:nvSpPr>
        <p:spPr bwMode="auto">
          <a:xfrm>
            <a:off x="2133600" y="3352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3657600" y="3352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5029200" y="3352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>
            <a:off x="6477000" y="33528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792163" y="3352800"/>
            <a:ext cx="1406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Quasi-static </a:t>
            </a:r>
          </a:p>
          <a:p>
            <a:pPr algn="ctr" eaLnBrk="1" hangingPunct="1"/>
            <a:r>
              <a:rPr lang="en-US" sz="1600"/>
              <a:t>process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2306638" y="3473450"/>
            <a:ext cx="113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Character</a:t>
            </a:r>
          </a:p>
        </p:txBody>
      </p:sp>
      <p:graphicFrame>
        <p:nvGraphicFramePr>
          <p:cNvPr id="175121" name="Object 17"/>
          <p:cNvGraphicFramePr>
            <a:graphicFrameLocks noChangeAspect="1"/>
          </p:cNvGraphicFramePr>
          <p:nvPr/>
        </p:nvGraphicFramePr>
        <p:xfrm>
          <a:off x="4114800" y="3429000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0" name="Equation" r:id="rId3" imgW="266400" imgH="177480" progId="Equation.3">
                  <p:embed/>
                </p:oleObj>
              </mc:Choice>
              <mc:Fallback>
                <p:oleObj name="Equation" r:id="rId3" imgW="266400" imgH="177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29000"/>
                        <a:ext cx="609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2" name="Object 18"/>
          <p:cNvGraphicFramePr>
            <a:graphicFrameLocks noChangeAspect="1"/>
          </p:cNvGraphicFramePr>
          <p:nvPr/>
        </p:nvGraphicFramePr>
        <p:xfrm>
          <a:off x="7315200" y="3429000"/>
          <a:ext cx="4746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1" name="Equation" r:id="rId5" imgW="177480" imgH="164880" progId="Equation.3">
                  <p:embed/>
                </p:oleObj>
              </mc:Choice>
              <mc:Fallback>
                <p:oleObj name="Equation" r:id="rId5" imgW="177480" imgH="1648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29000"/>
                        <a:ext cx="4746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3" name="Object 19"/>
          <p:cNvGraphicFramePr>
            <a:graphicFrameLocks noChangeAspect="1"/>
          </p:cNvGraphicFramePr>
          <p:nvPr/>
        </p:nvGraphicFramePr>
        <p:xfrm>
          <a:off x="5519738" y="3378200"/>
          <a:ext cx="3841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2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3378200"/>
                        <a:ext cx="38417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914400" y="5943600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adiabatic</a:t>
            </a:r>
          </a:p>
        </p:txBody>
      </p:sp>
      <p:graphicFrame>
        <p:nvGraphicFramePr>
          <p:cNvPr id="175125" name="Object 21"/>
          <p:cNvGraphicFramePr>
            <a:graphicFrameLocks noChangeAspect="1"/>
          </p:cNvGraphicFramePr>
          <p:nvPr/>
        </p:nvGraphicFramePr>
        <p:xfrm>
          <a:off x="2438400" y="5921375"/>
          <a:ext cx="762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3" name="Equation" r:id="rId9" imgW="380880" imgH="203040" progId="Equation.3">
                  <p:embed/>
                </p:oleObj>
              </mc:Choice>
              <mc:Fallback>
                <p:oleObj name="Equation" r:id="rId9" imgW="380880" imgH="2030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921375"/>
                        <a:ext cx="762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26" name="Object 22"/>
          <p:cNvGraphicFramePr>
            <a:graphicFrameLocks noChangeAspect="1"/>
          </p:cNvGraphicFramePr>
          <p:nvPr/>
        </p:nvGraphicFramePr>
        <p:xfrm>
          <a:off x="3733800" y="5943600"/>
          <a:ext cx="11001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4" name="Equation" r:id="rId11" imgW="647640" imgH="177480" progId="Equation.3">
                  <p:embed/>
                </p:oleObj>
              </mc:Choice>
              <mc:Fallback>
                <p:oleObj name="Equation" r:id="rId11" imgW="647640" imgH="1774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943600"/>
                        <a:ext cx="1100138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27" name="Rectangle 23"/>
          <p:cNvSpPr>
            <a:spLocks noChangeArrowheads="1"/>
          </p:cNvSpPr>
          <p:nvPr/>
        </p:nvSpPr>
        <p:spPr bwMode="auto">
          <a:xfrm>
            <a:off x="838200" y="53340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isothermal</a:t>
            </a: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2133600" y="5334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T = constant</a:t>
            </a:r>
          </a:p>
        </p:txBody>
      </p:sp>
      <p:graphicFrame>
        <p:nvGraphicFramePr>
          <p:cNvPr id="175129" name="Object 25"/>
          <p:cNvGraphicFramePr>
            <a:graphicFrameLocks noChangeAspect="1"/>
          </p:cNvGraphicFramePr>
          <p:nvPr/>
        </p:nvGraphicFramePr>
        <p:xfrm>
          <a:off x="3810000" y="5334000"/>
          <a:ext cx="990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5" name="Equation" r:id="rId13" imgW="495000" imgH="177480" progId="Equation.3">
                  <p:embed/>
                </p:oleObj>
              </mc:Choice>
              <mc:Fallback>
                <p:oleObj name="Equation" r:id="rId13" imgW="495000" imgH="17748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990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615950" y="4114800"/>
            <a:ext cx="151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isovolumetric</a:t>
            </a:r>
          </a:p>
        </p:txBody>
      </p:sp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990600" y="47386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isobaric</a:t>
            </a:r>
          </a:p>
        </p:txBody>
      </p:sp>
      <p:sp>
        <p:nvSpPr>
          <p:cNvPr id="175132" name="Rectangle 28"/>
          <p:cNvSpPr>
            <a:spLocks noChangeArrowheads="1"/>
          </p:cNvSpPr>
          <p:nvPr/>
        </p:nvSpPr>
        <p:spPr bwMode="auto">
          <a:xfrm>
            <a:off x="2133600" y="41243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V = constant</a:t>
            </a:r>
          </a:p>
        </p:txBody>
      </p:sp>
      <p:sp>
        <p:nvSpPr>
          <p:cNvPr id="175133" name="Rectangle 29"/>
          <p:cNvSpPr>
            <a:spLocks noChangeArrowheads="1"/>
          </p:cNvSpPr>
          <p:nvPr/>
        </p:nvSpPr>
        <p:spPr bwMode="auto">
          <a:xfrm>
            <a:off x="2133600" y="4738688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P = constant</a:t>
            </a:r>
          </a:p>
        </p:txBody>
      </p:sp>
      <p:graphicFrame>
        <p:nvGraphicFramePr>
          <p:cNvPr id="175134" name="Object 30"/>
          <p:cNvGraphicFramePr>
            <a:graphicFrameLocks noChangeAspect="1"/>
          </p:cNvGraphicFramePr>
          <p:nvPr/>
        </p:nvGraphicFramePr>
        <p:xfrm>
          <a:off x="3810000" y="4038600"/>
          <a:ext cx="10287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6" name="Equation" r:id="rId15" imgW="533160" imgH="203040" progId="Equation.3">
                  <p:embed/>
                </p:oleObj>
              </mc:Choice>
              <mc:Fallback>
                <p:oleObj name="Equation" r:id="rId15" imgW="533160" imgH="20304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38600"/>
                        <a:ext cx="10287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5" name="Object 31"/>
          <p:cNvGraphicFramePr>
            <a:graphicFrameLocks noChangeAspect="1"/>
          </p:cNvGraphicFramePr>
          <p:nvPr/>
        </p:nvGraphicFramePr>
        <p:xfrm>
          <a:off x="5181600" y="4038600"/>
          <a:ext cx="12192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7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038600"/>
                        <a:ext cx="12192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6" name="Object 32"/>
          <p:cNvGraphicFramePr>
            <a:graphicFrameLocks noChangeAspect="1"/>
          </p:cNvGraphicFramePr>
          <p:nvPr/>
        </p:nvGraphicFramePr>
        <p:xfrm>
          <a:off x="7059613" y="4065588"/>
          <a:ext cx="7889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8" name="Equation" r:id="rId19" imgW="406080" imgH="177480" progId="Equation.3">
                  <p:embed/>
                </p:oleObj>
              </mc:Choice>
              <mc:Fallback>
                <p:oleObj name="Equation" r:id="rId19" imgW="406080" imgH="17748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9613" y="4065588"/>
                        <a:ext cx="7889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7" name="Object 33"/>
          <p:cNvGraphicFramePr>
            <a:graphicFrameLocks noChangeAspect="1"/>
          </p:cNvGraphicFramePr>
          <p:nvPr/>
        </p:nvGraphicFramePr>
        <p:xfrm>
          <a:off x="6872288" y="4676775"/>
          <a:ext cx="128111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9" name="Equation" r:id="rId21" imgW="647640" imgH="177480" progId="Equation.3">
                  <p:embed/>
                </p:oleObj>
              </mc:Choice>
              <mc:Fallback>
                <p:oleObj name="Equation" r:id="rId21" imgW="647640" imgH="177480" progId="Equation.3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4676775"/>
                        <a:ext cx="128111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8" name="Object 34"/>
          <p:cNvGraphicFramePr>
            <a:graphicFrameLocks noChangeAspect="1"/>
          </p:cNvGraphicFramePr>
          <p:nvPr/>
        </p:nvGraphicFramePr>
        <p:xfrm>
          <a:off x="3702050" y="4724400"/>
          <a:ext cx="1327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0" name="Equation" r:id="rId23" imgW="799920" imgH="203040" progId="Equation.3">
                  <p:embed/>
                </p:oleObj>
              </mc:Choice>
              <mc:Fallback>
                <p:oleObj name="Equation" r:id="rId23" imgW="799920" imgH="20304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4724400"/>
                        <a:ext cx="1327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39" name="Object 35"/>
          <p:cNvGraphicFramePr>
            <a:graphicFrameLocks noChangeAspect="1"/>
          </p:cNvGraphicFramePr>
          <p:nvPr/>
        </p:nvGraphicFramePr>
        <p:xfrm>
          <a:off x="5181600" y="4703763"/>
          <a:ext cx="12192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1" name="Equation" r:id="rId25" imgW="672840" imgH="215640" progId="Equation.3">
                  <p:embed/>
                </p:oleObj>
              </mc:Choice>
              <mc:Fallback>
                <p:oleObj name="Equation" r:id="rId25" imgW="672840" imgH="21564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03763"/>
                        <a:ext cx="12192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0" name="Object 36"/>
          <p:cNvGraphicFramePr>
            <a:graphicFrameLocks noChangeAspect="1"/>
          </p:cNvGraphicFramePr>
          <p:nvPr/>
        </p:nvGraphicFramePr>
        <p:xfrm>
          <a:off x="6781800" y="5181600"/>
          <a:ext cx="1524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2" name="Equation" r:id="rId27" imgW="990360" imgH="431640" progId="Equation.3">
                  <p:embed/>
                </p:oleObj>
              </mc:Choice>
              <mc:Fallback>
                <p:oleObj name="Equation" r:id="rId27" imgW="990360" imgH="43164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181600"/>
                        <a:ext cx="152400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1" name="Object 37"/>
          <p:cNvGraphicFramePr>
            <a:graphicFrameLocks noChangeAspect="1"/>
          </p:cNvGraphicFramePr>
          <p:nvPr/>
        </p:nvGraphicFramePr>
        <p:xfrm>
          <a:off x="5257800" y="5297488"/>
          <a:ext cx="9144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3" name="Equation" r:id="rId29" imgW="444240" imgH="203040" progId="Equation.3">
                  <p:embed/>
                </p:oleObj>
              </mc:Choice>
              <mc:Fallback>
                <p:oleObj name="Equation" r:id="rId29" imgW="444240" imgH="20304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97488"/>
                        <a:ext cx="9144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2" name="Object 38"/>
          <p:cNvGraphicFramePr>
            <a:graphicFrameLocks noChangeAspect="1"/>
          </p:cNvGraphicFramePr>
          <p:nvPr/>
        </p:nvGraphicFramePr>
        <p:xfrm>
          <a:off x="6553200" y="5791200"/>
          <a:ext cx="2286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4" name="Equation" r:id="rId31" imgW="1726920" imgH="431640" progId="Equation.3">
                  <p:embed/>
                </p:oleObj>
              </mc:Choice>
              <mc:Fallback>
                <p:oleObj name="Equation" r:id="rId31" imgW="172692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791200"/>
                        <a:ext cx="22860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43" name="Object 39"/>
          <p:cNvGraphicFramePr>
            <a:graphicFrameLocks noChangeAspect="1"/>
          </p:cNvGraphicFramePr>
          <p:nvPr/>
        </p:nvGraphicFramePr>
        <p:xfrm>
          <a:off x="5334000" y="5921375"/>
          <a:ext cx="7620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5" name="Equation" r:id="rId33" imgW="380880" imgH="203040" progId="Equation.3">
                  <p:embed/>
                </p:oleObj>
              </mc:Choice>
              <mc:Fallback>
                <p:oleObj name="Equation" r:id="rId33" imgW="380880" imgH="20304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921375"/>
                        <a:ext cx="7620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109913" cy="421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2317" y="2133600"/>
            <a:ext cx="51780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Cyclic processes: </a:t>
            </a:r>
            <a:r>
              <a:rPr lang="en-US" dirty="0" smtClean="0">
                <a:solidFill>
                  <a:schemeClr val="bg2"/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U = 0 or Q = W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Efficiency: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How much W per Q taken:</a:t>
            </a:r>
          </a:p>
          <a:p>
            <a:r>
              <a:rPr lang="en-US" dirty="0">
                <a:solidFill>
                  <a:schemeClr val="bg2"/>
                </a:solidFill>
              </a:rPr>
              <a:t>e</a:t>
            </a:r>
            <a:r>
              <a:rPr lang="en-US" dirty="0" smtClean="0">
                <a:solidFill>
                  <a:schemeClr val="bg2"/>
                </a:solidFill>
              </a:rPr>
              <a:t> = W/Q_H = (Q_H – Q_C)/Q_H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= 1 - Q_C/Q_H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6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5843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69925" y="1106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165725" y="2855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736725" y="192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106615" name="Text Box 119"/>
          <p:cNvSpPr txBox="1">
            <a:spLocks noChangeArrowheads="1"/>
          </p:cNvSpPr>
          <p:nvPr/>
        </p:nvSpPr>
        <p:spPr bwMode="auto">
          <a:xfrm>
            <a:off x="1508125" y="5492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06621" name="Rectangle 125"/>
          <p:cNvSpPr>
            <a:spLocks noChangeArrowheads="1"/>
          </p:cNvSpPr>
          <p:nvPr/>
        </p:nvSpPr>
        <p:spPr bwMode="auto">
          <a:xfrm>
            <a:off x="381000" y="1066800"/>
            <a:ext cx="241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 </a:t>
            </a:r>
          </a:p>
          <a:p>
            <a:endParaRPr lang="en-US" sz="1600"/>
          </a:p>
          <a:p>
            <a:endParaRPr lang="en-US" sz="1600"/>
          </a:p>
        </p:txBody>
      </p:sp>
      <p:sp>
        <p:nvSpPr>
          <p:cNvPr id="106622" name="Rectangle 126"/>
          <p:cNvSpPr>
            <a:spLocks noChangeArrowheads="1"/>
          </p:cNvSpPr>
          <p:nvPr/>
        </p:nvSpPr>
        <p:spPr bwMode="auto">
          <a:xfrm>
            <a:off x="533400" y="1828800"/>
            <a:ext cx="241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 </a:t>
            </a:r>
          </a:p>
          <a:p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06623" name="Rectangle 127"/>
          <p:cNvSpPr>
            <a:spLocks noChangeArrowheads="1"/>
          </p:cNvSpPr>
          <p:nvPr/>
        </p:nvSpPr>
        <p:spPr bwMode="auto">
          <a:xfrm>
            <a:off x="457200" y="26670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6624" name="Rectangle 128"/>
          <p:cNvSpPr>
            <a:spLocks noChangeArrowheads="1"/>
          </p:cNvSpPr>
          <p:nvPr/>
        </p:nvSpPr>
        <p:spPr bwMode="auto">
          <a:xfrm>
            <a:off x="1143000" y="33528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6625" name="Text Box 129"/>
          <p:cNvSpPr txBox="1">
            <a:spLocks noChangeArrowheads="1"/>
          </p:cNvSpPr>
          <p:nvPr/>
        </p:nvSpPr>
        <p:spPr bwMode="auto">
          <a:xfrm>
            <a:off x="914400" y="381000"/>
            <a:ext cx="264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Phase Diagrams</a:t>
            </a:r>
          </a:p>
        </p:txBody>
      </p:sp>
      <p:sp>
        <p:nvSpPr>
          <p:cNvPr id="106626" name="Text Box 130"/>
          <p:cNvSpPr txBox="1">
            <a:spLocks noChangeArrowheads="1"/>
          </p:cNvSpPr>
          <p:nvPr/>
        </p:nvSpPr>
        <p:spPr bwMode="auto">
          <a:xfrm>
            <a:off x="685800" y="137160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6630" name="Text Box 134"/>
          <p:cNvSpPr txBox="1">
            <a:spLocks noChangeArrowheads="1"/>
          </p:cNvSpPr>
          <p:nvPr/>
        </p:nvSpPr>
        <p:spPr bwMode="auto">
          <a:xfrm>
            <a:off x="746125" y="133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 </a:t>
            </a:r>
          </a:p>
        </p:txBody>
      </p:sp>
      <p:sp>
        <p:nvSpPr>
          <p:cNvPr id="106633" name="Text Box 137"/>
          <p:cNvSpPr txBox="1">
            <a:spLocks noChangeArrowheads="1"/>
          </p:cNvSpPr>
          <p:nvPr/>
        </p:nvSpPr>
        <p:spPr bwMode="auto">
          <a:xfrm>
            <a:off x="0" y="28194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000000"/>
                </a:solidFill>
              </a:rPr>
              <a:t> </a:t>
            </a:r>
            <a:endParaRPr lang="en-US" sz="1800" b="0">
              <a:solidFill>
                <a:srgbClr val="000000"/>
              </a:solidFill>
              <a:sym typeface="Wingdings" pitchFamily="2" charset="2"/>
            </a:endParaRPr>
          </a:p>
        </p:txBody>
      </p:sp>
      <p:pic>
        <p:nvPicPr>
          <p:cNvPr id="106641" name="Picture 145" descr="Figure18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90600"/>
            <a:ext cx="5105400" cy="3829050"/>
          </a:xfrm>
          <a:prstGeom prst="rect">
            <a:avLst/>
          </a:prstGeom>
          <a:noFill/>
        </p:spPr>
      </p:pic>
      <p:sp>
        <p:nvSpPr>
          <p:cNvPr id="106642" name="Text Box 146"/>
          <p:cNvSpPr txBox="1">
            <a:spLocks noChangeArrowheads="1"/>
          </p:cNvSpPr>
          <p:nvPr/>
        </p:nvSpPr>
        <p:spPr bwMode="auto">
          <a:xfrm>
            <a:off x="3768725" y="457200"/>
            <a:ext cx="537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For a substance which expands on melting</a:t>
            </a:r>
          </a:p>
        </p:txBody>
      </p:sp>
      <p:pic>
        <p:nvPicPr>
          <p:cNvPr id="106643" name="Picture 147" descr="Figure18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</p:spPr>
      </p:pic>
      <p:sp>
        <p:nvSpPr>
          <p:cNvPr id="106644" name="Text Box 148"/>
          <p:cNvSpPr txBox="1">
            <a:spLocks noChangeArrowheads="1"/>
          </p:cNvSpPr>
          <p:nvPr/>
        </p:nvSpPr>
        <p:spPr bwMode="auto">
          <a:xfrm>
            <a:off x="-92075" y="2754313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For an ideal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Engines: Refrigerators (and heat pumps)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6130" name="Picture 2" descr="&lt;b&gt;thermodynamics&lt;/b&gt; chapter 10 chapter &lt;b&gt;refrigeration&lt;/b&gt; cycles &lt;b&gt;refrigerator&lt;/b&gt;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90" y="4159709"/>
            <a:ext cx="32861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2" name="Picture 4" descr="figure 1 the inside of a &lt;b&gt;refrigerator&lt;/b&gt; the &lt;b&gt;refrigerator&lt;/b&gt; did you k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01" y="4214144"/>
            <a:ext cx="1798799" cy="242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4" name="Picture 6" descr="Heat+pump+schematic+&lt;b&gt;diagram&lt;/b&g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7746"/>
            <a:ext cx="3594752" cy="24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1981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How much </a:t>
            </a:r>
            <a:r>
              <a:rPr lang="en-US" dirty="0" smtClean="0">
                <a:solidFill>
                  <a:schemeClr val="bg2"/>
                </a:solidFill>
              </a:rPr>
              <a:t>Q </a:t>
            </a:r>
            <a:r>
              <a:rPr lang="en-US" dirty="0">
                <a:solidFill>
                  <a:schemeClr val="bg2"/>
                </a:solidFill>
              </a:rPr>
              <a:t>per </a:t>
            </a:r>
            <a:r>
              <a:rPr lang="en-US" dirty="0" smtClean="0">
                <a:solidFill>
                  <a:schemeClr val="bg2"/>
                </a:solidFill>
              </a:rPr>
              <a:t>W applied: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K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smtClean="0">
                <a:solidFill>
                  <a:schemeClr val="bg2"/>
                </a:solidFill>
              </a:rPr>
              <a:t>Q_C/W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n-US" dirty="0" smtClean="0">
                <a:solidFill>
                  <a:schemeClr val="bg2"/>
                </a:solidFill>
              </a:rPr>
              <a:t>Q_C/(Q_H </a:t>
            </a:r>
            <a:r>
              <a:rPr lang="en-US" dirty="0">
                <a:solidFill>
                  <a:schemeClr val="bg2"/>
                </a:solidFill>
              </a:rPr>
              <a:t>– Q_C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812925" y="801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2041525" y="92075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65125" y="4151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6156325" y="2859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1889125" y="573088"/>
            <a:ext cx="255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3300"/>
                </a:solidFill>
              </a:rPr>
              <a:t>Carnot Cycle</a:t>
            </a:r>
          </a:p>
          <a:p>
            <a:r>
              <a:rPr lang="en-US">
                <a:solidFill>
                  <a:schemeClr val="bg1"/>
                </a:solidFill>
              </a:rPr>
              <a:t>The best-e cycle</a:t>
            </a:r>
          </a:p>
        </p:txBody>
      </p:sp>
      <p:pic>
        <p:nvPicPr>
          <p:cNvPr id="143369" name="Picture 9" descr="Figure2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6477000" cy="4857750"/>
          </a:xfrm>
          <a:prstGeom prst="rect">
            <a:avLst/>
          </a:prstGeom>
          <a:noFill/>
        </p:spPr>
      </p:pic>
      <p:pic>
        <p:nvPicPr>
          <p:cNvPr id="143370" name="Picture 10" descr="eq_20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133850" cy="622300"/>
          </a:xfrm>
          <a:prstGeom prst="rect">
            <a:avLst/>
          </a:prstGeom>
          <a:noFill/>
        </p:spPr>
      </p:pic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0" y="2667000"/>
            <a:ext cx="2787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/>
              <a:t>2 reversible isothermal</a:t>
            </a:r>
          </a:p>
          <a:p>
            <a:r>
              <a:rPr lang="en-US" sz="1800" b="0"/>
              <a:t>and 2 reversible adiabatic</a:t>
            </a:r>
          </a:p>
          <a:p>
            <a:r>
              <a:rPr lang="en-US" sz="1800" b="0"/>
              <a:t>processes.</a:t>
            </a:r>
          </a:p>
        </p:txBody>
      </p:sp>
      <p:pic>
        <p:nvPicPr>
          <p:cNvPr id="143372" name="Picture 12" descr="eq_20_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127750"/>
            <a:ext cx="4624388" cy="73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8600"/>
            <a:ext cx="33813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355097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 stroke or Otto engine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      intake stroke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      compression stroke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      ignition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      power stroke</a:t>
            </a:r>
          </a:p>
          <a:p>
            <a:r>
              <a:rPr lang="en-US" sz="1800" dirty="0" smtClean="0">
                <a:solidFill>
                  <a:schemeClr val="bg2"/>
                </a:solidFill>
              </a:rPr>
              <a:t>      exhaust stroke</a:t>
            </a:r>
          </a:p>
          <a:p>
            <a:endParaRPr lang="en-US" sz="1800" dirty="0" smtClean="0">
              <a:solidFill>
                <a:schemeClr val="bg2"/>
              </a:solidFill>
            </a:endParaRPr>
          </a:p>
          <a:p>
            <a:r>
              <a:rPr lang="en-US" sz="1800" b="0" i="1" dirty="0" smtClean="0">
                <a:solidFill>
                  <a:schemeClr val="bg2"/>
                </a:solidFill>
              </a:rPr>
              <a:t>Bottom right T</a:t>
            </a:r>
            <a:r>
              <a:rPr lang="en-US" sz="1800" b="0" i="1" baseline="-25000" dirty="0" smtClean="0">
                <a:solidFill>
                  <a:schemeClr val="bg2"/>
                </a:solidFill>
              </a:rPr>
              <a:t>a</a:t>
            </a:r>
            <a:r>
              <a:rPr lang="en-US" sz="1800" b="0" i="1" dirty="0" smtClean="0">
                <a:solidFill>
                  <a:schemeClr val="bg2"/>
                </a:solidFill>
              </a:rPr>
              <a:t>, bottom left T</a:t>
            </a:r>
            <a:r>
              <a:rPr lang="en-US" sz="1800" b="0" i="1" baseline="-25000" dirty="0" smtClean="0">
                <a:solidFill>
                  <a:schemeClr val="bg2"/>
                </a:solidFill>
              </a:rPr>
              <a:t>b</a:t>
            </a:r>
            <a:endParaRPr lang="en-US" sz="1800" b="0" i="1" baseline="-25000" dirty="0">
              <a:solidFill>
                <a:schemeClr val="bg2"/>
              </a:solidFill>
            </a:endParaRP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581400"/>
            <a:ext cx="5029200" cy="620889"/>
          </a:xfrm>
          <a:prstGeom prst="rect">
            <a:avLst/>
          </a:prstGeom>
          <a:noFill/>
        </p:spPr>
      </p:pic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191000"/>
            <a:ext cx="4953000" cy="647451"/>
          </a:xfrm>
          <a:prstGeom prst="rect">
            <a:avLst/>
          </a:prstGeom>
          <a:noFill/>
        </p:spPr>
      </p:pic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6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764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76800"/>
            <a:ext cx="4267200" cy="777667"/>
          </a:xfrm>
          <a:prstGeom prst="rect">
            <a:avLst/>
          </a:prstGeom>
          <a:noFill/>
        </p:spPr>
      </p:pic>
      <p:sp>
        <p:nvSpPr>
          <p:cNvPr id="197643" name="Rectangle 11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953000"/>
            <a:ext cx="37160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Use T*V</a:t>
            </a:r>
            <a:r>
              <a:rPr lang="en-US" sz="2000" b="0" baseline="30000" dirty="0" smtClean="0">
                <a:solidFill>
                  <a:schemeClr val="bg2"/>
                </a:solidFill>
                <a:latin typeface="Symbol" pitchFamily="18" charset="2"/>
              </a:rPr>
              <a:t>g</a:t>
            </a:r>
            <a:r>
              <a:rPr lang="en-US" sz="2000" b="0" baseline="30000" dirty="0" smtClean="0">
                <a:solidFill>
                  <a:schemeClr val="bg2"/>
                </a:solidFill>
              </a:rPr>
              <a:t>-1</a:t>
            </a:r>
            <a:r>
              <a:rPr lang="en-US" sz="2000" b="0" dirty="0" smtClean="0">
                <a:solidFill>
                  <a:schemeClr val="bg2"/>
                </a:solidFill>
              </a:rPr>
              <a:t> = const. law</a:t>
            </a:r>
          </a:p>
          <a:p>
            <a:r>
              <a:rPr lang="en-US" sz="2000" b="0" dirty="0" smtClean="0">
                <a:solidFill>
                  <a:schemeClr val="bg2"/>
                </a:solidFill>
              </a:rPr>
              <a:t>for the two adiabatic processes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1976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97644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867400"/>
            <a:ext cx="1600200" cy="685800"/>
          </a:xfrm>
          <a:prstGeom prst="rect">
            <a:avLst/>
          </a:prstGeom>
          <a:noFill/>
        </p:spPr>
      </p:pic>
      <p:sp>
        <p:nvSpPr>
          <p:cNvPr id="197646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609600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For  r=8, </a:t>
            </a:r>
            <a:r>
              <a:rPr lang="en-US" sz="1800" dirty="0" smtClean="0">
                <a:solidFill>
                  <a:schemeClr val="bg2"/>
                </a:solidFill>
                <a:latin typeface="Symbol" pitchFamily="18" charset="2"/>
              </a:rPr>
              <a:t>j</a:t>
            </a:r>
            <a:r>
              <a:rPr lang="en-US" sz="1800" dirty="0" smtClean="0">
                <a:solidFill>
                  <a:schemeClr val="bg2"/>
                </a:solidFill>
              </a:rPr>
              <a:t> = 1.4  e=56%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8600"/>
            <a:ext cx="2905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609600"/>
            <a:ext cx="2159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Diesel Cycle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05200"/>
            <a:ext cx="2352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457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Typical </a:t>
            </a:r>
            <a:r>
              <a:rPr lang="en-US" dirty="0" err="1" smtClean="0">
                <a:solidFill>
                  <a:srgbClr val="002060"/>
                </a:solidFill>
              </a:rPr>
              <a:t>r</a:t>
            </a:r>
            <a:r>
              <a:rPr lang="en-US" baseline="-25000" dirty="0" err="1" smtClean="0">
                <a:solidFill>
                  <a:srgbClr val="002060"/>
                </a:solidFill>
              </a:rPr>
              <a:t>exp</a:t>
            </a:r>
            <a:r>
              <a:rPr lang="en-US" dirty="0" smtClean="0">
                <a:solidFill>
                  <a:srgbClr val="002060"/>
                </a:solidFill>
              </a:rPr>
              <a:t> ~ 15, </a:t>
            </a:r>
            <a:r>
              <a:rPr lang="en-US" dirty="0" err="1" smtClean="0">
                <a:solidFill>
                  <a:srgbClr val="002060"/>
                </a:solidFill>
              </a:rPr>
              <a:t>r</a:t>
            </a:r>
            <a:r>
              <a:rPr lang="en-US" baseline="-25000" dirty="0" err="1" smtClean="0">
                <a:solidFill>
                  <a:srgbClr val="002060"/>
                </a:solidFill>
              </a:rPr>
              <a:t>comp</a:t>
            </a:r>
            <a:r>
              <a:rPr lang="en-US" dirty="0" smtClean="0">
                <a:solidFill>
                  <a:srgbClr val="002060"/>
                </a:solidFill>
              </a:rPr>
              <a:t> ~ 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276600"/>
            <a:ext cx="584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6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304800" y="21336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533400" y="12192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60774" name="Rectangle 6"/>
          <p:cNvSpPr>
            <a:spLocks noChangeArrowheads="1"/>
          </p:cNvSpPr>
          <p:nvPr/>
        </p:nvSpPr>
        <p:spPr bwMode="auto">
          <a:xfrm>
            <a:off x="1143000" y="30480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2514600" y="304800"/>
            <a:ext cx="296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0776" name="Text Box 8"/>
          <p:cNvSpPr txBox="1">
            <a:spLocks noChangeArrowheads="1"/>
          </p:cNvSpPr>
          <p:nvPr/>
        </p:nvSpPr>
        <p:spPr bwMode="auto">
          <a:xfrm>
            <a:off x="228600" y="1066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1812925" y="4306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812925" y="4206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0779" name="Text Box 11"/>
          <p:cNvSpPr txBox="1">
            <a:spLocks noChangeArrowheads="1"/>
          </p:cNvSpPr>
          <p:nvPr/>
        </p:nvSpPr>
        <p:spPr bwMode="auto">
          <a:xfrm>
            <a:off x="6062663" y="5715000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1203325" y="646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160781" name="Text Box 13"/>
          <p:cNvSpPr txBox="1">
            <a:spLocks noChangeArrowheads="1"/>
          </p:cNvSpPr>
          <p:nvPr/>
        </p:nvSpPr>
        <p:spPr bwMode="auto">
          <a:xfrm>
            <a:off x="838200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1889125" y="1158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2133600" y="4419600"/>
            <a:ext cx="233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1965325" y="228600"/>
            <a:ext cx="5162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Second Law of Thermodynamics</a:t>
            </a:r>
          </a:p>
          <a:p>
            <a:endParaRPr lang="en-US">
              <a:solidFill>
                <a:srgbClr val="800080"/>
              </a:solidFill>
            </a:endParaRPr>
          </a:p>
          <a:p>
            <a:r>
              <a:rPr lang="en-US" sz="1800">
                <a:solidFill>
                  <a:srgbClr val="000000"/>
                </a:solidFill>
              </a:rPr>
              <a:t>No system can undergo a process where heat</a:t>
            </a:r>
          </a:p>
          <a:p>
            <a:r>
              <a:rPr lang="en-US" sz="1800">
                <a:solidFill>
                  <a:srgbClr val="000000"/>
                </a:solidFill>
              </a:rPr>
              <a:t>is absorbed and convert the heat into work</a:t>
            </a:r>
          </a:p>
          <a:p>
            <a:r>
              <a:rPr lang="en-US" sz="1800">
                <a:solidFill>
                  <a:srgbClr val="000000"/>
                </a:solidFill>
              </a:rPr>
              <a:t>with the system </a:t>
            </a:r>
            <a:r>
              <a:rPr lang="en-US" sz="1800">
                <a:solidFill>
                  <a:srgbClr val="663300"/>
                </a:solidFill>
              </a:rPr>
              <a:t>ending in the state where it</a:t>
            </a:r>
          </a:p>
          <a:p>
            <a:r>
              <a:rPr lang="en-US" sz="1800">
                <a:solidFill>
                  <a:srgbClr val="663300"/>
                </a:solidFill>
              </a:rPr>
              <a:t>began</a:t>
            </a:r>
            <a:r>
              <a:rPr lang="en-US" sz="1800">
                <a:solidFill>
                  <a:srgbClr val="000000"/>
                </a:solidFill>
              </a:rPr>
              <a:t>: 		</a:t>
            </a:r>
            <a:r>
              <a:rPr lang="en-US" sz="1800"/>
              <a:t>No perpetuum mobile.</a:t>
            </a:r>
          </a:p>
        </p:txBody>
      </p:sp>
      <p:pic>
        <p:nvPicPr>
          <p:cNvPr id="160785" name="Picture 17" descr="Figure20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90800"/>
            <a:ext cx="5105400" cy="3829050"/>
          </a:xfrm>
          <a:prstGeom prst="rect">
            <a:avLst/>
          </a:prstGeom>
          <a:noFill/>
        </p:spPr>
      </p:pic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136525" y="3135313"/>
            <a:ext cx="2676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b/c heat cannot</a:t>
            </a:r>
          </a:p>
          <a:p>
            <a:r>
              <a:rPr lang="en-US" sz="2000">
                <a:solidFill>
                  <a:schemeClr val="bg1"/>
                </a:solidFill>
              </a:rPr>
              <a:t>flow from a colder to</a:t>
            </a:r>
          </a:p>
          <a:p>
            <a:r>
              <a:rPr lang="en-US" sz="2000">
                <a:solidFill>
                  <a:schemeClr val="bg1"/>
                </a:solidFill>
              </a:rPr>
              <a:t>a hotter body w/o</a:t>
            </a:r>
          </a:p>
          <a:p>
            <a:r>
              <a:rPr lang="en-US" sz="2000">
                <a:solidFill>
                  <a:schemeClr val="bg1"/>
                </a:solidFill>
              </a:rPr>
              <a:t>a cost (work).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rgbClr val="663300"/>
                </a:solidFill>
              </a:rPr>
              <a:t>iow e=100% is not</a:t>
            </a:r>
          </a:p>
          <a:p>
            <a:r>
              <a:rPr lang="en-US" sz="2000">
                <a:solidFill>
                  <a:srgbClr val="663300"/>
                </a:solidFill>
              </a:rPr>
              <a:t>possible!</a:t>
            </a:r>
          </a:p>
        </p:txBody>
      </p:sp>
      <p:sp>
        <p:nvSpPr>
          <p:cNvPr id="160787" name="Text Box 19"/>
          <p:cNvSpPr txBox="1">
            <a:spLocks noChangeArrowheads="1"/>
          </p:cNvSpPr>
          <p:nvPr/>
        </p:nvSpPr>
        <p:spPr bwMode="auto">
          <a:xfrm>
            <a:off x="136525" y="567531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DA6C60"/>
                </a:solidFill>
              </a:rPr>
              <a:t>Reversible vs irreversible</a:t>
            </a:r>
          </a:p>
          <a:p>
            <a:r>
              <a:rPr lang="en-US" sz="1800">
                <a:solidFill>
                  <a:srgbClr val="DA6C60"/>
                </a:solidFill>
              </a:rPr>
              <a:t>processes.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6629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800080"/>
                </a:solidFill>
              </a:rPr>
              <a:t>Second Law of Thermodynamics:</a:t>
            </a:r>
          </a:p>
          <a:p>
            <a:r>
              <a:rPr lang="en-US" sz="2800" b="1" dirty="0" smtClean="0">
                <a:solidFill>
                  <a:srgbClr val="800080"/>
                </a:solidFill>
              </a:rPr>
              <a:t>	gives direction to processes</a:t>
            </a:r>
            <a:endParaRPr lang="en-US" sz="2400" b="1" dirty="0" smtClean="0">
              <a:solidFill>
                <a:srgbClr val="800080"/>
              </a:solidFill>
            </a:endParaRPr>
          </a:p>
          <a:p>
            <a:endParaRPr lang="en-US" dirty="0" smtClean="0">
              <a:solidFill>
                <a:srgbClr val="800080"/>
              </a:solidFill>
            </a:endParaRPr>
          </a:p>
          <a:p>
            <a:r>
              <a:rPr lang="en-US" sz="2400" b="1" dirty="0" smtClean="0">
                <a:solidFill>
                  <a:srgbClr val="000000"/>
                </a:solidFill>
              </a:rPr>
              <a:t>No system can undergo a process where heat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is absorbed and convert the heat into work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with the system </a:t>
            </a:r>
            <a:r>
              <a:rPr lang="en-US" sz="2400" b="1" dirty="0" smtClean="0">
                <a:solidFill>
                  <a:srgbClr val="663300"/>
                </a:solidFill>
              </a:rPr>
              <a:t>ending in the state where it</a:t>
            </a:r>
          </a:p>
          <a:p>
            <a:r>
              <a:rPr lang="en-US" sz="2400" b="1" dirty="0" smtClean="0">
                <a:solidFill>
                  <a:srgbClr val="663300"/>
                </a:solidFill>
              </a:rPr>
              <a:t>began</a:t>
            </a:r>
            <a:r>
              <a:rPr lang="en-US" sz="2400" b="1" dirty="0" smtClean="0">
                <a:solidFill>
                  <a:srgbClr val="000000"/>
                </a:solidFill>
              </a:rPr>
              <a:t>: 		</a:t>
            </a:r>
            <a:r>
              <a:rPr lang="en-US" sz="2400" b="1" i="1" dirty="0" smtClean="0"/>
              <a:t>No </a:t>
            </a:r>
            <a:r>
              <a:rPr lang="en-US" sz="2400" b="1" i="1" dirty="0" err="1" smtClean="0"/>
              <a:t>perpetuum</a:t>
            </a:r>
            <a:r>
              <a:rPr lang="en-US" sz="2400" b="1" i="1" dirty="0" smtClean="0"/>
              <a:t> mobile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352800"/>
            <a:ext cx="488365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724400"/>
            <a:ext cx="6000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638800"/>
            <a:ext cx="504264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905000"/>
            <a:ext cx="435889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335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77969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There are many other useful state functions: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the thermodynamic potentials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	</a:t>
            </a:r>
            <a:r>
              <a:rPr lang="en-US" sz="2800" b="1" dirty="0" smtClean="0">
                <a:solidFill>
                  <a:srgbClr val="C00000"/>
                </a:solidFill>
              </a:rPr>
              <a:t>Enthalpy H = U + PV</a:t>
            </a:r>
          </a:p>
          <a:p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C00000"/>
                </a:solidFill>
              </a:rPr>
              <a:t>	Free energy at const P, T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			 G = U + PV - TS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	Free energy at const. T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			F = U – TS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	Entropy 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etc.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638800"/>
            <a:ext cx="6122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The first law revised (for a p-V-T system):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U=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TdS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-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pdV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5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736725" y="192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93725" y="925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 </a:t>
            </a:r>
            <a:endParaRPr lang="en-US" sz="2000">
              <a:solidFill>
                <a:srgbClr val="DA6C6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685800" y="304800"/>
            <a:ext cx="7951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Entropy: </a:t>
            </a:r>
            <a:r>
              <a:rPr lang="en-US" sz="2400" dirty="0" smtClean="0"/>
              <a:t>macroscopic interpretation:</a:t>
            </a:r>
          </a:p>
          <a:p>
            <a:endParaRPr lang="en-US" dirty="0"/>
          </a:p>
          <a:p>
            <a:r>
              <a:rPr lang="en-US" dirty="0" smtClean="0"/>
              <a:t>Cost </a:t>
            </a:r>
            <a:r>
              <a:rPr lang="en-US" dirty="0"/>
              <a:t>of Order – reversible </a:t>
            </a:r>
            <a:r>
              <a:rPr lang="en-US" sz="2400" dirty="0"/>
              <a:t>and irreversible processes</a:t>
            </a:r>
          </a:p>
        </p:txBody>
      </p:sp>
      <p:pic>
        <p:nvPicPr>
          <p:cNvPr id="144391" name="Picture 7" descr="eq_20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7987"/>
            <a:ext cx="7156450" cy="1065213"/>
          </a:xfrm>
          <a:prstGeom prst="rect">
            <a:avLst/>
          </a:prstGeom>
          <a:noFill/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626463" y="2895600"/>
            <a:ext cx="27067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Total entropy change zero:</a:t>
            </a:r>
          </a:p>
          <a:p>
            <a:r>
              <a:rPr lang="en-US" sz="1800" b="1" dirty="0">
                <a:solidFill>
                  <a:srgbClr val="000000"/>
                </a:solidFill>
              </a:rPr>
              <a:t>reversible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426" y="3838545"/>
            <a:ext cx="3347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Use </a:t>
            </a:r>
            <a:r>
              <a:rPr lang="en-US" sz="2000" b="1" dirty="0" err="1" smtClean="0">
                <a:solidFill>
                  <a:schemeClr val="bg1"/>
                </a:solidFill>
              </a:rPr>
              <a:t>dQ</a:t>
            </a:r>
            <a:r>
              <a:rPr lang="en-US" sz="2000" b="1" dirty="0" smtClean="0">
                <a:solidFill>
                  <a:schemeClr val="bg1"/>
                </a:solidFill>
              </a:rPr>
              <a:t> = T </a:t>
            </a:r>
            <a:r>
              <a:rPr lang="en-US" sz="2000" b="1" dirty="0" err="1" smtClean="0">
                <a:solidFill>
                  <a:schemeClr val="bg1"/>
                </a:solidFill>
              </a:rPr>
              <a:t>dS</a:t>
            </a:r>
            <a:r>
              <a:rPr lang="en-US" sz="2000" b="1" dirty="0" smtClean="0">
                <a:solidFill>
                  <a:schemeClr val="bg1"/>
                </a:solidFill>
              </a:rPr>
              <a:t> in first law!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U = T</a:t>
            </a:r>
            <a:r>
              <a:rPr lang="en-US" sz="20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smtClean="0">
                <a:solidFill>
                  <a:schemeClr val="bg1"/>
                </a:solidFill>
              </a:rPr>
              <a:t>S - </a:t>
            </a:r>
            <a:r>
              <a:rPr lang="en-US" sz="2000" b="1" dirty="0" err="1" smtClean="0">
                <a:solidFill>
                  <a:schemeClr val="bg1"/>
                </a:solidFill>
              </a:rPr>
              <a:t>p</a:t>
            </a:r>
            <a:r>
              <a:rPr lang="en-US" sz="2000" b="1" dirty="0" err="1" smtClean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sz="2000" b="1" dirty="0" err="1" smtClean="0">
                <a:solidFill>
                  <a:schemeClr val="bg1"/>
                </a:solidFill>
              </a:rPr>
              <a:t>V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4216" y="3733800"/>
            <a:ext cx="512978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20511" y="2895600"/>
            <a:ext cx="50744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is this entropy?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easy answer, dep. on the case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736725" y="192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93725" y="9255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 </a:t>
            </a:r>
            <a:endParaRPr lang="en-US" sz="2000">
              <a:solidFill>
                <a:srgbClr val="DA6C6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041525" y="420688"/>
            <a:ext cx="4697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Entropy: </a:t>
            </a:r>
            <a:r>
              <a:rPr lang="en-US" dirty="0" smtClean="0"/>
              <a:t>microscopic meaning</a:t>
            </a:r>
            <a:endParaRPr lang="en-US" dirty="0"/>
          </a:p>
        </p:txBody>
      </p:sp>
      <p:pic>
        <p:nvPicPr>
          <p:cNvPr id="144391" name="Picture 7" descr="eq_20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7156450" cy="1065213"/>
          </a:xfrm>
          <a:prstGeom prst="rect">
            <a:avLst/>
          </a:prstGeom>
          <a:noFill/>
        </p:spPr>
      </p:pic>
      <p:pic>
        <p:nvPicPr>
          <p:cNvPr id="144392" name="Picture 8" descr="Figure20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28950"/>
            <a:ext cx="4648200" cy="3486150"/>
          </a:xfrm>
          <a:prstGeom prst="rect">
            <a:avLst/>
          </a:prstGeom>
          <a:noFill/>
        </p:spPr>
      </p:pic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1295400" y="3016250"/>
            <a:ext cx="310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Total entropy change zero:</a:t>
            </a:r>
          </a:p>
          <a:p>
            <a:r>
              <a:rPr lang="en-US" sz="1800">
                <a:solidFill>
                  <a:srgbClr val="000000"/>
                </a:solidFill>
              </a:rPr>
              <a:t>reversible</a:t>
            </a:r>
          </a:p>
        </p:txBody>
      </p:sp>
      <p:pic>
        <p:nvPicPr>
          <p:cNvPr id="144394" name="Picture 10" descr="Figure20_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0"/>
            <a:ext cx="3886200" cy="2914650"/>
          </a:xfrm>
          <a:prstGeom prst="rect">
            <a:avLst/>
          </a:prstGeom>
          <a:noFill/>
        </p:spPr>
      </p:pic>
      <p:pic>
        <p:nvPicPr>
          <p:cNvPr id="144395" name="Picture 11" descr="eq_20_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1363" y="6019800"/>
            <a:ext cx="4592637" cy="560388"/>
          </a:xfrm>
          <a:prstGeom prst="rect">
            <a:avLst/>
          </a:prstGeom>
          <a:noFill/>
        </p:spPr>
      </p:pic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5089525" y="2551113"/>
            <a:ext cx="249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CC0000"/>
                </a:solidFill>
              </a:rPr>
              <a:t>w no of possible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89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Loose ends: The 3</a:t>
            </a:r>
            <a:r>
              <a:rPr lang="en-US" sz="28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</a:rPr>
              <a:t> Law of Thermodynamics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109" y="1295400"/>
            <a:ext cx="473789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baseline="30000" dirty="0" smtClean="0">
                <a:solidFill>
                  <a:srgbClr val="C00000"/>
                </a:solidFill>
              </a:rPr>
              <a:t>rd</a:t>
            </a:r>
            <a:r>
              <a:rPr lang="en-US" sz="2400" dirty="0" smtClean="0">
                <a:solidFill>
                  <a:srgbClr val="C00000"/>
                </a:solidFill>
              </a:rPr>
              <a:t> Law: It is impossible to reach absolute zero.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>
                <a:solidFill>
                  <a:srgbClr val="800080"/>
                </a:solidFill>
              </a:rPr>
              <a:t>First and Second Law of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800080"/>
                </a:solidFill>
              </a:rPr>
              <a:t>Thermodynamics </a:t>
            </a:r>
          </a:p>
          <a:p>
            <a:pPr algn="ctr">
              <a:buFontTx/>
              <a:buNone/>
            </a:pPr>
            <a:r>
              <a:rPr lang="en-US">
                <a:solidFill>
                  <a:srgbClr val="800080"/>
                </a:solidFill>
              </a:rPr>
              <a:t>And Types of Thermodynamic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46101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‘Fun’ mnemonic about thermodynamic laws: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sz="2800" baseline="30000" dirty="0" smtClean="0">
                <a:solidFill>
                  <a:schemeClr val="bg2">
                    <a:lumMod val="25000"/>
                  </a:schemeClr>
                </a:solidFill>
              </a:rPr>
              <a:t>st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Law ‘You can’t win, you can only break even’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en-US" sz="2800" baseline="30000" dirty="0" smtClean="0">
                <a:solidFill>
                  <a:schemeClr val="bg2">
                    <a:lumMod val="25000"/>
                  </a:schemeClr>
                </a:solidFill>
              </a:rPr>
              <a:t>nd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Law ‘You can break even only at absolute zero’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en-US" sz="2800" baseline="30000" dirty="0" smtClean="0">
                <a:solidFill>
                  <a:schemeClr val="bg2">
                    <a:lumMod val="25000"/>
                  </a:schemeClr>
                </a:solidFill>
              </a:rPr>
              <a:t>rd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 Law ‘You cannot reach absolute zero’</a:t>
            </a:r>
          </a:p>
          <a:p>
            <a:endParaRPr lang="en-US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Moral: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one can neither win nor break even</a:t>
            </a:r>
          </a:p>
          <a:p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</a:rPr>
              <a:t>The American Scientist , March 1964, page 40A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32" y="5715000"/>
            <a:ext cx="910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laws of thermodynamics give ALL processes a direction,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ven the one’s in mechanics, E&amp;M, etc.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2743200" y="106363"/>
            <a:ext cx="4260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Thermodynamic systems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3733800" y="990600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</a:rPr>
              <a:t>Isolated systems</a:t>
            </a:r>
            <a:r>
              <a:rPr lang="en-US" sz="1800" b="0" i="1">
                <a:solidFill>
                  <a:srgbClr val="800080"/>
                </a:solidFill>
              </a:rPr>
              <a:t> </a:t>
            </a:r>
            <a:r>
              <a:rPr lang="en-US" sz="1800" b="0">
                <a:solidFill>
                  <a:srgbClr val="800080"/>
                </a:solidFill>
              </a:rPr>
              <a:t>can exchange neither energy nor matter with the environment. </a:t>
            </a:r>
            <a:endParaRPr lang="en-US" sz="1800">
              <a:solidFill>
                <a:srgbClr val="800080"/>
              </a:solidFill>
            </a:endParaRPr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1524000" y="990600"/>
            <a:ext cx="1600200" cy="1143000"/>
            <a:chOff x="480" y="3072"/>
            <a:chExt cx="1488" cy="1056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480" y="3072"/>
              <a:ext cx="1488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2" name="Oval 6"/>
            <p:cNvSpPr>
              <a:spLocks noChangeArrowheads="1"/>
            </p:cNvSpPr>
            <p:nvPr/>
          </p:nvSpPr>
          <p:spPr bwMode="auto">
            <a:xfrm>
              <a:off x="672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768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5" name="Oval 9"/>
            <p:cNvSpPr>
              <a:spLocks noChangeArrowheads="1"/>
            </p:cNvSpPr>
            <p:nvPr/>
          </p:nvSpPr>
          <p:spPr bwMode="auto">
            <a:xfrm>
              <a:off x="864" y="35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26" name="Oval 10"/>
            <p:cNvSpPr>
              <a:spLocks noChangeArrowheads="1"/>
            </p:cNvSpPr>
            <p:nvPr/>
          </p:nvSpPr>
          <p:spPr bwMode="auto">
            <a:xfrm>
              <a:off x="960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Oval 11"/>
            <p:cNvSpPr>
              <a:spLocks noChangeArrowheads="1"/>
            </p:cNvSpPr>
            <p:nvPr/>
          </p:nvSpPr>
          <p:spPr bwMode="auto">
            <a:xfrm>
              <a:off x="1056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8" name="Oval 12"/>
            <p:cNvSpPr>
              <a:spLocks noChangeArrowheads="1"/>
            </p:cNvSpPr>
            <p:nvPr/>
          </p:nvSpPr>
          <p:spPr bwMode="auto">
            <a:xfrm>
              <a:off x="960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105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Oval 14"/>
            <p:cNvSpPr>
              <a:spLocks noChangeArrowheads="1"/>
            </p:cNvSpPr>
            <p:nvPr/>
          </p:nvSpPr>
          <p:spPr bwMode="auto">
            <a:xfrm>
              <a:off x="1200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Oval 15"/>
            <p:cNvSpPr>
              <a:spLocks noChangeArrowheads="1"/>
            </p:cNvSpPr>
            <p:nvPr/>
          </p:nvSpPr>
          <p:spPr bwMode="auto">
            <a:xfrm>
              <a:off x="960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Oval 16"/>
            <p:cNvSpPr>
              <a:spLocks noChangeArrowheads="1"/>
            </p:cNvSpPr>
            <p:nvPr/>
          </p:nvSpPr>
          <p:spPr bwMode="auto">
            <a:xfrm>
              <a:off x="1056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720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4" name="Oval 18"/>
            <p:cNvSpPr>
              <a:spLocks noChangeArrowheads="1"/>
            </p:cNvSpPr>
            <p:nvPr/>
          </p:nvSpPr>
          <p:spPr bwMode="auto">
            <a:xfrm>
              <a:off x="1200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35" name="Oval 19"/>
            <p:cNvSpPr>
              <a:spLocks noChangeArrowheads="1"/>
            </p:cNvSpPr>
            <p:nvPr/>
          </p:nvSpPr>
          <p:spPr bwMode="auto">
            <a:xfrm>
              <a:off x="96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6" name="Oval 20"/>
            <p:cNvSpPr>
              <a:spLocks noChangeArrowheads="1"/>
            </p:cNvSpPr>
            <p:nvPr/>
          </p:nvSpPr>
          <p:spPr bwMode="auto">
            <a:xfrm>
              <a:off x="120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7" name="Oval 21"/>
            <p:cNvSpPr>
              <a:spLocks noChangeArrowheads="1"/>
            </p:cNvSpPr>
            <p:nvPr/>
          </p:nvSpPr>
          <p:spPr bwMode="auto">
            <a:xfrm>
              <a:off x="1248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8" name="Oval 22"/>
            <p:cNvSpPr>
              <a:spLocks noChangeArrowheads="1"/>
            </p:cNvSpPr>
            <p:nvPr/>
          </p:nvSpPr>
          <p:spPr bwMode="auto">
            <a:xfrm>
              <a:off x="1344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9" name="Oval 23"/>
            <p:cNvSpPr>
              <a:spLocks noChangeArrowheads="1"/>
            </p:cNvSpPr>
            <p:nvPr/>
          </p:nvSpPr>
          <p:spPr bwMode="auto">
            <a:xfrm>
              <a:off x="1440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0" name="Oval 24"/>
            <p:cNvSpPr>
              <a:spLocks noChangeArrowheads="1"/>
            </p:cNvSpPr>
            <p:nvPr/>
          </p:nvSpPr>
          <p:spPr bwMode="auto">
            <a:xfrm>
              <a:off x="57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1" name="Oval 25"/>
            <p:cNvSpPr>
              <a:spLocks noChangeArrowheads="1"/>
            </p:cNvSpPr>
            <p:nvPr/>
          </p:nvSpPr>
          <p:spPr bwMode="auto">
            <a:xfrm>
              <a:off x="672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2" name="Oval 26"/>
            <p:cNvSpPr>
              <a:spLocks noChangeArrowheads="1"/>
            </p:cNvSpPr>
            <p:nvPr/>
          </p:nvSpPr>
          <p:spPr bwMode="auto">
            <a:xfrm>
              <a:off x="768" y="37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3" name="Oval 27"/>
            <p:cNvSpPr>
              <a:spLocks noChangeArrowheads="1"/>
            </p:cNvSpPr>
            <p:nvPr/>
          </p:nvSpPr>
          <p:spPr bwMode="auto">
            <a:xfrm>
              <a:off x="672" y="38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44" name="Oval 28"/>
            <p:cNvSpPr>
              <a:spLocks noChangeArrowheads="1"/>
            </p:cNvSpPr>
            <p:nvPr/>
          </p:nvSpPr>
          <p:spPr bwMode="auto">
            <a:xfrm>
              <a:off x="768" y="39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Oval 29"/>
            <p:cNvSpPr>
              <a:spLocks noChangeArrowheads="1"/>
            </p:cNvSpPr>
            <p:nvPr/>
          </p:nvSpPr>
          <p:spPr bwMode="auto">
            <a:xfrm>
              <a:off x="960" y="39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6" name="Oval 30"/>
            <p:cNvSpPr>
              <a:spLocks noChangeArrowheads="1"/>
            </p:cNvSpPr>
            <p:nvPr/>
          </p:nvSpPr>
          <p:spPr bwMode="auto">
            <a:xfrm>
              <a:off x="864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7" name="Oval 31"/>
            <p:cNvSpPr>
              <a:spLocks noChangeArrowheads="1"/>
            </p:cNvSpPr>
            <p:nvPr/>
          </p:nvSpPr>
          <p:spPr bwMode="auto">
            <a:xfrm>
              <a:off x="960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8" name="Oval 32"/>
            <p:cNvSpPr>
              <a:spLocks noChangeArrowheads="1"/>
            </p:cNvSpPr>
            <p:nvPr/>
          </p:nvSpPr>
          <p:spPr bwMode="auto">
            <a:xfrm>
              <a:off x="1056" y="37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9" name="Oval 33"/>
            <p:cNvSpPr>
              <a:spLocks noChangeArrowheads="1"/>
            </p:cNvSpPr>
            <p:nvPr/>
          </p:nvSpPr>
          <p:spPr bwMode="auto">
            <a:xfrm>
              <a:off x="1104" y="316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0" name="Oval 34"/>
            <p:cNvSpPr>
              <a:spLocks noChangeArrowheads="1"/>
            </p:cNvSpPr>
            <p:nvPr/>
          </p:nvSpPr>
          <p:spPr bwMode="auto">
            <a:xfrm>
              <a:off x="1200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Oval 35"/>
            <p:cNvSpPr>
              <a:spLocks noChangeArrowheads="1"/>
            </p:cNvSpPr>
            <p:nvPr/>
          </p:nvSpPr>
          <p:spPr bwMode="auto">
            <a:xfrm>
              <a:off x="1200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2" name="Oval 36"/>
            <p:cNvSpPr>
              <a:spLocks noChangeArrowheads="1"/>
            </p:cNvSpPr>
            <p:nvPr/>
          </p:nvSpPr>
          <p:spPr bwMode="auto">
            <a:xfrm>
              <a:off x="1296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53" name="Oval 37"/>
            <p:cNvSpPr>
              <a:spLocks noChangeArrowheads="1"/>
            </p:cNvSpPr>
            <p:nvPr/>
          </p:nvSpPr>
          <p:spPr bwMode="auto">
            <a:xfrm>
              <a:off x="1392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4" name="Oval 38"/>
            <p:cNvSpPr>
              <a:spLocks noChangeArrowheads="1"/>
            </p:cNvSpPr>
            <p:nvPr/>
          </p:nvSpPr>
          <p:spPr bwMode="auto">
            <a:xfrm>
              <a:off x="1488" y="35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5" name="Oval 39"/>
            <p:cNvSpPr>
              <a:spLocks noChangeArrowheads="1"/>
            </p:cNvSpPr>
            <p:nvPr/>
          </p:nvSpPr>
          <p:spPr bwMode="auto">
            <a:xfrm>
              <a:off x="1392" y="312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6" name="Oval 40"/>
            <p:cNvSpPr>
              <a:spLocks noChangeArrowheads="1"/>
            </p:cNvSpPr>
            <p:nvPr/>
          </p:nvSpPr>
          <p:spPr bwMode="auto">
            <a:xfrm>
              <a:off x="1488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Oval 41"/>
            <p:cNvSpPr>
              <a:spLocks noChangeArrowheads="1"/>
            </p:cNvSpPr>
            <p:nvPr/>
          </p:nvSpPr>
          <p:spPr bwMode="auto">
            <a:xfrm>
              <a:off x="1584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8" name="Oval 42"/>
            <p:cNvSpPr>
              <a:spLocks noChangeArrowheads="1"/>
            </p:cNvSpPr>
            <p:nvPr/>
          </p:nvSpPr>
          <p:spPr bwMode="auto">
            <a:xfrm>
              <a:off x="1392" y="326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9" name="Oval 43"/>
            <p:cNvSpPr>
              <a:spLocks noChangeArrowheads="1"/>
            </p:cNvSpPr>
            <p:nvPr/>
          </p:nvSpPr>
          <p:spPr bwMode="auto">
            <a:xfrm>
              <a:off x="1488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Oval 44"/>
            <p:cNvSpPr>
              <a:spLocks noChangeArrowheads="1"/>
            </p:cNvSpPr>
            <p:nvPr/>
          </p:nvSpPr>
          <p:spPr bwMode="auto">
            <a:xfrm>
              <a:off x="1488" y="336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1" name="Oval 45"/>
            <p:cNvSpPr>
              <a:spLocks noChangeArrowheads="1"/>
            </p:cNvSpPr>
            <p:nvPr/>
          </p:nvSpPr>
          <p:spPr bwMode="auto">
            <a:xfrm>
              <a:off x="158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62" name="Oval 46"/>
            <p:cNvSpPr>
              <a:spLocks noChangeArrowheads="1"/>
            </p:cNvSpPr>
            <p:nvPr/>
          </p:nvSpPr>
          <p:spPr bwMode="auto">
            <a:xfrm>
              <a:off x="1680" y="35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3" name="Oval 47"/>
            <p:cNvSpPr>
              <a:spLocks noChangeArrowheads="1"/>
            </p:cNvSpPr>
            <p:nvPr/>
          </p:nvSpPr>
          <p:spPr bwMode="auto">
            <a:xfrm>
              <a:off x="1776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4" name="Oval 48"/>
            <p:cNvSpPr>
              <a:spLocks noChangeArrowheads="1"/>
            </p:cNvSpPr>
            <p:nvPr/>
          </p:nvSpPr>
          <p:spPr bwMode="auto">
            <a:xfrm>
              <a:off x="1680" y="321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5" name="Oval 49"/>
            <p:cNvSpPr>
              <a:spLocks noChangeArrowheads="1"/>
            </p:cNvSpPr>
            <p:nvPr/>
          </p:nvSpPr>
          <p:spPr bwMode="auto">
            <a:xfrm>
              <a:off x="1776" y="331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6" name="Oval 50"/>
            <p:cNvSpPr>
              <a:spLocks noChangeArrowheads="1"/>
            </p:cNvSpPr>
            <p:nvPr/>
          </p:nvSpPr>
          <p:spPr bwMode="auto">
            <a:xfrm>
              <a:off x="1872" y="340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7" name="Oval 51"/>
            <p:cNvSpPr>
              <a:spLocks noChangeArrowheads="1"/>
            </p:cNvSpPr>
            <p:nvPr/>
          </p:nvSpPr>
          <p:spPr bwMode="auto">
            <a:xfrm>
              <a:off x="1008" y="350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8" name="Oval 52"/>
            <p:cNvSpPr>
              <a:spLocks noChangeArrowheads="1"/>
            </p:cNvSpPr>
            <p:nvPr/>
          </p:nvSpPr>
          <p:spPr bwMode="auto">
            <a:xfrm>
              <a:off x="1104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Oval 53"/>
            <p:cNvSpPr>
              <a:spLocks noChangeArrowheads="1"/>
            </p:cNvSpPr>
            <p:nvPr/>
          </p:nvSpPr>
          <p:spPr bwMode="auto">
            <a:xfrm>
              <a:off x="1104" y="360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0" name="Oval 54"/>
            <p:cNvSpPr>
              <a:spLocks noChangeArrowheads="1"/>
            </p:cNvSpPr>
            <p:nvPr/>
          </p:nvSpPr>
          <p:spPr bwMode="auto">
            <a:xfrm>
              <a:off x="1200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71" name="Oval 55"/>
            <p:cNvSpPr>
              <a:spLocks noChangeArrowheads="1"/>
            </p:cNvSpPr>
            <p:nvPr/>
          </p:nvSpPr>
          <p:spPr bwMode="auto">
            <a:xfrm>
              <a:off x="1152" y="38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Oval 56"/>
            <p:cNvSpPr>
              <a:spLocks noChangeArrowheads="1"/>
            </p:cNvSpPr>
            <p:nvPr/>
          </p:nvSpPr>
          <p:spPr bwMode="auto">
            <a:xfrm>
              <a:off x="1248" y="39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3" name="Oval 57"/>
            <p:cNvSpPr>
              <a:spLocks noChangeArrowheads="1"/>
            </p:cNvSpPr>
            <p:nvPr/>
          </p:nvSpPr>
          <p:spPr bwMode="auto">
            <a:xfrm>
              <a:off x="1296" y="345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4" name="Oval 58"/>
            <p:cNvSpPr>
              <a:spLocks noChangeArrowheads="1"/>
            </p:cNvSpPr>
            <p:nvPr/>
          </p:nvSpPr>
          <p:spPr bwMode="auto">
            <a:xfrm>
              <a:off x="1392" y="355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Oval 59"/>
            <p:cNvSpPr>
              <a:spLocks noChangeArrowheads="1"/>
            </p:cNvSpPr>
            <p:nvPr/>
          </p:nvSpPr>
          <p:spPr bwMode="auto">
            <a:xfrm>
              <a:off x="1488" y="364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6" name="Oval 60"/>
            <p:cNvSpPr>
              <a:spLocks noChangeArrowheads="1"/>
            </p:cNvSpPr>
            <p:nvPr/>
          </p:nvSpPr>
          <p:spPr bwMode="auto">
            <a:xfrm>
              <a:off x="1296" y="37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7" name="Oval 61"/>
            <p:cNvSpPr>
              <a:spLocks noChangeArrowheads="1"/>
            </p:cNvSpPr>
            <p:nvPr/>
          </p:nvSpPr>
          <p:spPr bwMode="auto">
            <a:xfrm>
              <a:off x="1440" y="3888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8" name="Oval 62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79" name="Oval 63"/>
            <p:cNvSpPr>
              <a:spLocks noChangeArrowheads="1"/>
            </p:cNvSpPr>
            <p:nvPr/>
          </p:nvSpPr>
          <p:spPr bwMode="auto">
            <a:xfrm>
              <a:off x="1344" y="38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0" name="Oval 64"/>
            <p:cNvSpPr>
              <a:spLocks noChangeArrowheads="1"/>
            </p:cNvSpPr>
            <p:nvPr/>
          </p:nvSpPr>
          <p:spPr bwMode="auto">
            <a:xfrm>
              <a:off x="1776" y="379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1" name="Oval 65"/>
            <p:cNvSpPr>
              <a:spLocks noChangeArrowheads="1"/>
            </p:cNvSpPr>
            <p:nvPr/>
          </p:nvSpPr>
          <p:spPr bwMode="auto">
            <a:xfrm>
              <a:off x="1584" y="369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2" name="Oval 66"/>
            <p:cNvSpPr>
              <a:spLocks noChangeArrowheads="1"/>
            </p:cNvSpPr>
            <p:nvPr/>
          </p:nvSpPr>
          <p:spPr bwMode="auto">
            <a:xfrm>
              <a:off x="1536" y="38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83" name="Oval 67"/>
            <p:cNvSpPr>
              <a:spLocks noChangeArrowheads="1"/>
            </p:cNvSpPr>
            <p:nvPr/>
          </p:nvSpPr>
          <p:spPr bwMode="auto">
            <a:xfrm>
              <a:off x="1632" y="39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4" name="Oval 68"/>
            <p:cNvSpPr>
              <a:spLocks noChangeArrowheads="1"/>
            </p:cNvSpPr>
            <p:nvPr/>
          </p:nvSpPr>
          <p:spPr bwMode="auto">
            <a:xfrm>
              <a:off x="1872" y="3984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5" name="Oval 69"/>
            <p:cNvSpPr>
              <a:spLocks noChangeArrowheads="1"/>
            </p:cNvSpPr>
            <p:nvPr/>
          </p:nvSpPr>
          <p:spPr bwMode="auto">
            <a:xfrm>
              <a:off x="1248" y="3840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6" name="Oval 70"/>
            <p:cNvSpPr>
              <a:spLocks noChangeArrowheads="1"/>
            </p:cNvSpPr>
            <p:nvPr/>
          </p:nvSpPr>
          <p:spPr bwMode="auto">
            <a:xfrm>
              <a:off x="1344" y="3936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87" name="Oval 71"/>
            <p:cNvSpPr>
              <a:spLocks noChangeArrowheads="1"/>
            </p:cNvSpPr>
            <p:nvPr/>
          </p:nvSpPr>
          <p:spPr bwMode="auto">
            <a:xfrm>
              <a:off x="1440" y="4032"/>
              <a:ext cx="48" cy="4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88" name="Rectangle 72"/>
          <p:cNvSpPr>
            <a:spLocks noChangeArrowheads="1"/>
          </p:cNvSpPr>
          <p:nvPr/>
        </p:nvSpPr>
        <p:spPr bwMode="auto">
          <a:xfrm>
            <a:off x="304800" y="5562600"/>
            <a:ext cx="38290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</a:rPr>
              <a:t>Closed systems </a:t>
            </a:r>
            <a:r>
              <a:rPr lang="en-US" sz="1800" b="0">
                <a:solidFill>
                  <a:srgbClr val="800080"/>
                </a:solidFill>
              </a:rPr>
              <a:t>exchange energy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>
                <a:solidFill>
                  <a:srgbClr val="800080"/>
                </a:solidFill>
              </a:rPr>
              <a:t>but not matter with the environment.</a:t>
            </a:r>
          </a:p>
        </p:txBody>
      </p:sp>
      <p:grpSp>
        <p:nvGrpSpPr>
          <p:cNvPr id="162889" name="Group 73"/>
          <p:cNvGrpSpPr>
            <a:grpSpLocks/>
          </p:cNvGrpSpPr>
          <p:nvPr/>
        </p:nvGrpSpPr>
        <p:grpSpPr bwMode="auto">
          <a:xfrm>
            <a:off x="533400" y="2895600"/>
            <a:ext cx="2971800" cy="2438400"/>
            <a:chOff x="336" y="1824"/>
            <a:chExt cx="1872" cy="1536"/>
          </a:xfrm>
        </p:grpSpPr>
        <p:sp>
          <p:nvSpPr>
            <p:cNvPr id="162890" name="Text Box 74"/>
            <p:cNvSpPr txBox="1">
              <a:spLocks noChangeArrowheads="1"/>
            </p:cNvSpPr>
            <p:nvPr/>
          </p:nvSpPr>
          <p:spPr bwMode="auto">
            <a:xfrm>
              <a:off x="432" y="2457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FF3300"/>
                  </a:solidFill>
                </a:rPr>
                <a:t>Heat</a:t>
              </a:r>
            </a:p>
          </p:txBody>
        </p:sp>
        <p:sp>
          <p:nvSpPr>
            <p:cNvPr id="162891" name="Rectangle 75"/>
            <p:cNvSpPr>
              <a:spLocks noChangeArrowheads="1"/>
            </p:cNvSpPr>
            <p:nvPr/>
          </p:nvSpPr>
          <p:spPr bwMode="auto">
            <a:xfrm>
              <a:off x="864" y="2160"/>
              <a:ext cx="1008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2" name="Oval 76"/>
            <p:cNvSpPr>
              <a:spLocks noChangeArrowheads="1"/>
            </p:cNvSpPr>
            <p:nvPr/>
          </p:nvSpPr>
          <p:spPr bwMode="auto">
            <a:xfrm>
              <a:off x="994" y="232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3" name="Oval 77"/>
            <p:cNvSpPr>
              <a:spLocks noChangeArrowheads="1"/>
            </p:cNvSpPr>
            <p:nvPr/>
          </p:nvSpPr>
          <p:spPr bwMode="auto">
            <a:xfrm>
              <a:off x="1059" y="2291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4" name="Oval 78"/>
            <p:cNvSpPr>
              <a:spLocks noChangeArrowheads="1"/>
            </p:cNvSpPr>
            <p:nvPr/>
          </p:nvSpPr>
          <p:spPr bwMode="auto">
            <a:xfrm>
              <a:off x="1059" y="238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5" name="Oval 79"/>
            <p:cNvSpPr>
              <a:spLocks noChangeArrowheads="1"/>
            </p:cNvSpPr>
            <p:nvPr/>
          </p:nvSpPr>
          <p:spPr bwMode="auto">
            <a:xfrm>
              <a:off x="1124" y="2455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896" name="Oval 80"/>
            <p:cNvSpPr>
              <a:spLocks noChangeArrowheads="1"/>
            </p:cNvSpPr>
            <p:nvPr/>
          </p:nvSpPr>
          <p:spPr bwMode="auto">
            <a:xfrm>
              <a:off x="1189" y="2520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7" name="Oval 81"/>
            <p:cNvSpPr>
              <a:spLocks noChangeArrowheads="1"/>
            </p:cNvSpPr>
            <p:nvPr/>
          </p:nvSpPr>
          <p:spPr bwMode="auto">
            <a:xfrm>
              <a:off x="1254" y="2585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8" name="Oval 82"/>
            <p:cNvSpPr>
              <a:spLocks noChangeArrowheads="1"/>
            </p:cNvSpPr>
            <p:nvPr/>
          </p:nvSpPr>
          <p:spPr bwMode="auto">
            <a:xfrm>
              <a:off x="1189" y="2291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99" name="Oval 83"/>
            <p:cNvSpPr>
              <a:spLocks noChangeArrowheads="1"/>
            </p:cNvSpPr>
            <p:nvPr/>
          </p:nvSpPr>
          <p:spPr bwMode="auto">
            <a:xfrm>
              <a:off x="1254" y="2356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0" name="Oval 84"/>
            <p:cNvSpPr>
              <a:spLocks noChangeArrowheads="1"/>
            </p:cNvSpPr>
            <p:nvPr/>
          </p:nvSpPr>
          <p:spPr bwMode="auto">
            <a:xfrm>
              <a:off x="1352" y="242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1" name="Oval 85"/>
            <p:cNvSpPr>
              <a:spLocks noChangeArrowheads="1"/>
            </p:cNvSpPr>
            <p:nvPr/>
          </p:nvSpPr>
          <p:spPr bwMode="auto">
            <a:xfrm>
              <a:off x="1189" y="238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2" name="Oval 86"/>
            <p:cNvSpPr>
              <a:spLocks noChangeArrowheads="1"/>
            </p:cNvSpPr>
            <p:nvPr/>
          </p:nvSpPr>
          <p:spPr bwMode="auto">
            <a:xfrm>
              <a:off x="1254" y="2356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3" name="Oval 87"/>
            <p:cNvSpPr>
              <a:spLocks noChangeArrowheads="1"/>
            </p:cNvSpPr>
            <p:nvPr/>
          </p:nvSpPr>
          <p:spPr bwMode="auto">
            <a:xfrm>
              <a:off x="1027" y="2585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4" name="Oval 88"/>
            <p:cNvSpPr>
              <a:spLocks noChangeArrowheads="1"/>
            </p:cNvSpPr>
            <p:nvPr/>
          </p:nvSpPr>
          <p:spPr bwMode="auto">
            <a:xfrm>
              <a:off x="1352" y="2520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05" name="Oval 89"/>
            <p:cNvSpPr>
              <a:spLocks noChangeArrowheads="1"/>
            </p:cNvSpPr>
            <p:nvPr/>
          </p:nvSpPr>
          <p:spPr bwMode="auto">
            <a:xfrm>
              <a:off x="1189" y="2716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6" name="Oval 90"/>
            <p:cNvSpPr>
              <a:spLocks noChangeArrowheads="1"/>
            </p:cNvSpPr>
            <p:nvPr/>
          </p:nvSpPr>
          <p:spPr bwMode="auto">
            <a:xfrm>
              <a:off x="1352" y="2716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7" name="Oval 91"/>
            <p:cNvSpPr>
              <a:spLocks noChangeArrowheads="1"/>
            </p:cNvSpPr>
            <p:nvPr/>
          </p:nvSpPr>
          <p:spPr bwMode="auto">
            <a:xfrm>
              <a:off x="1384" y="2356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8" name="Oval 92"/>
            <p:cNvSpPr>
              <a:spLocks noChangeArrowheads="1"/>
            </p:cNvSpPr>
            <p:nvPr/>
          </p:nvSpPr>
          <p:spPr bwMode="auto">
            <a:xfrm>
              <a:off x="1449" y="238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09" name="Oval 93"/>
            <p:cNvSpPr>
              <a:spLocks noChangeArrowheads="1"/>
            </p:cNvSpPr>
            <p:nvPr/>
          </p:nvSpPr>
          <p:spPr bwMode="auto">
            <a:xfrm>
              <a:off x="1514" y="2520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0" name="Oval 94"/>
            <p:cNvSpPr>
              <a:spLocks noChangeArrowheads="1"/>
            </p:cNvSpPr>
            <p:nvPr/>
          </p:nvSpPr>
          <p:spPr bwMode="auto">
            <a:xfrm>
              <a:off x="929" y="2553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1" name="Oval 95"/>
            <p:cNvSpPr>
              <a:spLocks noChangeArrowheads="1"/>
            </p:cNvSpPr>
            <p:nvPr/>
          </p:nvSpPr>
          <p:spPr bwMode="auto">
            <a:xfrm>
              <a:off x="994" y="2520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2" name="Oval 96"/>
            <p:cNvSpPr>
              <a:spLocks noChangeArrowheads="1"/>
            </p:cNvSpPr>
            <p:nvPr/>
          </p:nvSpPr>
          <p:spPr bwMode="auto">
            <a:xfrm>
              <a:off x="1059" y="2651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3" name="Oval 97"/>
            <p:cNvSpPr>
              <a:spLocks noChangeArrowheads="1"/>
            </p:cNvSpPr>
            <p:nvPr/>
          </p:nvSpPr>
          <p:spPr bwMode="auto">
            <a:xfrm>
              <a:off x="994" y="268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14" name="Oval 98"/>
            <p:cNvSpPr>
              <a:spLocks noChangeArrowheads="1"/>
            </p:cNvSpPr>
            <p:nvPr/>
          </p:nvSpPr>
          <p:spPr bwMode="auto">
            <a:xfrm>
              <a:off x="1059" y="2782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5" name="Oval 99"/>
            <p:cNvSpPr>
              <a:spLocks noChangeArrowheads="1"/>
            </p:cNvSpPr>
            <p:nvPr/>
          </p:nvSpPr>
          <p:spPr bwMode="auto">
            <a:xfrm>
              <a:off x="1189" y="2782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6" name="Oval 100"/>
            <p:cNvSpPr>
              <a:spLocks noChangeArrowheads="1"/>
            </p:cNvSpPr>
            <p:nvPr/>
          </p:nvSpPr>
          <p:spPr bwMode="auto">
            <a:xfrm>
              <a:off x="1124" y="2520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7" name="Oval 101"/>
            <p:cNvSpPr>
              <a:spLocks noChangeArrowheads="1"/>
            </p:cNvSpPr>
            <p:nvPr/>
          </p:nvSpPr>
          <p:spPr bwMode="auto">
            <a:xfrm>
              <a:off x="1189" y="2585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8" name="Oval 102"/>
            <p:cNvSpPr>
              <a:spLocks noChangeArrowheads="1"/>
            </p:cNvSpPr>
            <p:nvPr/>
          </p:nvSpPr>
          <p:spPr bwMode="auto">
            <a:xfrm>
              <a:off x="1254" y="2651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19" name="Oval 103"/>
            <p:cNvSpPr>
              <a:spLocks noChangeArrowheads="1"/>
            </p:cNvSpPr>
            <p:nvPr/>
          </p:nvSpPr>
          <p:spPr bwMode="auto">
            <a:xfrm>
              <a:off x="1287" y="2225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0" name="Oval 104"/>
            <p:cNvSpPr>
              <a:spLocks noChangeArrowheads="1"/>
            </p:cNvSpPr>
            <p:nvPr/>
          </p:nvSpPr>
          <p:spPr bwMode="auto">
            <a:xfrm>
              <a:off x="1352" y="2193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1" name="Oval 105"/>
            <p:cNvSpPr>
              <a:spLocks noChangeArrowheads="1"/>
            </p:cNvSpPr>
            <p:nvPr/>
          </p:nvSpPr>
          <p:spPr bwMode="auto">
            <a:xfrm>
              <a:off x="1352" y="2291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2" name="Oval 106"/>
            <p:cNvSpPr>
              <a:spLocks noChangeArrowheads="1"/>
            </p:cNvSpPr>
            <p:nvPr/>
          </p:nvSpPr>
          <p:spPr bwMode="auto">
            <a:xfrm>
              <a:off x="1417" y="2324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23" name="Oval 107"/>
            <p:cNvSpPr>
              <a:spLocks noChangeArrowheads="1"/>
            </p:cNvSpPr>
            <p:nvPr/>
          </p:nvSpPr>
          <p:spPr bwMode="auto">
            <a:xfrm>
              <a:off x="1482" y="242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4" name="Oval 108"/>
            <p:cNvSpPr>
              <a:spLocks noChangeArrowheads="1"/>
            </p:cNvSpPr>
            <p:nvPr/>
          </p:nvSpPr>
          <p:spPr bwMode="auto">
            <a:xfrm>
              <a:off x="1547" y="2487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5" name="Oval 109"/>
            <p:cNvSpPr>
              <a:spLocks noChangeArrowheads="1"/>
            </p:cNvSpPr>
            <p:nvPr/>
          </p:nvSpPr>
          <p:spPr bwMode="auto">
            <a:xfrm>
              <a:off x="1482" y="2193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6" name="Oval 110"/>
            <p:cNvSpPr>
              <a:spLocks noChangeArrowheads="1"/>
            </p:cNvSpPr>
            <p:nvPr/>
          </p:nvSpPr>
          <p:spPr bwMode="auto">
            <a:xfrm>
              <a:off x="1547" y="2258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7" name="Oval 111"/>
            <p:cNvSpPr>
              <a:spLocks noChangeArrowheads="1"/>
            </p:cNvSpPr>
            <p:nvPr/>
          </p:nvSpPr>
          <p:spPr bwMode="auto">
            <a:xfrm>
              <a:off x="1612" y="2324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8" name="Oval 112"/>
            <p:cNvSpPr>
              <a:spLocks noChangeArrowheads="1"/>
            </p:cNvSpPr>
            <p:nvPr/>
          </p:nvSpPr>
          <p:spPr bwMode="auto">
            <a:xfrm>
              <a:off x="1482" y="2291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29" name="Oval 113"/>
            <p:cNvSpPr>
              <a:spLocks noChangeArrowheads="1"/>
            </p:cNvSpPr>
            <p:nvPr/>
          </p:nvSpPr>
          <p:spPr bwMode="auto">
            <a:xfrm>
              <a:off x="1547" y="2258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0" name="Oval 114"/>
            <p:cNvSpPr>
              <a:spLocks noChangeArrowheads="1"/>
            </p:cNvSpPr>
            <p:nvPr/>
          </p:nvSpPr>
          <p:spPr bwMode="auto">
            <a:xfrm>
              <a:off x="1547" y="2356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1" name="Oval 115"/>
            <p:cNvSpPr>
              <a:spLocks noChangeArrowheads="1"/>
            </p:cNvSpPr>
            <p:nvPr/>
          </p:nvSpPr>
          <p:spPr bwMode="auto">
            <a:xfrm>
              <a:off x="1612" y="242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32" name="Oval 116"/>
            <p:cNvSpPr>
              <a:spLocks noChangeArrowheads="1"/>
            </p:cNvSpPr>
            <p:nvPr/>
          </p:nvSpPr>
          <p:spPr bwMode="auto">
            <a:xfrm>
              <a:off x="1677" y="2487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3" name="Oval 117"/>
            <p:cNvSpPr>
              <a:spLocks noChangeArrowheads="1"/>
            </p:cNvSpPr>
            <p:nvPr/>
          </p:nvSpPr>
          <p:spPr bwMode="auto">
            <a:xfrm>
              <a:off x="1742" y="2553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4" name="Oval 118"/>
            <p:cNvSpPr>
              <a:spLocks noChangeArrowheads="1"/>
            </p:cNvSpPr>
            <p:nvPr/>
          </p:nvSpPr>
          <p:spPr bwMode="auto">
            <a:xfrm>
              <a:off x="1677" y="2258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5" name="Oval 119"/>
            <p:cNvSpPr>
              <a:spLocks noChangeArrowheads="1"/>
            </p:cNvSpPr>
            <p:nvPr/>
          </p:nvSpPr>
          <p:spPr bwMode="auto">
            <a:xfrm>
              <a:off x="1742" y="2324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6" name="Oval 120"/>
            <p:cNvSpPr>
              <a:spLocks noChangeArrowheads="1"/>
            </p:cNvSpPr>
            <p:nvPr/>
          </p:nvSpPr>
          <p:spPr bwMode="auto">
            <a:xfrm>
              <a:off x="1807" y="2389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7" name="Oval 121"/>
            <p:cNvSpPr>
              <a:spLocks noChangeArrowheads="1"/>
            </p:cNvSpPr>
            <p:nvPr/>
          </p:nvSpPr>
          <p:spPr bwMode="auto">
            <a:xfrm>
              <a:off x="1222" y="2455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8" name="Oval 122"/>
            <p:cNvSpPr>
              <a:spLocks noChangeArrowheads="1"/>
            </p:cNvSpPr>
            <p:nvPr/>
          </p:nvSpPr>
          <p:spPr bwMode="auto">
            <a:xfrm>
              <a:off x="1287" y="242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39" name="Oval 123"/>
            <p:cNvSpPr>
              <a:spLocks noChangeArrowheads="1"/>
            </p:cNvSpPr>
            <p:nvPr/>
          </p:nvSpPr>
          <p:spPr bwMode="auto">
            <a:xfrm>
              <a:off x="1287" y="2520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0" name="Oval 124"/>
            <p:cNvSpPr>
              <a:spLocks noChangeArrowheads="1"/>
            </p:cNvSpPr>
            <p:nvPr/>
          </p:nvSpPr>
          <p:spPr bwMode="auto">
            <a:xfrm>
              <a:off x="1352" y="2585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41" name="Oval 125"/>
            <p:cNvSpPr>
              <a:spLocks noChangeArrowheads="1"/>
            </p:cNvSpPr>
            <p:nvPr/>
          </p:nvSpPr>
          <p:spPr bwMode="auto">
            <a:xfrm>
              <a:off x="1319" y="268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2" name="Oval 126"/>
            <p:cNvSpPr>
              <a:spLocks noChangeArrowheads="1"/>
            </p:cNvSpPr>
            <p:nvPr/>
          </p:nvSpPr>
          <p:spPr bwMode="auto">
            <a:xfrm>
              <a:off x="1384" y="274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3" name="Oval 127"/>
            <p:cNvSpPr>
              <a:spLocks noChangeArrowheads="1"/>
            </p:cNvSpPr>
            <p:nvPr/>
          </p:nvSpPr>
          <p:spPr bwMode="auto">
            <a:xfrm>
              <a:off x="1417" y="242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4" name="Oval 128"/>
            <p:cNvSpPr>
              <a:spLocks noChangeArrowheads="1"/>
            </p:cNvSpPr>
            <p:nvPr/>
          </p:nvSpPr>
          <p:spPr bwMode="auto">
            <a:xfrm>
              <a:off x="1482" y="2487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5" name="Oval 129"/>
            <p:cNvSpPr>
              <a:spLocks noChangeArrowheads="1"/>
            </p:cNvSpPr>
            <p:nvPr/>
          </p:nvSpPr>
          <p:spPr bwMode="auto">
            <a:xfrm>
              <a:off x="1547" y="2553"/>
              <a:ext cx="32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6" name="Oval 130"/>
            <p:cNvSpPr>
              <a:spLocks noChangeArrowheads="1"/>
            </p:cNvSpPr>
            <p:nvPr/>
          </p:nvSpPr>
          <p:spPr bwMode="auto">
            <a:xfrm>
              <a:off x="1417" y="2651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7" name="Oval 131"/>
            <p:cNvSpPr>
              <a:spLocks noChangeArrowheads="1"/>
            </p:cNvSpPr>
            <p:nvPr/>
          </p:nvSpPr>
          <p:spPr bwMode="auto">
            <a:xfrm>
              <a:off x="1514" y="2716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48" name="Oval 132"/>
            <p:cNvSpPr>
              <a:spLocks noChangeArrowheads="1"/>
            </p:cNvSpPr>
            <p:nvPr/>
          </p:nvSpPr>
          <p:spPr bwMode="auto">
            <a:xfrm>
              <a:off x="1482" y="2585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49" name="Oval 133"/>
            <p:cNvSpPr>
              <a:spLocks noChangeArrowheads="1"/>
            </p:cNvSpPr>
            <p:nvPr/>
          </p:nvSpPr>
          <p:spPr bwMode="auto">
            <a:xfrm>
              <a:off x="1449" y="268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0" name="Oval 134"/>
            <p:cNvSpPr>
              <a:spLocks noChangeArrowheads="1"/>
            </p:cNvSpPr>
            <p:nvPr/>
          </p:nvSpPr>
          <p:spPr bwMode="auto">
            <a:xfrm>
              <a:off x="1742" y="2651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1" name="Oval 135"/>
            <p:cNvSpPr>
              <a:spLocks noChangeArrowheads="1"/>
            </p:cNvSpPr>
            <p:nvPr/>
          </p:nvSpPr>
          <p:spPr bwMode="auto">
            <a:xfrm>
              <a:off x="1612" y="2585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2" name="Oval 136"/>
            <p:cNvSpPr>
              <a:spLocks noChangeArrowheads="1"/>
            </p:cNvSpPr>
            <p:nvPr/>
          </p:nvSpPr>
          <p:spPr bwMode="auto">
            <a:xfrm>
              <a:off x="1579" y="268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2953" name="Oval 137"/>
            <p:cNvSpPr>
              <a:spLocks noChangeArrowheads="1"/>
            </p:cNvSpPr>
            <p:nvPr/>
          </p:nvSpPr>
          <p:spPr bwMode="auto">
            <a:xfrm>
              <a:off x="1644" y="274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4" name="Oval 138"/>
            <p:cNvSpPr>
              <a:spLocks noChangeArrowheads="1"/>
            </p:cNvSpPr>
            <p:nvPr/>
          </p:nvSpPr>
          <p:spPr bwMode="auto">
            <a:xfrm>
              <a:off x="1807" y="2782"/>
              <a:ext cx="32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5" name="Oval 139"/>
            <p:cNvSpPr>
              <a:spLocks noChangeArrowheads="1"/>
            </p:cNvSpPr>
            <p:nvPr/>
          </p:nvSpPr>
          <p:spPr bwMode="auto">
            <a:xfrm>
              <a:off x="1384" y="2684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6" name="Oval 140"/>
            <p:cNvSpPr>
              <a:spLocks noChangeArrowheads="1"/>
            </p:cNvSpPr>
            <p:nvPr/>
          </p:nvSpPr>
          <p:spPr bwMode="auto">
            <a:xfrm>
              <a:off x="1449" y="2749"/>
              <a:ext cx="33" cy="3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7" name="Oval 141"/>
            <p:cNvSpPr>
              <a:spLocks noChangeArrowheads="1"/>
            </p:cNvSpPr>
            <p:nvPr/>
          </p:nvSpPr>
          <p:spPr bwMode="auto">
            <a:xfrm>
              <a:off x="1514" y="2815"/>
              <a:ext cx="33" cy="32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8" name="AutoShape 142"/>
            <p:cNvSpPr>
              <a:spLocks noChangeArrowheads="1"/>
            </p:cNvSpPr>
            <p:nvPr/>
          </p:nvSpPr>
          <p:spPr bwMode="auto">
            <a:xfrm>
              <a:off x="576" y="2400"/>
              <a:ext cx="432" cy="96"/>
            </a:xfrm>
            <a:prstGeom prst="leftRightArrow">
              <a:avLst>
                <a:gd name="adj1" fmla="val 50000"/>
                <a:gd name="adj2" fmla="val 9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59" name="Freeform 143"/>
            <p:cNvSpPr>
              <a:spLocks/>
            </p:cNvSpPr>
            <p:nvPr/>
          </p:nvSpPr>
          <p:spPr bwMode="auto">
            <a:xfrm>
              <a:off x="336" y="1824"/>
              <a:ext cx="1872" cy="1536"/>
            </a:xfrm>
            <a:custGeom>
              <a:avLst/>
              <a:gdLst/>
              <a:ahLst/>
              <a:cxnLst>
                <a:cxn ang="0">
                  <a:pos x="211" y="165"/>
                </a:cxn>
                <a:cxn ang="0">
                  <a:pos x="175" y="213"/>
                </a:cxn>
                <a:cxn ang="0">
                  <a:pos x="104" y="320"/>
                </a:cxn>
                <a:cxn ang="0">
                  <a:pos x="56" y="468"/>
                </a:cxn>
                <a:cxn ang="0">
                  <a:pos x="38" y="670"/>
                </a:cxn>
                <a:cxn ang="0">
                  <a:pos x="21" y="729"/>
                </a:cxn>
                <a:cxn ang="0">
                  <a:pos x="9" y="765"/>
                </a:cxn>
                <a:cxn ang="0">
                  <a:pos x="32" y="931"/>
                </a:cxn>
                <a:cxn ang="0">
                  <a:pos x="80" y="1020"/>
                </a:cxn>
                <a:cxn ang="0">
                  <a:pos x="133" y="1086"/>
                </a:cxn>
                <a:cxn ang="0">
                  <a:pos x="157" y="1098"/>
                </a:cxn>
                <a:cxn ang="0">
                  <a:pos x="294" y="1198"/>
                </a:cxn>
                <a:cxn ang="0">
                  <a:pos x="412" y="1270"/>
                </a:cxn>
                <a:cxn ang="0">
                  <a:pos x="466" y="1305"/>
                </a:cxn>
                <a:cxn ang="0">
                  <a:pos x="674" y="1424"/>
                </a:cxn>
                <a:cxn ang="0">
                  <a:pos x="739" y="1448"/>
                </a:cxn>
                <a:cxn ang="0">
                  <a:pos x="840" y="1495"/>
                </a:cxn>
                <a:cxn ang="0">
                  <a:pos x="941" y="1543"/>
                </a:cxn>
                <a:cxn ang="0">
                  <a:pos x="1089" y="1590"/>
                </a:cxn>
                <a:cxn ang="0">
                  <a:pos x="1190" y="1632"/>
                </a:cxn>
                <a:cxn ang="0">
                  <a:pos x="1238" y="1644"/>
                </a:cxn>
                <a:cxn ang="0">
                  <a:pos x="1315" y="1668"/>
                </a:cxn>
                <a:cxn ang="0">
                  <a:pos x="1410" y="1650"/>
                </a:cxn>
                <a:cxn ang="0">
                  <a:pos x="1487" y="1614"/>
                </a:cxn>
                <a:cxn ang="0">
                  <a:pos x="1523" y="1590"/>
                </a:cxn>
                <a:cxn ang="0">
                  <a:pos x="1570" y="1531"/>
                </a:cxn>
                <a:cxn ang="0">
                  <a:pos x="1630" y="1442"/>
                </a:cxn>
                <a:cxn ang="0">
                  <a:pos x="1713" y="1299"/>
                </a:cxn>
                <a:cxn ang="0">
                  <a:pos x="1784" y="1133"/>
                </a:cxn>
                <a:cxn ang="0">
                  <a:pos x="1814" y="1014"/>
                </a:cxn>
                <a:cxn ang="0">
                  <a:pos x="1838" y="735"/>
                </a:cxn>
                <a:cxn ang="0">
                  <a:pos x="1933" y="474"/>
                </a:cxn>
                <a:cxn ang="0">
                  <a:pos x="1968" y="391"/>
                </a:cxn>
                <a:cxn ang="0">
                  <a:pos x="1986" y="332"/>
                </a:cxn>
                <a:cxn ang="0">
                  <a:pos x="1909" y="171"/>
                </a:cxn>
                <a:cxn ang="0">
                  <a:pos x="1802" y="136"/>
                </a:cxn>
                <a:cxn ang="0">
                  <a:pos x="1754" y="124"/>
                </a:cxn>
                <a:cxn ang="0">
                  <a:pos x="1707" y="106"/>
                </a:cxn>
                <a:cxn ang="0">
                  <a:pos x="1659" y="82"/>
                </a:cxn>
                <a:cxn ang="0">
                  <a:pos x="1089" y="82"/>
                </a:cxn>
                <a:cxn ang="0">
                  <a:pos x="959" y="52"/>
                </a:cxn>
                <a:cxn ang="0">
                  <a:pos x="686" y="17"/>
                </a:cxn>
                <a:cxn ang="0">
                  <a:pos x="353" y="46"/>
                </a:cxn>
                <a:cxn ang="0">
                  <a:pos x="317" y="70"/>
                </a:cxn>
                <a:cxn ang="0">
                  <a:pos x="282" y="94"/>
                </a:cxn>
                <a:cxn ang="0">
                  <a:pos x="258" y="130"/>
                </a:cxn>
                <a:cxn ang="0">
                  <a:pos x="222" y="153"/>
                </a:cxn>
                <a:cxn ang="0">
                  <a:pos x="205" y="159"/>
                </a:cxn>
                <a:cxn ang="0">
                  <a:pos x="211" y="165"/>
                </a:cxn>
              </a:cxnLst>
              <a:rect l="0" t="0" r="r" b="b"/>
              <a:pathLst>
                <a:path w="1986" h="1668">
                  <a:moveTo>
                    <a:pt x="211" y="165"/>
                  </a:moveTo>
                  <a:cubicBezTo>
                    <a:pt x="189" y="180"/>
                    <a:pt x="190" y="192"/>
                    <a:pt x="175" y="213"/>
                  </a:cubicBezTo>
                  <a:cubicBezTo>
                    <a:pt x="149" y="248"/>
                    <a:pt x="128" y="284"/>
                    <a:pt x="104" y="320"/>
                  </a:cubicBezTo>
                  <a:cubicBezTo>
                    <a:pt x="91" y="372"/>
                    <a:pt x="80" y="420"/>
                    <a:pt x="56" y="468"/>
                  </a:cubicBezTo>
                  <a:cubicBezTo>
                    <a:pt x="42" y="537"/>
                    <a:pt x="44" y="597"/>
                    <a:pt x="38" y="670"/>
                  </a:cubicBezTo>
                  <a:cubicBezTo>
                    <a:pt x="37" y="688"/>
                    <a:pt x="27" y="711"/>
                    <a:pt x="21" y="729"/>
                  </a:cubicBezTo>
                  <a:cubicBezTo>
                    <a:pt x="17" y="741"/>
                    <a:pt x="9" y="765"/>
                    <a:pt x="9" y="765"/>
                  </a:cubicBezTo>
                  <a:cubicBezTo>
                    <a:pt x="12" y="830"/>
                    <a:pt x="0" y="879"/>
                    <a:pt x="32" y="931"/>
                  </a:cubicBezTo>
                  <a:cubicBezTo>
                    <a:pt x="39" y="970"/>
                    <a:pt x="46" y="997"/>
                    <a:pt x="80" y="1020"/>
                  </a:cubicBezTo>
                  <a:cubicBezTo>
                    <a:pt x="85" y="1036"/>
                    <a:pt x="118" y="1075"/>
                    <a:pt x="133" y="1086"/>
                  </a:cubicBezTo>
                  <a:cubicBezTo>
                    <a:pt x="140" y="1091"/>
                    <a:pt x="150" y="1092"/>
                    <a:pt x="157" y="1098"/>
                  </a:cubicBezTo>
                  <a:cubicBezTo>
                    <a:pt x="208" y="1138"/>
                    <a:pt x="223" y="1183"/>
                    <a:pt x="294" y="1198"/>
                  </a:cubicBezTo>
                  <a:cubicBezTo>
                    <a:pt x="331" y="1224"/>
                    <a:pt x="375" y="1243"/>
                    <a:pt x="412" y="1270"/>
                  </a:cubicBezTo>
                  <a:cubicBezTo>
                    <a:pt x="433" y="1285"/>
                    <a:pt x="441" y="1297"/>
                    <a:pt x="466" y="1305"/>
                  </a:cubicBezTo>
                  <a:cubicBezTo>
                    <a:pt x="518" y="1357"/>
                    <a:pt x="602" y="1410"/>
                    <a:pt x="674" y="1424"/>
                  </a:cubicBezTo>
                  <a:cubicBezTo>
                    <a:pt x="696" y="1436"/>
                    <a:pt x="715" y="1442"/>
                    <a:pt x="739" y="1448"/>
                  </a:cubicBezTo>
                  <a:cubicBezTo>
                    <a:pt x="771" y="1469"/>
                    <a:pt x="807" y="1477"/>
                    <a:pt x="840" y="1495"/>
                  </a:cubicBezTo>
                  <a:cubicBezTo>
                    <a:pt x="873" y="1513"/>
                    <a:pt x="905" y="1534"/>
                    <a:pt x="941" y="1543"/>
                  </a:cubicBezTo>
                  <a:cubicBezTo>
                    <a:pt x="983" y="1571"/>
                    <a:pt x="1041" y="1580"/>
                    <a:pt x="1089" y="1590"/>
                  </a:cubicBezTo>
                  <a:cubicBezTo>
                    <a:pt x="1121" y="1606"/>
                    <a:pt x="1156" y="1621"/>
                    <a:pt x="1190" y="1632"/>
                  </a:cubicBezTo>
                  <a:cubicBezTo>
                    <a:pt x="1206" y="1637"/>
                    <a:pt x="1238" y="1644"/>
                    <a:pt x="1238" y="1644"/>
                  </a:cubicBezTo>
                  <a:cubicBezTo>
                    <a:pt x="1262" y="1660"/>
                    <a:pt x="1288" y="1659"/>
                    <a:pt x="1315" y="1668"/>
                  </a:cubicBezTo>
                  <a:cubicBezTo>
                    <a:pt x="1352" y="1664"/>
                    <a:pt x="1376" y="1659"/>
                    <a:pt x="1410" y="1650"/>
                  </a:cubicBezTo>
                  <a:cubicBezTo>
                    <a:pt x="1434" y="1634"/>
                    <a:pt x="1462" y="1628"/>
                    <a:pt x="1487" y="1614"/>
                  </a:cubicBezTo>
                  <a:cubicBezTo>
                    <a:pt x="1500" y="1607"/>
                    <a:pt x="1523" y="1590"/>
                    <a:pt x="1523" y="1590"/>
                  </a:cubicBezTo>
                  <a:cubicBezTo>
                    <a:pt x="1558" y="1542"/>
                    <a:pt x="1541" y="1561"/>
                    <a:pt x="1570" y="1531"/>
                  </a:cubicBezTo>
                  <a:cubicBezTo>
                    <a:pt x="1582" y="1495"/>
                    <a:pt x="1606" y="1473"/>
                    <a:pt x="1630" y="1442"/>
                  </a:cubicBezTo>
                  <a:cubicBezTo>
                    <a:pt x="1655" y="1411"/>
                    <a:pt x="1696" y="1336"/>
                    <a:pt x="1713" y="1299"/>
                  </a:cubicBezTo>
                  <a:cubicBezTo>
                    <a:pt x="1738" y="1244"/>
                    <a:pt x="1753" y="1185"/>
                    <a:pt x="1784" y="1133"/>
                  </a:cubicBezTo>
                  <a:cubicBezTo>
                    <a:pt x="1791" y="1092"/>
                    <a:pt x="1804" y="1054"/>
                    <a:pt x="1814" y="1014"/>
                  </a:cubicBezTo>
                  <a:cubicBezTo>
                    <a:pt x="1817" y="937"/>
                    <a:pt x="1806" y="815"/>
                    <a:pt x="1838" y="735"/>
                  </a:cubicBezTo>
                  <a:cubicBezTo>
                    <a:pt x="1854" y="644"/>
                    <a:pt x="1900" y="560"/>
                    <a:pt x="1933" y="474"/>
                  </a:cubicBezTo>
                  <a:cubicBezTo>
                    <a:pt x="1944" y="445"/>
                    <a:pt x="1960" y="422"/>
                    <a:pt x="1968" y="391"/>
                  </a:cubicBezTo>
                  <a:cubicBezTo>
                    <a:pt x="1973" y="371"/>
                    <a:pt x="1986" y="332"/>
                    <a:pt x="1986" y="332"/>
                  </a:cubicBezTo>
                  <a:cubicBezTo>
                    <a:pt x="1981" y="252"/>
                    <a:pt x="1985" y="204"/>
                    <a:pt x="1909" y="171"/>
                  </a:cubicBezTo>
                  <a:cubicBezTo>
                    <a:pt x="1878" y="158"/>
                    <a:pt x="1835" y="144"/>
                    <a:pt x="1802" y="136"/>
                  </a:cubicBezTo>
                  <a:cubicBezTo>
                    <a:pt x="1786" y="132"/>
                    <a:pt x="1754" y="124"/>
                    <a:pt x="1754" y="124"/>
                  </a:cubicBezTo>
                  <a:cubicBezTo>
                    <a:pt x="1714" y="96"/>
                    <a:pt x="1765" y="128"/>
                    <a:pt x="1707" y="106"/>
                  </a:cubicBezTo>
                  <a:cubicBezTo>
                    <a:pt x="1690" y="100"/>
                    <a:pt x="1659" y="82"/>
                    <a:pt x="1659" y="82"/>
                  </a:cubicBezTo>
                  <a:cubicBezTo>
                    <a:pt x="1390" y="90"/>
                    <a:pt x="1424" y="92"/>
                    <a:pt x="1089" y="82"/>
                  </a:cubicBezTo>
                  <a:cubicBezTo>
                    <a:pt x="1046" y="81"/>
                    <a:pt x="1001" y="60"/>
                    <a:pt x="959" y="52"/>
                  </a:cubicBezTo>
                  <a:cubicBezTo>
                    <a:pt x="865" y="33"/>
                    <a:pt x="784" y="22"/>
                    <a:pt x="686" y="17"/>
                  </a:cubicBezTo>
                  <a:cubicBezTo>
                    <a:pt x="588" y="19"/>
                    <a:pt x="453" y="0"/>
                    <a:pt x="353" y="46"/>
                  </a:cubicBezTo>
                  <a:cubicBezTo>
                    <a:pt x="312" y="87"/>
                    <a:pt x="357" y="47"/>
                    <a:pt x="317" y="70"/>
                  </a:cubicBezTo>
                  <a:cubicBezTo>
                    <a:pt x="305" y="77"/>
                    <a:pt x="282" y="94"/>
                    <a:pt x="282" y="94"/>
                  </a:cubicBezTo>
                  <a:cubicBezTo>
                    <a:pt x="274" y="106"/>
                    <a:pt x="266" y="118"/>
                    <a:pt x="258" y="130"/>
                  </a:cubicBezTo>
                  <a:cubicBezTo>
                    <a:pt x="250" y="142"/>
                    <a:pt x="235" y="148"/>
                    <a:pt x="222" y="153"/>
                  </a:cubicBezTo>
                  <a:cubicBezTo>
                    <a:pt x="216" y="155"/>
                    <a:pt x="209" y="155"/>
                    <a:pt x="205" y="159"/>
                  </a:cubicBezTo>
                  <a:cubicBezTo>
                    <a:pt x="203" y="161"/>
                    <a:pt x="209" y="163"/>
                    <a:pt x="211" y="165"/>
                  </a:cubicBez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2960" name="AutoShape 144"/>
            <p:cNvSpPr>
              <a:spLocks noChangeArrowheads="1"/>
            </p:cNvSpPr>
            <p:nvPr/>
          </p:nvSpPr>
          <p:spPr bwMode="auto">
            <a:xfrm>
              <a:off x="1440" y="2880"/>
              <a:ext cx="48" cy="144"/>
            </a:xfrm>
            <a:prstGeom prst="upDownArrow">
              <a:avLst>
                <a:gd name="adj1" fmla="val 50000"/>
                <a:gd name="adj2" fmla="val 6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961" name="Text Box 145"/>
            <p:cNvSpPr txBox="1">
              <a:spLocks noChangeArrowheads="1"/>
            </p:cNvSpPr>
            <p:nvPr/>
          </p:nvSpPr>
          <p:spPr bwMode="auto">
            <a:xfrm>
              <a:off x="1344" y="2976"/>
              <a:ext cx="4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FF"/>
                  </a:solidFill>
                </a:rPr>
                <a:t>Work</a:t>
              </a:r>
            </a:p>
          </p:txBody>
        </p:sp>
        <p:sp>
          <p:nvSpPr>
            <p:cNvPr id="162962" name="Text Box 146"/>
            <p:cNvSpPr txBox="1">
              <a:spLocks noChangeArrowheads="1"/>
            </p:cNvSpPr>
            <p:nvPr/>
          </p:nvSpPr>
          <p:spPr bwMode="auto">
            <a:xfrm>
              <a:off x="672" y="1872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00"/>
                  </a:solidFill>
                </a:rPr>
                <a:t>reservoir</a:t>
              </a:r>
            </a:p>
          </p:txBody>
        </p:sp>
      </p:grpSp>
      <p:sp>
        <p:nvSpPr>
          <p:cNvPr id="162963" name="Rectangle 147"/>
          <p:cNvSpPr>
            <a:spLocks noChangeArrowheads="1"/>
          </p:cNvSpPr>
          <p:nvPr/>
        </p:nvSpPr>
        <p:spPr bwMode="auto">
          <a:xfrm>
            <a:off x="5257800" y="5410200"/>
            <a:ext cx="329565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800080"/>
                </a:solidFill>
              </a:rPr>
              <a:t>Open systems</a:t>
            </a:r>
            <a:r>
              <a:rPr lang="en-US" sz="1800" b="0" i="1">
                <a:solidFill>
                  <a:srgbClr val="800080"/>
                </a:solidFill>
              </a:rPr>
              <a:t> </a:t>
            </a:r>
            <a:r>
              <a:rPr lang="en-US" sz="1800" b="0">
                <a:solidFill>
                  <a:srgbClr val="800080"/>
                </a:solidFill>
              </a:rPr>
              <a:t>can exchange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>
                <a:solidFill>
                  <a:srgbClr val="800080"/>
                </a:solidFill>
              </a:rPr>
              <a:t>both matter and energy with 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b="0">
                <a:solidFill>
                  <a:srgbClr val="800080"/>
                </a:solidFill>
              </a:rPr>
              <a:t>the environment. </a:t>
            </a:r>
          </a:p>
        </p:txBody>
      </p:sp>
      <p:sp>
        <p:nvSpPr>
          <p:cNvPr id="162964" name="Text Box 148"/>
          <p:cNvSpPr txBox="1">
            <a:spLocks noChangeArrowheads="1"/>
          </p:cNvSpPr>
          <p:nvPr/>
        </p:nvSpPr>
        <p:spPr bwMode="auto">
          <a:xfrm>
            <a:off x="5257800" y="36718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3300"/>
                </a:solidFill>
              </a:rPr>
              <a:t>Heat</a:t>
            </a:r>
          </a:p>
        </p:txBody>
      </p:sp>
      <p:sp>
        <p:nvSpPr>
          <p:cNvPr id="162965" name="Rectangle 149"/>
          <p:cNvSpPr>
            <a:spLocks noChangeArrowheads="1"/>
          </p:cNvSpPr>
          <p:nvPr/>
        </p:nvSpPr>
        <p:spPr bwMode="auto">
          <a:xfrm>
            <a:off x="5943600" y="3200400"/>
            <a:ext cx="1600200" cy="1143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66" name="Oval 150"/>
          <p:cNvSpPr>
            <a:spLocks noChangeArrowheads="1"/>
          </p:cNvSpPr>
          <p:nvPr/>
        </p:nvSpPr>
        <p:spPr bwMode="auto">
          <a:xfrm>
            <a:off x="6149975" y="3460750"/>
            <a:ext cx="52388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67" name="Oval 151"/>
          <p:cNvSpPr>
            <a:spLocks noChangeArrowheads="1"/>
          </p:cNvSpPr>
          <p:nvPr/>
        </p:nvSpPr>
        <p:spPr bwMode="auto">
          <a:xfrm>
            <a:off x="6253163" y="340836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68" name="Oval 152"/>
          <p:cNvSpPr>
            <a:spLocks noChangeArrowheads="1"/>
          </p:cNvSpPr>
          <p:nvPr/>
        </p:nvSpPr>
        <p:spPr bwMode="auto">
          <a:xfrm>
            <a:off x="6253163" y="3563938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69" name="Oval 153"/>
          <p:cNvSpPr>
            <a:spLocks noChangeArrowheads="1"/>
          </p:cNvSpPr>
          <p:nvPr/>
        </p:nvSpPr>
        <p:spPr bwMode="auto">
          <a:xfrm>
            <a:off x="6356350" y="3668713"/>
            <a:ext cx="52388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2970" name="Oval 154"/>
          <p:cNvSpPr>
            <a:spLocks noChangeArrowheads="1"/>
          </p:cNvSpPr>
          <p:nvPr/>
        </p:nvSpPr>
        <p:spPr bwMode="auto">
          <a:xfrm>
            <a:off x="6459538" y="377190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1" name="Oval 155"/>
          <p:cNvSpPr>
            <a:spLocks noChangeArrowheads="1"/>
          </p:cNvSpPr>
          <p:nvPr/>
        </p:nvSpPr>
        <p:spPr bwMode="auto">
          <a:xfrm>
            <a:off x="6562725" y="3875088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2" name="Oval 156"/>
          <p:cNvSpPr>
            <a:spLocks noChangeArrowheads="1"/>
          </p:cNvSpPr>
          <p:nvPr/>
        </p:nvSpPr>
        <p:spPr bwMode="auto">
          <a:xfrm>
            <a:off x="6459538" y="340836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3" name="Oval 157"/>
          <p:cNvSpPr>
            <a:spLocks noChangeArrowheads="1"/>
          </p:cNvSpPr>
          <p:nvPr/>
        </p:nvSpPr>
        <p:spPr bwMode="auto">
          <a:xfrm>
            <a:off x="6562725" y="351155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4" name="Oval 158"/>
          <p:cNvSpPr>
            <a:spLocks noChangeArrowheads="1"/>
          </p:cNvSpPr>
          <p:nvPr/>
        </p:nvSpPr>
        <p:spPr bwMode="auto">
          <a:xfrm>
            <a:off x="6718300" y="36163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5" name="Oval 159"/>
          <p:cNvSpPr>
            <a:spLocks noChangeArrowheads="1"/>
          </p:cNvSpPr>
          <p:nvPr/>
        </p:nvSpPr>
        <p:spPr bwMode="auto">
          <a:xfrm>
            <a:off x="6459538" y="3563938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6" name="Oval 160"/>
          <p:cNvSpPr>
            <a:spLocks noChangeArrowheads="1"/>
          </p:cNvSpPr>
          <p:nvPr/>
        </p:nvSpPr>
        <p:spPr bwMode="auto">
          <a:xfrm>
            <a:off x="6562725" y="351155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7" name="Oval 161"/>
          <p:cNvSpPr>
            <a:spLocks noChangeArrowheads="1"/>
          </p:cNvSpPr>
          <p:nvPr/>
        </p:nvSpPr>
        <p:spPr bwMode="auto">
          <a:xfrm>
            <a:off x="6202363" y="387508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78" name="Oval 162"/>
          <p:cNvSpPr>
            <a:spLocks noChangeArrowheads="1"/>
          </p:cNvSpPr>
          <p:nvPr/>
        </p:nvSpPr>
        <p:spPr bwMode="auto">
          <a:xfrm>
            <a:off x="6718300" y="3771900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2979" name="Oval 163"/>
          <p:cNvSpPr>
            <a:spLocks noChangeArrowheads="1"/>
          </p:cNvSpPr>
          <p:nvPr/>
        </p:nvSpPr>
        <p:spPr bwMode="auto">
          <a:xfrm>
            <a:off x="6459538" y="408305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0" name="Oval 164"/>
          <p:cNvSpPr>
            <a:spLocks noChangeArrowheads="1"/>
          </p:cNvSpPr>
          <p:nvPr/>
        </p:nvSpPr>
        <p:spPr bwMode="auto">
          <a:xfrm>
            <a:off x="6718300" y="4083050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1" name="Oval 165"/>
          <p:cNvSpPr>
            <a:spLocks noChangeArrowheads="1"/>
          </p:cNvSpPr>
          <p:nvPr/>
        </p:nvSpPr>
        <p:spPr bwMode="auto">
          <a:xfrm>
            <a:off x="6769100" y="351155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2" name="Oval 166"/>
          <p:cNvSpPr>
            <a:spLocks noChangeArrowheads="1"/>
          </p:cNvSpPr>
          <p:nvPr/>
        </p:nvSpPr>
        <p:spPr bwMode="auto">
          <a:xfrm>
            <a:off x="6872288" y="3563938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3" name="Oval 167"/>
          <p:cNvSpPr>
            <a:spLocks noChangeArrowheads="1"/>
          </p:cNvSpPr>
          <p:nvPr/>
        </p:nvSpPr>
        <p:spPr bwMode="auto">
          <a:xfrm>
            <a:off x="6975475" y="37719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4" name="Oval 168"/>
          <p:cNvSpPr>
            <a:spLocks noChangeArrowheads="1"/>
          </p:cNvSpPr>
          <p:nvPr/>
        </p:nvSpPr>
        <p:spPr bwMode="auto">
          <a:xfrm>
            <a:off x="6046788" y="3824288"/>
            <a:ext cx="52387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5" name="Oval 169"/>
          <p:cNvSpPr>
            <a:spLocks noChangeArrowheads="1"/>
          </p:cNvSpPr>
          <p:nvPr/>
        </p:nvSpPr>
        <p:spPr bwMode="auto">
          <a:xfrm>
            <a:off x="6149975" y="37719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6" name="Oval 170"/>
          <p:cNvSpPr>
            <a:spLocks noChangeArrowheads="1"/>
          </p:cNvSpPr>
          <p:nvPr/>
        </p:nvSpPr>
        <p:spPr bwMode="auto">
          <a:xfrm>
            <a:off x="6253163" y="397986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7" name="Oval 171"/>
          <p:cNvSpPr>
            <a:spLocks noChangeArrowheads="1"/>
          </p:cNvSpPr>
          <p:nvPr/>
        </p:nvSpPr>
        <p:spPr bwMode="auto">
          <a:xfrm>
            <a:off x="6149975" y="4032250"/>
            <a:ext cx="52388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2988" name="Oval 172"/>
          <p:cNvSpPr>
            <a:spLocks noChangeArrowheads="1"/>
          </p:cNvSpPr>
          <p:nvPr/>
        </p:nvSpPr>
        <p:spPr bwMode="auto">
          <a:xfrm>
            <a:off x="6253163" y="4187825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89" name="Oval 173"/>
          <p:cNvSpPr>
            <a:spLocks noChangeArrowheads="1"/>
          </p:cNvSpPr>
          <p:nvPr/>
        </p:nvSpPr>
        <p:spPr bwMode="auto">
          <a:xfrm>
            <a:off x="6459538" y="4187825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0" name="Oval 174"/>
          <p:cNvSpPr>
            <a:spLocks noChangeArrowheads="1"/>
          </p:cNvSpPr>
          <p:nvPr/>
        </p:nvSpPr>
        <p:spPr bwMode="auto">
          <a:xfrm>
            <a:off x="6356350" y="37719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1" name="Oval 175"/>
          <p:cNvSpPr>
            <a:spLocks noChangeArrowheads="1"/>
          </p:cNvSpPr>
          <p:nvPr/>
        </p:nvSpPr>
        <p:spPr bwMode="auto">
          <a:xfrm>
            <a:off x="6459538" y="3875088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2" name="Oval 176"/>
          <p:cNvSpPr>
            <a:spLocks noChangeArrowheads="1"/>
          </p:cNvSpPr>
          <p:nvPr/>
        </p:nvSpPr>
        <p:spPr bwMode="auto">
          <a:xfrm>
            <a:off x="6562725" y="3979863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3" name="Oval 177"/>
          <p:cNvSpPr>
            <a:spLocks noChangeArrowheads="1"/>
          </p:cNvSpPr>
          <p:nvPr/>
        </p:nvSpPr>
        <p:spPr bwMode="auto">
          <a:xfrm>
            <a:off x="6615113" y="330358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4" name="Oval 178"/>
          <p:cNvSpPr>
            <a:spLocks noChangeArrowheads="1"/>
          </p:cNvSpPr>
          <p:nvPr/>
        </p:nvSpPr>
        <p:spPr bwMode="auto">
          <a:xfrm>
            <a:off x="6718300" y="3252788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5" name="Oval 179"/>
          <p:cNvSpPr>
            <a:spLocks noChangeArrowheads="1"/>
          </p:cNvSpPr>
          <p:nvPr/>
        </p:nvSpPr>
        <p:spPr bwMode="auto">
          <a:xfrm>
            <a:off x="6718300" y="340836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6" name="Oval 180"/>
          <p:cNvSpPr>
            <a:spLocks noChangeArrowheads="1"/>
          </p:cNvSpPr>
          <p:nvPr/>
        </p:nvSpPr>
        <p:spPr bwMode="auto">
          <a:xfrm>
            <a:off x="6821488" y="3460750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2997" name="Oval 181"/>
          <p:cNvSpPr>
            <a:spLocks noChangeArrowheads="1"/>
          </p:cNvSpPr>
          <p:nvPr/>
        </p:nvSpPr>
        <p:spPr bwMode="auto">
          <a:xfrm>
            <a:off x="6924675" y="36163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8" name="Oval 182"/>
          <p:cNvSpPr>
            <a:spLocks noChangeArrowheads="1"/>
          </p:cNvSpPr>
          <p:nvPr/>
        </p:nvSpPr>
        <p:spPr bwMode="auto">
          <a:xfrm>
            <a:off x="7027863" y="371951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999" name="Oval 183"/>
          <p:cNvSpPr>
            <a:spLocks noChangeArrowheads="1"/>
          </p:cNvSpPr>
          <p:nvPr/>
        </p:nvSpPr>
        <p:spPr bwMode="auto">
          <a:xfrm>
            <a:off x="6924675" y="3252788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0" name="Oval 184"/>
          <p:cNvSpPr>
            <a:spLocks noChangeArrowheads="1"/>
          </p:cNvSpPr>
          <p:nvPr/>
        </p:nvSpPr>
        <p:spPr bwMode="auto">
          <a:xfrm>
            <a:off x="7027863" y="335597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1" name="Oval 185"/>
          <p:cNvSpPr>
            <a:spLocks noChangeArrowheads="1"/>
          </p:cNvSpPr>
          <p:nvPr/>
        </p:nvSpPr>
        <p:spPr bwMode="auto">
          <a:xfrm>
            <a:off x="7131050" y="3460750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2" name="Oval 186"/>
          <p:cNvSpPr>
            <a:spLocks noChangeArrowheads="1"/>
          </p:cNvSpPr>
          <p:nvPr/>
        </p:nvSpPr>
        <p:spPr bwMode="auto">
          <a:xfrm>
            <a:off x="6924675" y="340836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3" name="Oval 187"/>
          <p:cNvSpPr>
            <a:spLocks noChangeArrowheads="1"/>
          </p:cNvSpPr>
          <p:nvPr/>
        </p:nvSpPr>
        <p:spPr bwMode="auto">
          <a:xfrm>
            <a:off x="7027863" y="335597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4" name="Oval 188"/>
          <p:cNvSpPr>
            <a:spLocks noChangeArrowheads="1"/>
          </p:cNvSpPr>
          <p:nvPr/>
        </p:nvSpPr>
        <p:spPr bwMode="auto">
          <a:xfrm>
            <a:off x="7027863" y="3511550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5" name="Oval 189"/>
          <p:cNvSpPr>
            <a:spLocks noChangeArrowheads="1"/>
          </p:cNvSpPr>
          <p:nvPr/>
        </p:nvSpPr>
        <p:spPr bwMode="auto">
          <a:xfrm>
            <a:off x="7131050" y="36163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3006" name="Oval 190"/>
          <p:cNvSpPr>
            <a:spLocks noChangeArrowheads="1"/>
          </p:cNvSpPr>
          <p:nvPr/>
        </p:nvSpPr>
        <p:spPr bwMode="auto">
          <a:xfrm>
            <a:off x="7234238" y="371951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7" name="Oval 191"/>
          <p:cNvSpPr>
            <a:spLocks noChangeArrowheads="1"/>
          </p:cNvSpPr>
          <p:nvPr/>
        </p:nvSpPr>
        <p:spPr bwMode="auto">
          <a:xfrm>
            <a:off x="7337425" y="3824288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8" name="Oval 192"/>
          <p:cNvSpPr>
            <a:spLocks noChangeArrowheads="1"/>
          </p:cNvSpPr>
          <p:nvPr/>
        </p:nvSpPr>
        <p:spPr bwMode="auto">
          <a:xfrm>
            <a:off x="7234238" y="335597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09" name="Oval 193"/>
          <p:cNvSpPr>
            <a:spLocks noChangeArrowheads="1"/>
          </p:cNvSpPr>
          <p:nvPr/>
        </p:nvSpPr>
        <p:spPr bwMode="auto">
          <a:xfrm>
            <a:off x="7337425" y="3460750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0" name="Oval 194"/>
          <p:cNvSpPr>
            <a:spLocks noChangeArrowheads="1"/>
          </p:cNvSpPr>
          <p:nvPr/>
        </p:nvSpPr>
        <p:spPr bwMode="auto">
          <a:xfrm>
            <a:off x="7440613" y="356393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1" name="Oval 195"/>
          <p:cNvSpPr>
            <a:spLocks noChangeArrowheads="1"/>
          </p:cNvSpPr>
          <p:nvPr/>
        </p:nvSpPr>
        <p:spPr bwMode="auto">
          <a:xfrm>
            <a:off x="6511925" y="3668713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2" name="Oval 196"/>
          <p:cNvSpPr>
            <a:spLocks noChangeArrowheads="1"/>
          </p:cNvSpPr>
          <p:nvPr/>
        </p:nvSpPr>
        <p:spPr bwMode="auto">
          <a:xfrm>
            <a:off x="6615113" y="36163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3" name="Oval 197"/>
          <p:cNvSpPr>
            <a:spLocks noChangeArrowheads="1"/>
          </p:cNvSpPr>
          <p:nvPr/>
        </p:nvSpPr>
        <p:spPr bwMode="auto">
          <a:xfrm>
            <a:off x="6615113" y="3771900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4" name="Oval 198"/>
          <p:cNvSpPr>
            <a:spLocks noChangeArrowheads="1"/>
          </p:cNvSpPr>
          <p:nvPr/>
        </p:nvSpPr>
        <p:spPr bwMode="auto">
          <a:xfrm>
            <a:off x="6718300" y="387508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3015" name="Oval 199"/>
          <p:cNvSpPr>
            <a:spLocks noChangeArrowheads="1"/>
          </p:cNvSpPr>
          <p:nvPr/>
        </p:nvSpPr>
        <p:spPr bwMode="auto">
          <a:xfrm>
            <a:off x="6665913" y="4032250"/>
            <a:ext cx="52387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6" name="Oval 200"/>
          <p:cNvSpPr>
            <a:spLocks noChangeArrowheads="1"/>
          </p:cNvSpPr>
          <p:nvPr/>
        </p:nvSpPr>
        <p:spPr bwMode="auto">
          <a:xfrm>
            <a:off x="6769100" y="4135438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7" name="Oval 201"/>
          <p:cNvSpPr>
            <a:spLocks noChangeArrowheads="1"/>
          </p:cNvSpPr>
          <p:nvPr/>
        </p:nvSpPr>
        <p:spPr bwMode="auto">
          <a:xfrm>
            <a:off x="6821488" y="36163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8" name="Oval 202"/>
          <p:cNvSpPr>
            <a:spLocks noChangeArrowheads="1"/>
          </p:cNvSpPr>
          <p:nvPr/>
        </p:nvSpPr>
        <p:spPr bwMode="auto">
          <a:xfrm>
            <a:off x="6924675" y="371951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19" name="Oval 203"/>
          <p:cNvSpPr>
            <a:spLocks noChangeArrowheads="1"/>
          </p:cNvSpPr>
          <p:nvPr/>
        </p:nvSpPr>
        <p:spPr bwMode="auto">
          <a:xfrm>
            <a:off x="7027863" y="3824288"/>
            <a:ext cx="50800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0" name="Oval 204"/>
          <p:cNvSpPr>
            <a:spLocks noChangeArrowheads="1"/>
          </p:cNvSpPr>
          <p:nvPr/>
        </p:nvSpPr>
        <p:spPr bwMode="auto">
          <a:xfrm>
            <a:off x="6821488" y="397986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1" name="Oval 205"/>
          <p:cNvSpPr>
            <a:spLocks noChangeArrowheads="1"/>
          </p:cNvSpPr>
          <p:nvPr/>
        </p:nvSpPr>
        <p:spPr bwMode="auto">
          <a:xfrm>
            <a:off x="6975475" y="408305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2" name="Oval 206"/>
          <p:cNvSpPr>
            <a:spLocks noChangeArrowheads="1"/>
          </p:cNvSpPr>
          <p:nvPr/>
        </p:nvSpPr>
        <p:spPr bwMode="auto">
          <a:xfrm>
            <a:off x="6924675" y="387508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3023" name="Oval 207"/>
          <p:cNvSpPr>
            <a:spLocks noChangeArrowheads="1"/>
          </p:cNvSpPr>
          <p:nvPr/>
        </p:nvSpPr>
        <p:spPr bwMode="auto">
          <a:xfrm>
            <a:off x="6872288" y="4032250"/>
            <a:ext cx="52387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4" name="Oval 208"/>
          <p:cNvSpPr>
            <a:spLocks noChangeArrowheads="1"/>
          </p:cNvSpPr>
          <p:nvPr/>
        </p:nvSpPr>
        <p:spPr bwMode="auto">
          <a:xfrm>
            <a:off x="7337425" y="3979863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5" name="Oval 209"/>
          <p:cNvSpPr>
            <a:spLocks noChangeArrowheads="1"/>
          </p:cNvSpPr>
          <p:nvPr/>
        </p:nvSpPr>
        <p:spPr bwMode="auto">
          <a:xfrm>
            <a:off x="7131050" y="387508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6" name="Oval 210"/>
          <p:cNvSpPr>
            <a:spLocks noChangeArrowheads="1"/>
          </p:cNvSpPr>
          <p:nvPr/>
        </p:nvSpPr>
        <p:spPr bwMode="auto">
          <a:xfrm>
            <a:off x="7078663" y="4032250"/>
            <a:ext cx="52387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163027" name="Oval 211"/>
          <p:cNvSpPr>
            <a:spLocks noChangeArrowheads="1"/>
          </p:cNvSpPr>
          <p:nvPr/>
        </p:nvSpPr>
        <p:spPr bwMode="auto">
          <a:xfrm>
            <a:off x="7181850" y="4135438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8" name="Oval 212"/>
          <p:cNvSpPr>
            <a:spLocks noChangeArrowheads="1"/>
          </p:cNvSpPr>
          <p:nvPr/>
        </p:nvSpPr>
        <p:spPr bwMode="auto">
          <a:xfrm>
            <a:off x="7440613" y="4187825"/>
            <a:ext cx="50800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29" name="Oval 213"/>
          <p:cNvSpPr>
            <a:spLocks noChangeArrowheads="1"/>
          </p:cNvSpPr>
          <p:nvPr/>
        </p:nvSpPr>
        <p:spPr bwMode="auto">
          <a:xfrm>
            <a:off x="6769100" y="4032250"/>
            <a:ext cx="52388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0" name="Oval 214"/>
          <p:cNvSpPr>
            <a:spLocks noChangeArrowheads="1"/>
          </p:cNvSpPr>
          <p:nvPr/>
        </p:nvSpPr>
        <p:spPr bwMode="auto">
          <a:xfrm>
            <a:off x="6872288" y="4135438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1" name="Oval 215"/>
          <p:cNvSpPr>
            <a:spLocks noChangeArrowheads="1"/>
          </p:cNvSpPr>
          <p:nvPr/>
        </p:nvSpPr>
        <p:spPr bwMode="auto">
          <a:xfrm>
            <a:off x="6975475" y="4240213"/>
            <a:ext cx="52388" cy="50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2" name="AutoShape 216"/>
          <p:cNvSpPr>
            <a:spLocks noChangeArrowheads="1"/>
          </p:cNvSpPr>
          <p:nvPr/>
        </p:nvSpPr>
        <p:spPr bwMode="auto">
          <a:xfrm>
            <a:off x="5486400" y="3581400"/>
            <a:ext cx="685800" cy="152400"/>
          </a:xfrm>
          <a:prstGeom prst="leftRightArrow">
            <a:avLst>
              <a:gd name="adj1" fmla="val 50000"/>
              <a:gd name="adj2" fmla="val 9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3" name="Freeform 217"/>
          <p:cNvSpPr>
            <a:spLocks/>
          </p:cNvSpPr>
          <p:nvPr/>
        </p:nvSpPr>
        <p:spPr bwMode="auto">
          <a:xfrm>
            <a:off x="5105400" y="2667000"/>
            <a:ext cx="2971800" cy="2438400"/>
          </a:xfrm>
          <a:custGeom>
            <a:avLst/>
            <a:gdLst/>
            <a:ahLst/>
            <a:cxnLst>
              <a:cxn ang="0">
                <a:pos x="211" y="165"/>
              </a:cxn>
              <a:cxn ang="0">
                <a:pos x="175" y="213"/>
              </a:cxn>
              <a:cxn ang="0">
                <a:pos x="104" y="320"/>
              </a:cxn>
              <a:cxn ang="0">
                <a:pos x="56" y="468"/>
              </a:cxn>
              <a:cxn ang="0">
                <a:pos x="38" y="670"/>
              </a:cxn>
              <a:cxn ang="0">
                <a:pos x="21" y="729"/>
              </a:cxn>
              <a:cxn ang="0">
                <a:pos x="9" y="765"/>
              </a:cxn>
              <a:cxn ang="0">
                <a:pos x="32" y="931"/>
              </a:cxn>
              <a:cxn ang="0">
                <a:pos x="80" y="1020"/>
              </a:cxn>
              <a:cxn ang="0">
                <a:pos x="133" y="1086"/>
              </a:cxn>
              <a:cxn ang="0">
                <a:pos x="157" y="1098"/>
              </a:cxn>
              <a:cxn ang="0">
                <a:pos x="294" y="1198"/>
              </a:cxn>
              <a:cxn ang="0">
                <a:pos x="412" y="1270"/>
              </a:cxn>
              <a:cxn ang="0">
                <a:pos x="466" y="1305"/>
              </a:cxn>
              <a:cxn ang="0">
                <a:pos x="674" y="1424"/>
              </a:cxn>
              <a:cxn ang="0">
                <a:pos x="739" y="1448"/>
              </a:cxn>
              <a:cxn ang="0">
                <a:pos x="840" y="1495"/>
              </a:cxn>
              <a:cxn ang="0">
                <a:pos x="941" y="1543"/>
              </a:cxn>
              <a:cxn ang="0">
                <a:pos x="1089" y="1590"/>
              </a:cxn>
              <a:cxn ang="0">
                <a:pos x="1190" y="1632"/>
              </a:cxn>
              <a:cxn ang="0">
                <a:pos x="1238" y="1644"/>
              </a:cxn>
              <a:cxn ang="0">
                <a:pos x="1315" y="1668"/>
              </a:cxn>
              <a:cxn ang="0">
                <a:pos x="1410" y="1650"/>
              </a:cxn>
              <a:cxn ang="0">
                <a:pos x="1487" y="1614"/>
              </a:cxn>
              <a:cxn ang="0">
                <a:pos x="1523" y="1590"/>
              </a:cxn>
              <a:cxn ang="0">
                <a:pos x="1570" y="1531"/>
              </a:cxn>
              <a:cxn ang="0">
                <a:pos x="1630" y="1442"/>
              </a:cxn>
              <a:cxn ang="0">
                <a:pos x="1713" y="1299"/>
              </a:cxn>
              <a:cxn ang="0">
                <a:pos x="1784" y="1133"/>
              </a:cxn>
              <a:cxn ang="0">
                <a:pos x="1814" y="1014"/>
              </a:cxn>
              <a:cxn ang="0">
                <a:pos x="1838" y="735"/>
              </a:cxn>
              <a:cxn ang="0">
                <a:pos x="1933" y="474"/>
              </a:cxn>
              <a:cxn ang="0">
                <a:pos x="1968" y="391"/>
              </a:cxn>
              <a:cxn ang="0">
                <a:pos x="1986" y="332"/>
              </a:cxn>
              <a:cxn ang="0">
                <a:pos x="1909" y="171"/>
              </a:cxn>
              <a:cxn ang="0">
                <a:pos x="1802" y="136"/>
              </a:cxn>
              <a:cxn ang="0">
                <a:pos x="1754" y="124"/>
              </a:cxn>
              <a:cxn ang="0">
                <a:pos x="1707" y="106"/>
              </a:cxn>
              <a:cxn ang="0">
                <a:pos x="1659" y="82"/>
              </a:cxn>
              <a:cxn ang="0">
                <a:pos x="1089" y="82"/>
              </a:cxn>
              <a:cxn ang="0">
                <a:pos x="959" y="52"/>
              </a:cxn>
              <a:cxn ang="0">
                <a:pos x="686" y="17"/>
              </a:cxn>
              <a:cxn ang="0">
                <a:pos x="353" y="46"/>
              </a:cxn>
              <a:cxn ang="0">
                <a:pos x="317" y="70"/>
              </a:cxn>
              <a:cxn ang="0">
                <a:pos x="282" y="94"/>
              </a:cxn>
              <a:cxn ang="0">
                <a:pos x="258" y="130"/>
              </a:cxn>
              <a:cxn ang="0">
                <a:pos x="222" y="153"/>
              </a:cxn>
              <a:cxn ang="0">
                <a:pos x="205" y="159"/>
              </a:cxn>
              <a:cxn ang="0">
                <a:pos x="211" y="165"/>
              </a:cxn>
            </a:cxnLst>
            <a:rect l="0" t="0" r="r" b="b"/>
            <a:pathLst>
              <a:path w="1986" h="1668">
                <a:moveTo>
                  <a:pt x="211" y="165"/>
                </a:moveTo>
                <a:cubicBezTo>
                  <a:pt x="189" y="180"/>
                  <a:pt x="190" y="192"/>
                  <a:pt x="175" y="213"/>
                </a:cubicBezTo>
                <a:cubicBezTo>
                  <a:pt x="149" y="248"/>
                  <a:pt x="128" y="284"/>
                  <a:pt x="104" y="320"/>
                </a:cubicBezTo>
                <a:cubicBezTo>
                  <a:pt x="91" y="372"/>
                  <a:pt x="80" y="420"/>
                  <a:pt x="56" y="468"/>
                </a:cubicBezTo>
                <a:cubicBezTo>
                  <a:pt x="42" y="537"/>
                  <a:pt x="44" y="597"/>
                  <a:pt x="38" y="670"/>
                </a:cubicBezTo>
                <a:cubicBezTo>
                  <a:pt x="37" y="688"/>
                  <a:pt x="27" y="711"/>
                  <a:pt x="21" y="729"/>
                </a:cubicBezTo>
                <a:cubicBezTo>
                  <a:pt x="17" y="741"/>
                  <a:pt x="9" y="765"/>
                  <a:pt x="9" y="765"/>
                </a:cubicBezTo>
                <a:cubicBezTo>
                  <a:pt x="12" y="830"/>
                  <a:pt x="0" y="879"/>
                  <a:pt x="32" y="931"/>
                </a:cubicBezTo>
                <a:cubicBezTo>
                  <a:pt x="39" y="970"/>
                  <a:pt x="46" y="997"/>
                  <a:pt x="80" y="1020"/>
                </a:cubicBezTo>
                <a:cubicBezTo>
                  <a:pt x="85" y="1036"/>
                  <a:pt x="118" y="1075"/>
                  <a:pt x="133" y="1086"/>
                </a:cubicBezTo>
                <a:cubicBezTo>
                  <a:pt x="140" y="1091"/>
                  <a:pt x="150" y="1092"/>
                  <a:pt x="157" y="1098"/>
                </a:cubicBezTo>
                <a:cubicBezTo>
                  <a:pt x="208" y="1138"/>
                  <a:pt x="223" y="1183"/>
                  <a:pt x="294" y="1198"/>
                </a:cubicBezTo>
                <a:cubicBezTo>
                  <a:pt x="331" y="1224"/>
                  <a:pt x="375" y="1243"/>
                  <a:pt x="412" y="1270"/>
                </a:cubicBezTo>
                <a:cubicBezTo>
                  <a:pt x="433" y="1285"/>
                  <a:pt x="441" y="1297"/>
                  <a:pt x="466" y="1305"/>
                </a:cubicBezTo>
                <a:cubicBezTo>
                  <a:pt x="518" y="1357"/>
                  <a:pt x="602" y="1410"/>
                  <a:pt x="674" y="1424"/>
                </a:cubicBezTo>
                <a:cubicBezTo>
                  <a:pt x="696" y="1436"/>
                  <a:pt x="715" y="1442"/>
                  <a:pt x="739" y="1448"/>
                </a:cubicBezTo>
                <a:cubicBezTo>
                  <a:pt x="771" y="1469"/>
                  <a:pt x="807" y="1477"/>
                  <a:pt x="840" y="1495"/>
                </a:cubicBezTo>
                <a:cubicBezTo>
                  <a:pt x="873" y="1513"/>
                  <a:pt x="905" y="1534"/>
                  <a:pt x="941" y="1543"/>
                </a:cubicBezTo>
                <a:cubicBezTo>
                  <a:pt x="983" y="1571"/>
                  <a:pt x="1041" y="1580"/>
                  <a:pt x="1089" y="1590"/>
                </a:cubicBezTo>
                <a:cubicBezTo>
                  <a:pt x="1121" y="1606"/>
                  <a:pt x="1156" y="1621"/>
                  <a:pt x="1190" y="1632"/>
                </a:cubicBezTo>
                <a:cubicBezTo>
                  <a:pt x="1206" y="1637"/>
                  <a:pt x="1238" y="1644"/>
                  <a:pt x="1238" y="1644"/>
                </a:cubicBezTo>
                <a:cubicBezTo>
                  <a:pt x="1262" y="1660"/>
                  <a:pt x="1288" y="1659"/>
                  <a:pt x="1315" y="1668"/>
                </a:cubicBezTo>
                <a:cubicBezTo>
                  <a:pt x="1352" y="1664"/>
                  <a:pt x="1376" y="1659"/>
                  <a:pt x="1410" y="1650"/>
                </a:cubicBezTo>
                <a:cubicBezTo>
                  <a:pt x="1434" y="1634"/>
                  <a:pt x="1462" y="1628"/>
                  <a:pt x="1487" y="1614"/>
                </a:cubicBezTo>
                <a:cubicBezTo>
                  <a:pt x="1500" y="1607"/>
                  <a:pt x="1523" y="1590"/>
                  <a:pt x="1523" y="1590"/>
                </a:cubicBezTo>
                <a:cubicBezTo>
                  <a:pt x="1558" y="1542"/>
                  <a:pt x="1541" y="1561"/>
                  <a:pt x="1570" y="1531"/>
                </a:cubicBezTo>
                <a:cubicBezTo>
                  <a:pt x="1582" y="1495"/>
                  <a:pt x="1606" y="1473"/>
                  <a:pt x="1630" y="1442"/>
                </a:cubicBezTo>
                <a:cubicBezTo>
                  <a:pt x="1655" y="1411"/>
                  <a:pt x="1696" y="1336"/>
                  <a:pt x="1713" y="1299"/>
                </a:cubicBezTo>
                <a:cubicBezTo>
                  <a:pt x="1738" y="1244"/>
                  <a:pt x="1753" y="1185"/>
                  <a:pt x="1784" y="1133"/>
                </a:cubicBezTo>
                <a:cubicBezTo>
                  <a:pt x="1791" y="1092"/>
                  <a:pt x="1804" y="1054"/>
                  <a:pt x="1814" y="1014"/>
                </a:cubicBezTo>
                <a:cubicBezTo>
                  <a:pt x="1817" y="937"/>
                  <a:pt x="1806" y="815"/>
                  <a:pt x="1838" y="735"/>
                </a:cubicBezTo>
                <a:cubicBezTo>
                  <a:pt x="1854" y="644"/>
                  <a:pt x="1900" y="560"/>
                  <a:pt x="1933" y="474"/>
                </a:cubicBezTo>
                <a:cubicBezTo>
                  <a:pt x="1944" y="445"/>
                  <a:pt x="1960" y="422"/>
                  <a:pt x="1968" y="391"/>
                </a:cubicBezTo>
                <a:cubicBezTo>
                  <a:pt x="1973" y="371"/>
                  <a:pt x="1986" y="332"/>
                  <a:pt x="1986" y="332"/>
                </a:cubicBezTo>
                <a:cubicBezTo>
                  <a:pt x="1981" y="252"/>
                  <a:pt x="1985" y="204"/>
                  <a:pt x="1909" y="171"/>
                </a:cubicBezTo>
                <a:cubicBezTo>
                  <a:pt x="1878" y="158"/>
                  <a:pt x="1835" y="144"/>
                  <a:pt x="1802" y="136"/>
                </a:cubicBezTo>
                <a:cubicBezTo>
                  <a:pt x="1786" y="132"/>
                  <a:pt x="1754" y="124"/>
                  <a:pt x="1754" y="124"/>
                </a:cubicBezTo>
                <a:cubicBezTo>
                  <a:pt x="1714" y="96"/>
                  <a:pt x="1765" y="128"/>
                  <a:pt x="1707" y="106"/>
                </a:cubicBezTo>
                <a:cubicBezTo>
                  <a:pt x="1690" y="100"/>
                  <a:pt x="1659" y="82"/>
                  <a:pt x="1659" y="82"/>
                </a:cubicBezTo>
                <a:cubicBezTo>
                  <a:pt x="1390" y="90"/>
                  <a:pt x="1424" y="92"/>
                  <a:pt x="1089" y="82"/>
                </a:cubicBezTo>
                <a:cubicBezTo>
                  <a:pt x="1046" y="81"/>
                  <a:pt x="1001" y="60"/>
                  <a:pt x="959" y="52"/>
                </a:cubicBezTo>
                <a:cubicBezTo>
                  <a:pt x="865" y="33"/>
                  <a:pt x="784" y="22"/>
                  <a:pt x="686" y="17"/>
                </a:cubicBezTo>
                <a:cubicBezTo>
                  <a:pt x="588" y="19"/>
                  <a:pt x="453" y="0"/>
                  <a:pt x="353" y="46"/>
                </a:cubicBezTo>
                <a:cubicBezTo>
                  <a:pt x="312" y="87"/>
                  <a:pt x="357" y="47"/>
                  <a:pt x="317" y="70"/>
                </a:cubicBezTo>
                <a:cubicBezTo>
                  <a:pt x="305" y="77"/>
                  <a:pt x="282" y="94"/>
                  <a:pt x="282" y="94"/>
                </a:cubicBezTo>
                <a:cubicBezTo>
                  <a:pt x="274" y="106"/>
                  <a:pt x="266" y="118"/>
                  <a:pt x="258" y="130"/>
                </a:cubicBezTo>
                <a:cubicBezTo>
                  <a:pt x="250" y="142"/>
                  <a:pt x="235" y="148"/>
                  <a:pt x="222" y="153"/>
                </a:cubicBezTo>
                <a:cubicBezTo>
                  <a:pt x="216" y="155"/>
                  <a:pt x="209" y="155"/>
                  <a:pt x="205" y="159"/>
                </a:cubicBezTo>
                <a:cubicBezTo>
                  <a:pt x="203" y="161"/>
                  <a:pt x="209" y="163"/>
                  <a:pt x="211" y="165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34" name="AutoShape 218"/>
          <p:cNvSpPr>
            <a:spLocks noChangeArrowheads="1"/>
          </p:cNvSpPr>
          <p:nvPr/>
        </p:nvSpPr>
        <p:spPr bwMode="auto">
          <a:xfrm>
            <a:off x="6858000" y="4343400"/>
            <a:ext cx="76200" cy="228600"/>
          </a:xfrm>
          <a:prstGeom prst="upDownArrow">
            <a:avLst>
              <a:gd name="adj1" fmla="val 50000"/>
              <a:gd name="adj2" fmla="val 6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5" name="Text Box 219"/>
          <p:cNvSpPr txBox="1">
            <a:spLocks noChangeArrowheads="1"/>
          </p:cNvSpPr>
          <p:nvPr/>
        </p:nvSpPr>
        <p:spPr bwMode="auto">
          <a:xfrm>
            <a:off x="6705600" y="449580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FF"/>
                </a:solidFill>
              </a:rPr>
              <a:t>Work</a:t>
            </a:r>
          </a:p>
        </p:txBody>
      </p:sp>
      <p:sp>
        <p:nvSpPr>
          <p:cNvPr id="163036" name="Text Box 220"/>
          <p:cNvSpPr txBox="1">
            <a:spLocks noChangeArrowheads="1"/>
          </p:cNvSpPr>
          <p:nvPr/>
        </p:nvSpPr>
        <p:spPr bwMode="auto">
          <a:xfrm>
            <a:off x="5638800" y="27432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reservoir</a:t>
            </a:r>
          </a:p>
        </p:txBody>
      </p:sp>
      <p:sp>
        <p:nvSpPr>
          <p:cNvPr id="163037" name="Oval 221"/>
          <p:cNvSpPr>
            <a:spLocks noChangeArrowheads="1"/>
          </p:cNvSpPr>
          <p:nvPr/>
        </p:nvSpPr>
        <p:spPr bwMode="auto">
          <a:xfrm>
            <a:off x="6958013" y="307181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8" name="Oval 222"/>
          <p:cNvSpPr>
            <a:spLocks noChangeArrowheads="1"/>
          </p:cNvSpPr>
          <p:nvPr/>
        </p:nvSpPr>
        <p:spPr bwMode="auto">
          <a:xfrm>
            <a:off x="7720013" y="307181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39" name="Oval 223"/>
          <p:cNvSpPr>
            <a:spLocks noChangeArrowheads="1"/>
          </p:cNvSpPr>
          <p:nvPr/>
        </p:nvSpPr>
        <p:spPr bwMode="auto">
          <a:xfrm>
            <a:off x="7772400" y="3224213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0" name="Oval 224"/>
          <p:cNvSpPr>
            <a:spLocks noChangeArrowheads="1"/>
          </p:cNvSpPr>
          <p:nvPr/>
        </p:nvSpPr>
        <p:spPr bwMode="auto">
          <a:xfrm>
            <a:off x="7643813" y="327660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1" name="Oval 225"/>
          <p:cNvSpPr>
            <a:spLocks noChangeArrowheads="1"/>
          </p:cNvSpPr>
          <p:nvPr/>
        </p:nvSpPr>
        <p:spPr bwMode="auto">
          <a:xfrm>
            <a:off x="7696200" y="3452813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2" name="Oval 226"/>
          <p:cNvSpPr>
            <a:spLocks noChangeArrowheads="1"/>
          </p:cNvSpPr>
          <p:nvPr/>
        </p:nvSpPr>
        <p:spPr bwMode="auto">
          <a:xfrm>
            <a:off x="7315200" y="30480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3" name="Oval 227"/>
          <p:cNvSpPr>
            <a:spLocks noChangeArrowheads="1"/>
          </p:cNvSpPr>
          <p:nvPr/>
        </p:nvSpPr>
        <p:spPr bwMode="auto">
          <a:xfrm>
            <a:off x="7491413" y="297180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4" name="Oval 228"/>
          <p:cNvSpPr>
            <a:spLocks noChangeArrowheads="1"/>
          </p:cNvSpPr>
          <p:nvPr/>
        </p:nvSpPr>
        <p:spPr bwMode="auto">
          <a:xfrm>
            <a:off x="5330825" y="3563938"/>
            <a:ext cx="50800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5" name="Oval 229"/>
          <p:cNvSpPr>
            <a:spLocks noChangeArrowheads="1"/>
          </p:cNvSpPr>
          <p:nvPr/>
        </p:nvSpPr>
        <p:spPr bwMode="auto">
          <a:xfrm>
            <a:off x="5610225" y="3071813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6" name="Oval 230"/>
          <p:cNvSpPr>
            <a:spLocks noChangeArrowheads="1"/>
          </p:cNvSpPr>
          <p:nvPr/>
        </p:nvSpPr>
        <p:spPr bwMode="auto">
          <a:xfrm>
            <a:off x="5662613" y="322421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7" name="Oval 231"/>
          <p:cNvSpPr>
            <a:spLocks noChangeArrowheads="1"/>
          </p:cNvSpPr>
          <p:nvPr/>
        </p:nvSpPr>
        <p:spPr bwMode="auto">
          <a:xfrm>
            <a:off x="5534025" y="32766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8" name="Oval 232"/>
          <p:cNvSpPr>
            <a:spLocks noChangeArrowheads="1"/>
          </p:cNvSpPr>
          <p:nvPr/>
        </p:nvSpPr>
        <p:spPr bwMode="auto">
          <a:xfrm>
            <a:off x="5586413" y="3452813"/>
            <a:ext cx="52387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49" name="Oval 233"/>
          <p:cNvSpPr>
            <a:spLocks noChangeArrowheads="1"/>
          </p:cNvSpPr>
          <p:nvPr/>
        </p:nvSpPr>
        <p:spPr bwMode="auto">
          <a:xfrm>
            <a:off x="5381625" y="3148013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0" name="Oval 234"/>
          <p:cNvSpPr>
            <a:spLocks noChangeArrowheads="1"/>
          </p:cNvSpPr>
          <p:nvPr/>
        </p:nvSpPr>
        <p:spPr bwMode="auto">
          <a:xfrm>
            <a:off x="5762625" y="39624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1" name="Oval 235"/>
          <p:cNvSpPr>
            <a:spLocks noChangeArrowheads="1"/>
          </p:cNvSpPr>
          <p:nvPr/>
        </p:nvSpPr>
        <p:spPr bwMode="auto">
          <a:xfrm>
            <a:off x="5815013" y="411480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2" name="Oval 236"/>
          <p:cNvSpPr>
            <a:spLocks noChangeArrowheads="1"/>
          </p:cNvSpPr>
          <p:nvPr/>
        </p:nvSpPr>
        <p:spPr bwMode="auto">
          <a:xfrm>
            <a:off x="5686425" y="4167188"/>
            <a:ext cx="52388" cy="523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3" name="Oval 237"/>
          <p:cNvSpPr>
            <a:spLocks noChangeArrowheads="1"/>
          </p:cNvSpPr>
          <p:nvPr/>
        </p:nvSpPr>
        <p:spPr bwMode="auto">
          <a:xfrm>
            <a:off x="5738813" y="4343400"/>
            <a:ext cx="52387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4" name="Oval 238"/>
          <p:cNvSpPr>
            <a:spLocks noChangeArrowheads="1"/>
          </p:cNvSpPr>
          <p:nvPr/>
        </p:nvSpPr>
        <p:spPr bwMode="auto">
          <a:xfrm>
            <a:off x="5534025" y="4038600"/>
            <a:ext cx="52388" cy="52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055" name="Line 239"/>
          <p:cNvSpPr>
            <a:spLocks noChangeShapeType="1"/>
          </p:cNvSpPr>
          <p:nvPr/>
        </p:nvSpPr>
        <p:spPr bwMode="auto">
          <a:xfrm>
            <a:off x="685800" y="2438400"/>
            <a:ext cx="784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056" name="Line 240"/>
          <p:cNvSpPr>
            <a:spLocks noChangeShapeType="1"/>
          </p:cNvSpPr>
          <p:nvPr/>
        </p:nvSpPr>
        <p:spPr bwMode="auto">
          <a:xfrm>
            <a:off x="4495800" y="2438400"/>
            <a:ext cx="0" cy="3733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895600" y="304800"/>
            <a:ext cx="378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Quasi-static processes</a:t>
            </a: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558800" y="1206500"/>
            <a:ext cx="61722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/>
            <a:r>
              <a:rPr lang="en-US" sz="1800"/>
              <a:t>Quasi-static processes</a:t>
            </a:r>
            <a:r>
              <a:rPr lang="en-US" sz="1800" b="0"/>
              <a:t>: </a:t>
            </a:r>
            <a:r>
              <a:rPr lang="en-US" sz="1800" b="0">
                <a:solidFill>
                  <a:srgbClr val="800080"/>
                </a:solidFill>
              </a:rPr>
              <a:t>near equilibrium</a:t>
            </a:r>
          </a:p>
          <a:p>
            <a:pPr algn="just" eaLnBrk="1" hangingPunct="1"/>
            <a:endParaRPr lang="en-US" sz="1800" b="0"/>
          </a:p>
          <a:p>
            <a:pPr algn="just" eaLnBrk="1" hangingPunct="1"/>
            <a:r>
              <a:rPr lang="en-US" sz="1800" b="0">
                <a:solidFill>
                  <a:srgbClr val="663300"/>
                </a:solidFill>
              </a:rPr>
              <a:t>States, initial state, final state, intermediate state: </a:t>
            </a:r>
            <a:r>
              <a:rPr lang="en-US" sz="1800" b="0">
                <a:solidFill>
                  <a:srgbClr val="800080"/>
                </a:solidFill>
              </a:rPr>
              <a:t>p, V &amp; T</a:t>
            </a:r>
          </a:p>
          <a:p>
            <a:pPr algn="just" eaLnBrk="1" hangingPunct="1"/>
            <a:r>
              <a:rPr lang="en-US" sz="1800" b="0">
                <a:solidFill>
                  <a:srgbClr val="800080"/>
                </a:solidFill>
              </a:rPr>
              <a:t>					well defined</a:t>
            </a:r>
          </a:p>
          <a:p>
            <a:pPr algn="just" eaLnBrk="1" hangingPunct="1"/>
            <a:endParaRPr lang="en-US" sz="1800" b="0">
              <a:solidFill>
                <a:srgbClr val="800080"/>
              </a:solidFill>
            </a:endParaRPr>
          </a:p>
          <a:p>
            <a:pPr algn="just" eaLnBrk="1" hangingPunct="1"/>
            <a:endParaRPr lang="en-US" sz="1800" b="0"/>
          </a:p>
          <a:p>
            <a:pPr algn="just" eaLnBrk="1" hangingPunct="1">
              <a:buFontTx/>
              <a:buChar char="•"/>
            </a:pPr>
            <a:r>
              <a:rPr lang="en-US" sz="2000" b="0"/>
              <a:t> </a:t>
            </a:r>
            <a:r>
              <a:rPr lang="en-US" sz="1800" b="0">
                <a:solidFill>
                  <a:srgbClr val="000000"/>
                </a:solidFill>
              </a:rPr>
              <a:t>Sufficiently slow processes = any intermediate state can 		be considered as at thermal equilibrium. </a:t>
            </a:r>
          </a:p>
          <a:p>
            <a:pPr algn="just" eaLnBrk="1" hangingPunct="1">
              <a:buFontTx/>
              <a:buChar char="•"/>
            </a:pPr>
            <a:r>
              <a:rPr lang="en-US" sz="1800" b="0">
                <a:solidFill>
                  <a:srgbClr val="000000"/>
                </a:solidFill>
              </a:rPr>
              <a:t> Criterion: It makes sense to define a temperature (ie) </a:t>
            </a:r>
          </a:p>
          <a:p>
            <a:pPr algn="just" eaLnBrk="1" hangingPunct="1"/>
            <a:r>
              <a:rPr lang="en-US" sz="1800" b="0">
                <a:solidFill>
                  <a:srgbClr val="000000"/>
                </a:solidFill>
              </a:rPr>
              <a:t>	  there is a statistical average</a:t>
            </a:r>
          </a:p>
          <a:p>
            <a:pPr algn="just" eaLnBrk="1" hangingPunct="1"/>
            <a:endParaRPr lang="en-US" sz="1800" b="0">
              <a:solidFill>
                <a:srgbClr val="00000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en-US" sz="2000" b="0">
                <a:solidFill>
                  <a:srgbClr val="00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Examples of quasi-static processes:</a:t>
            </a:r>
          </a:p>
          <a:p>
            <a:pPr algn="just" eaLnBrk="1" hangingPunct="1"/>
            <a:r>
              <a:rPr lang="en-US" sz="1800">
                <a:solidFill>
                  <a:srgbClr val="000000"/>
                </a:solidFill>
              </a:rPr>
              <a:t>  	- iso-thermal: 	T = constant</a:t>
            </a:r>
          </a:p>
          <a:p>
            <a:pPr algn="just" eaLnBrk="1" hangingPunct="1"/>
            <a:r>
              <a:rPr lang="en-US" sz="1800">
                <a:solidFill>
                  <a:srgbClr val="000000"/>
                </a:solidFill>
              </a:rPr>
              <a:t> 	- iso-volumetric: V = constant</a:t>
            </a:r>
          </a:p>
          <a:p>
            <a:pPr algn="just" eaLnBrk="1" hangingPunct="1"/>
            <a:r>
              <a:rPr lang="en-US" sz="1800">
                <a:solidFill>
                  <a:srgbClr val="000000"/>
                </a:solidFill>
              </a:rPr>
              <a:t> 	- iso-baric: 	P = constant</a:t>
            </a:r>
          </a:p>
          <a:p>
            <a:pPr algn="just" eaLnBrk="1" hangingPunct="1"/>
            <a:r>
              <a:rPr lang="en-US" sz="1800">
                <a:solidFill>
                  <a:srgbClr val="000000"/>
                </a:solidFill>
              </a:rPr>
              <a:t>  	- adiabatic: 	Q = 0</a:t>
            </a:r>
          </a:p>
          <a:p>
            <a:pPr algn="just" eaLnBrk="1" hangingPunct="1">
              <a:buFontTx/>
              <a:buChar char="•"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7213600" y="1193800"/>
            <a:ext cx="1587500" cy="2146300"/>
            <a:chOff x="4512" y="1008"/>
            <a:chExt cx="768" cy="1104"/>
          </a:xfrm>
        </p:grpSpPr>
        <p:sp>
          <p:nvSpPr>
            <p:cNvPr id="163845" name="Line 5"/>
            <p:cNvSpPr>
              <a:spLocks noChangeShapeType="1"/>
            </p:cNvSpPr>
            <p:nvPr/>
          </p:nvSpPr>
          <p:spPr bwMode="auto">
            <a:xfrm>
              <a:off x="4512" y="1152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6" name="Line 6"/>
            <p:cNvSpPr>
              <a:spLocks noChangeShapeType="1"/>
            </p:cNvSpPr>
            <p:nvPr/>
          </p:nvSpPr>
          <p:spPr bwMode="auto">
            <a:xfrm>
              <a:off x="5280" y="1152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4512" y="2088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4512" y="1488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Line 9"/>
            <p:cNvSpPr>
              <a:spLocks noChangeShapeType="1"/>
            </p:cNvSpPr>
            <p:nvPr/>
          </p:nvSpPr>
          <p:spPr bwMode="auto">
            <a:xfrm>
              <a:off x="4896" y="1008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Oval 10"/>
            <p:cNvSpPr>
              <a:spLocks noChangeArrowheads="1"/>
            </p:cNvSpPr>
            <p:nvPr/>
          </p:nvSpPr>
          <p:spPr bwMode="auto">
            <a:xfrm>
              <a:off x="4656" y="1573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1" name="Oval 11"/>
            <p:cNvSpPr>
              <a:spLocks noChangeArrowheads="1"/>
            </p:cNvSpPr>
            <p:nvPr/>
          </p:nvSpPr>
          <p:spPr bwMode="auto">
            <a:xfrm>
              <a:off x="4656" y="172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3852" name="Oval 12"/>
            <p:cNvSpPr>
              <a:spLocks noChangeArrowheads="1"/>
            </p:cNvSpPr>
            <p:nvPr/>
          </p:nvSpPr>
          <p:spPr bwMode="auto">
            <a:xfrm>
              <a:off x="4656" y="2009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3" name="Oval 13"/>
            <p:cNvSpPr>
              <a:spLocks noChangeArrowheads="1"/>
            </p:cNvSpPr>
            <p:nvPr/>
          </p:nvSpPr>
          <p:spPr bwMode="auto">
            <a:xfrm>
              <a:off x="4800" y="1523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4" name="Oval 14"/>
            <p:cNvSpPr>
              <a:spLocks noChangeArrowheads="1"/>
            </p:cNvSpPr>
            <p:nvPr/>
          </p:nvSpPr>
          <p:spPr bwMode="auto">
            <a:xfrm>
              <a:off x="4896" y="172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5" name="Oval 15"/>
            <p:cNvSpPr>
              <a:spLocks noChangeArrowheads="1"/>
            </p:cNvSpPr>
            <p:nvPr/>
          </p:nvSpPr>
          <p:spPr bwMode="auto">
            <a:xfrm>
              <a:off x="4848" y="1573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4944" y="167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Oval 17"/>
            <p:cNvSpPr>
              <a:spLocks noChangeArrowheads="1"/>
            </p:cNvSpPr>
            <p:nvPr/>
          </p:nvSpPr>
          <p:spPr bwMode="auto">
            <a:xfrm>
              <a:off x="5040" y="1573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3858" name="Oval 18"/>
            <p:cNvSpPr>
              <a:spLocks noChangeArrowheads="1"/>
            </p:cNvSpPr>
            <p:nvPr/>
          </p:nvSpPr>
          <p:spPr bwMode="auto">
            <a:xfrm>
              <a:off x="5136" y="167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Oval 19"/>
            <p:cNvSpPr>
              <a:spLocks noChangeArrowheads="1"/>
            </p:cNvSpPr>
            <p:nvPr/>
          </p:nvSpPr>
          <p:spPr bwMode="auto">
            <a:xfrm>
              <a:off x="5136" y="177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4560" y="1573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1" name="Oval 21"/>
            <p:cNvSpPr>
              <a:spLocks noChangeArrowheads="1"/>
            </p:cNvSpPr>
            <p:nvPr/>
          </p:nvSpPr>
          <p:spPr bwMode="auto">
            <a:xfrm>
              <a:off x="4560" y="172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2" name="Oval 22"/>
            <p:cNvSpPr>
              <a:spLocks noChangeArrowheads="1"/>
            </p:cNvSpPr>
            <p:nvPr/>
          </p:nvSpPr>
          <p:spPr bwMode="auto">
            <a:xfrm>
              <a:off x="4656" y="1824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3863" name="Oval 23"/>
            <p:cNvSpPr>
              <a:spLocks noChangeArrowheads="1"/>
            </p:cNvSpPr>
            <p:nvPr/>
          </p:nvSpPr>
          <p:spPr bwMode="auto">
            <a:xfrm>
              <a:off x="4608" y="1959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4" name="Oval 24"/>
            <p:cNvSpPr>
              <a:spLocks noChangeArrowheads="1"/>
            </p:cNvSpPr>
            <p:nvPr/>
          </p:nvSpPr>
          <p:spPr bwMode="auto">
            <a:xfrm>
              <a:off x="4752" y="1573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5" name="Oval 25"/>
            <p:cNvSpPr>
              <a:spLocks noChangeArrowheads="1"/>
            </p:cNvSpPr>
            <p:nvPr/>
          </p:nvSpPr>
          <p:spPr bwMode="auto">
            <a:xfrm>
              <a:off x="4848" y="167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6" name="Oval 26"/>
            <p:cNvSpPr>
              <a:spLocks noChangeArrowheads="1"/>
            </p:cNvSpPr>
            <p:nvPr/>
          </p:nvSpPr>
          <p:spPr bwMode="auto">
            <a:xfrm>
              <a:off x="4944" y="177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7" name="Oval 27"/>
            <p:cNvSpPr>
              <a:spLocks noChangeArrowheads="1"/>
            </p:cNvSpPr>
            <p:nvPr/>
          </p:nvSpPr>
          <p:spPr bwMode="auto">
            <a:xfrm>
              <a:off x="4752" y="1909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8" name="Oval 28"/>
            <p:cNvSpPr>
              <a:spLocks noChangeArrowheads="1"/>
            </p:cNvSpPr>
            <p:nvPr/>
          </p:nvSpPr>
          <p:spPr bwMode="auto">
            <a:xfrm>
              <a:off x="4896" y="200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69" name="Oval 29"/>
            <p:cNvSpPr>
              <a:spLocks noChangeArrowheads="1"/>
            </p:cNvSpPr>
            <p:nvPr/>
          </p:nvSpPr>
          <p:spPr bwMode="auto">
            <a:xfrm>
              <a:off x="4848" y="1824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3870" name="Oval 30"/>
            <p:cNvSpPr>
              <a:spLocks noChangeArrowheads="1"/>
            </p:cNvSpPr>
            <p:nvPr/>
          </p:nvSpPr>
          <p:spPr bwMode="auto">
            <a:xfrm>
              <a:off x="4800" y="1959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1" name="Oval 31"/>
            <p:cNvSpPr>
              <a:spLocks noChangeArrowheads="1"/>
            </p:cNvSpPr>
            <p:nvPr/>
          </p:nvSpPr>
          <p:spPr bwMode="auto">
            <a:xfrm>
              <a:off x="5136" y="190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2" name="Oval 32"/>
            <p:cNvSpPr>
              <a:spLocks noChangeArrowheads="1"/>
            </p:cNvSpPr>
            <p:nvPr/>
          </p:nvSpPr>
          <p:spPr bwMode="auto">
            <a:xfrm>
              <a:off x="5040" y="1824"/>
              <a:ext cx="48" cy="51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3" name="Oval 33"/>
            <p:cNvSpPr>
              <a:spLocks noChangeArrowheads="1"/>
            </p:cNvSpPr>
            <p:nvPr/>
          </p:nvSpPr>
          <p:spPr bwMode="auto">
            <a:xfrm>
              <a:off x="4992" y="1954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1800"/>
            </a:p>
          </p:txBody>
        </p:sp>
        <p:sp>
          <p:nvSpPr>
            <p:cNvPr id="163874" name="Oval 34"/>
            <p:cNvSpPr>
              <a:spLocks noChangeArrowheads="1"/>
            </p:cNvSpPr>
            <p:nvPr/>
          </p:nvSpPr>
          <p:spPr bwMode="auto">
            <a:xfrm>
              <a:off x="5088" y="2000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5" name="Oval 35"/>
            <p:cNvSpPr>
              <a:spLocks noChangeArrowheads="1"/>
            </p:cNvSpPr>
            <p:nvPr/>
          </p:nvSpPr>
          <p:spPr bwMode="auto">
            <a:xfrm>
              <a:off x="4704" y="1959"/>
              <a:ext cx="48" cy="5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098925" y="1030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5089525" y="2859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477000" y="4876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508125" y="47640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DA6C60"/>
                </a:solidFill>
              </a:rPr>
              <a:t> 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2193925" y="344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1127125" y="1230313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2574925" y="3444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822325" y="1027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0540" name="Picture 12" descr="Figure19_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5715000"/>
          </a:xfrm>
          <a:prstGeom prst="rect">
            <a:avLst/>
          </a:prstGeom>
          <a:noFill/>
        </p:spPr>
      </p:pic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914400" y="4267200"/>
            <a:ext cx="7445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Work done equals area under curve in pV diagram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 sz="1800">
                <a:solidFill>
                  <a:schemeClr val="bg2"/>
                </a:solidFill>
              </a:rPr>
              <a:t>Expansion: work on piston positive, work on gas negative</a:t>
            </a:r>
          </a:p>
          <a:p>
            <a:r>
              <a:rPr lang="en-US" sz="1800">
                <a:solidFill>
                  <a:schemeClr val="bg2"/>
                </a:solidFill>
              </a:rPr>
              <a:t>Compression: work on piston negative, work on gas positive</a:t>
            </a:r>
          </a:p>
        </p:txBody>
      </p:sp>
      <p:pic>
        <p:nvPicPr>
          <p:cNvPr id="150542" name="Picture 14" descr="eq_19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948363"/>
            <a:ext cx="4592638" cy="757237"/>
          </a:xfrm>
          <a:prstGeom prst="rect">
            <a:avLst/>
          </a:prstGeom>
          <a:noFill/>
        </p:spPr>
      </p:pic>
      <p:pic>
        <p:nvPicPr>
          <p:cNvPr id="150543" name="Picture 15" descr="Figure19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514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0543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0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050925" y="268288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5415" name="Picture 7" descr="eq_19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638800"/>
            <a:ext cx="5461000" cy="566738"/>
          </a:xfrm>
          <a:prstGeom prst="rect">
            <a:avLst/>
          </a:prstGeom>
          <a:noFill/>
        </p:spPr>
      </p:pic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1905000" y="3962400"/>
            <a:ext cx="693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1st Law:</a:t>
            </a:r>
            <a:r>
              <a:rPr lang="en-US">
                <a:solidFill>
                  <a:srgbClr val="800080"/>
                </a:solidFill>
              </a:rPr>
              <a:t> The change of the total energy of a</a:t>
            </a:r>
          </a:p>
          <a:p>
            <a:r>
              <a:rPr lang="en-US">
                <a:solidFill>
                  <a:srgbClr val="800080"/>
                </a:solidFill>
              </a:rPr>
              <a:t>thermodynamic system depends on change of</a:t>
            </a:r>
          </a:p>
          <a:p>
            <a:r>
              <a:rPr lang="en-US">
                <a:solidFill>
                  <a:srgbClr val="800080"/>
                </a:solidFill>
              </a:rPr>
              <a:t>heat in system and work done.</a:t>
            </a:r>
          </a:p>
        </p:txBody>
      </p:sp>
      <p:pic>
        <p:nvPicPr>
          <p:cNvPr id="145417" name="Picture 9" descr="eq_19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4662488" cy="763588"/>
          </a:xfrm>
          <a:prstGeom prst="rect">
            <a:avLst/>
          </a:prstGeom>
          <a:noFill/>
        </p:spPr>
      </p:pic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0" y="25146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               </a:t>
            </a:r>
          </a:p>
        </p:txBody>
      </p:sp>
      <p:pic>
        <p:nvPicPr>
          <p:cNvPr id="145421" name="Picture 13" descr="Figure19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3048000" cy="2286000"/>
          </a:xfrm>
          <a:prstGeom prst="rect">
            <a:avLst/>
          </a:prstGeom>
          <a:noFill/>
        </p:spPr>
      </p:pic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822325" y="6283325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More generally </a:t>
            </a:r>
            <a:r>
              <a:rPr lang="en-US">
                <a:solidFill>
                  <a:srgbClr val="80008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800080"/>
                </a:solidFill>
              </a:rPr>
              <a:t>E = </a:t>
            </a:r>
            <a:r>
              <a:rPr lang="en-US">
                <a:solidFill>
                  <a:srgbClr val="80008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800080"/>
                </a:solidFill>
              </a:rPr>
              <a:t>K + </a:t>
            </a:r>
            <a:r>
              <a:rPr lang="en-US">
                <a:solidFill>
                  <a:srgbClr val="80008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800080"/>
                </a:solidFill>
              </a:rPr>
              <a:t>U</a:t>
            </a:r>
            <a:r>
              <a:rPr lang="en-US" baseline="-25000">
                <a:solidFill>
                  <a:srgbClr val="800080"/>
                </a:solidFill>
              </a:rPr>
              <a:t>g</a:t>
            </a:r>
            <a:r>
              <a:rPr lang="en-US">
                <a:solidFill>
                  <a:srgbClr val="800080"/>
                </a:solidFill>
              </a:rPr>
              <a:t> +</a:t>
            </a:r>
            <a:r>
              <a:rPr lang="en-US">
                <a:solidFill>
                  <a:srgbClr val="80008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80008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5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5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25 0.17777 " pathEditMode="relative" ptsTypes="AA">
                                      <p:cBhvr>
                                        <p:cTn id="34" dur="2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542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627188" y="193675"/>
            <a:ext cx="2611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200" b="0">
                <a:solidFill>
                  <a:srgbClr val="0000FF"/>
                </a:solidFill>
                <a:latin typeface="Times New Roman" pitchFamily="18" charset="0"/>
              </a:rPr>
              <a:t>State functions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071563"/>
            <a:ext cx="25812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68" name="Object 4"/>
          <p:cNvGraphicFramePr>
            <a:graphicFrameLocks noChangeAspect="1"/>
          </p:cNvGraphicFramePr>
          <p:nvPr/>
        </p:nvGraphicFramePr>
        <p:xfrm>
          <a:off x="933450" y="4324350"/>
          <a:ext cx="200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3" name="Equation" r:id="rId4" imgW="1002960" imgH="241200" progId="Equation.3">
                  <p:embed/>
                </p:oleObj>
              </mc:Choice>
              <mc:Fallback>
                <p:oleObj name="Equation" r:id="rId4" imgW="100296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324350"/>
                        <a:ext cx="2006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1028700" y="3430588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a. isovolumetric</a:t>
            </a:r>
          </a:p>
          <a:p>
            <a:pPr eaLnBrk="1" hangingPunct="1"/>
            <a:r>
              <a:rPr lang="en-US" sz="1800" b="0">
                <a:solidFill>
                  <a:srgbClr val="000000"/>
                </a:solidFill>
              </a:rPr>
              <a:t>b. isobaric</a:t>
            </a: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1850" y="1033463"/>
            <a:ext cx="25781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4871" name="Rectangle 7"/>
          <p:cNvSpPr>
            <a:spLocks noChangeArrowheads="1"/>
          </p:cNvSpPr>
          <p:nvPr/>
        </p:nvSpPr>
        <p:spPr bwMode="auto">
          <a:xfrm>
            <a:off x="3721100" y="3392488"/>
            <a:ext cx="190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1800" b="0">
                <a:solidFill>
                  <a:srgbClr val="000000"/>
                </a:solidFill>
              </a:rPr>
              <a:t>a. isobaric</a:t>
            </a:r>
          </a:p>
          <a:p>
            <a:pPr marL="342900" indent="-342900" eaLnBrk="1" hangingPunct="1"/>
            <a:r>
              <a:rPr lang="en-US" sz="1800" b="0">
                <a:solidFill>
                  <a:srgbClr val="000000"/>
                </a:solidFill>
              </a:rPr>
              <a:t>b. isovolumetric</a:t>
            </a:r>
          </a:p>
          <a:p>
            <a:pPr marL="342900" indent="-342900" eaLnBrk="1" hangingPunct="1">
              <a:buFontTx/>
              <a:buAutoNum type="alphaLcPeriod"/>
            </a:pPr>
            <a:endParaRPr lang="en-US" sz="1800" b="0">
              <a:solidFill>
                <a:srgbClr val="000000"/>
              </a:solidFill>
            </a:endParaRPr>
          </a:p>
        </p:txBody>
      </p:sp>
      <p:graphicFrame>
        <p:nvGraphicFramePr>
          <p:cNvPr id="164872" name="Object 8"/>
          <p:cNvGraphicFramePr>
            <a:graphicFrameLocks noChangeAspect="1"/>
          </p:cNvGraphicFramePr>
          <p:nvPr/>
        </p:nvGraphicFramePr>
        <p:xfrm>
          <a:off x="3752850" y="4324350"/>
          <a:ext cx="193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4" name="Equation" r:id="rId7" imgW="965160" imgH="241200" progId="Equation.3">
                  <p:embed/>
                </p:oleObj>
              </mc:Choice>
              <mc:Fallback>
                <p:oleObj name="Equation" r:id="rId7" imgW="96516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4324350"/>
                        <a:ext cx="1930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0613" y="973138"/>
            <a:ext cx="25765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4874" name="Object 10"/>
          <p:cNvGraphicFramePr>
            <a:graphicFrameLocks noChangeAspect="1"/>
          </p:cNvGraphicFramePr>
          <p:nvPr/>
        </p:nvGraphicFramePr>
        <p:xfrm>
          <a:off x="6680200" y="4165600"/>
          <a:ext cx="161925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25" name="Equation" r:id="rId10" imgW="825480" imgH="355320" progId="Equation.3">
                  <p:embed/>
                </p:oleObj>
              </mc:Choice>
              <mc:Fallback>
                <p:oleObj name="Equation" r:id="rId10" imgW="825480" imgH="35532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0200" y="4165600"/>
                        <a:ext cx="161925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6867525" y="3490913"/>
            <a:ext cx="1238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/>
              <a:t>isothermal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92125" y="5002213"/>
            <a:ext cx="84296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1800" b="0"/>
              <a:t> </a:t>
            </a:r>
            <a:r>
              <a:rPr lang="en-US" sz="1800" b="0">
                <a:solidFill>
                  <a:srgbClr val="800080"/>
                </a:solidFill>
              </a:rPr>
              <a:t>the work done by a system depends on the initial and final states and </a:t>
            </a:r>
          </a:p>
          <a:p>
            <a:pPr eaLnBrk="1" hangingPunct="1"/>
            <a:r>
              <a:rPr lang="en-US" sz="1800" b="0">
                <a:solidFill>
                  <a:srgbClr val="800080"/>
                </a:solidFill>
              </a:rPr>
              <a:t>  on the path 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 </a:t>
            </a:r>
            <a:r>
              <a:rPr lang="en-US" sz="1800" b="0">
                <a:solidFill>
                  <a:srgbClr val="800080"/>
                </a:solidFill>
              </a:rPr>
              <a:t>it is not a state function.</a:t>
            </a:r>
          </a:p>
          <a:p>
            <a:pPr eaLnBrk="1" hangingPunct="1"/>
            <a:endParaRPr lang="en-US" sz="1800" b="0">
              <a:solidFill>
                <a:srgbClr val="80008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1800" b="0">
                <a:solidFill>
                  <a:srgbClr val="800080"/>
                </a:solidFill>
              </a:rPr>
              <a:t> energy transfer by heat also depends on the initial, final, </a:t>
            </a:r>
            <a:r>
              <a:rPr lang="en-US" sz="1800" b="0" u="sng">
                <a:solidFill>
                  <a:srgbClr val="800080"/>
                </a:solidFill>
              </a:rPr>
              <a:t>and intermediate states</a:t>
            </a:r>
          </a:p>
          <a:p>
            <a:pPr eaLnBrk="1" hangingPunct="1"/>
            <a:r>
              <a:rPr lang="en-US" sz="1800" b="0">
                <a:solidFill>
                  <a:srgbClr val="800080"/>
                </a:solidFill>
              </a:rPr>
              <a:t>  </a:t>
            </a:r>
            <a:r>
              <a:rPr lang="en-US" sz="1800" b="0">
                <a:solidFill>
                  <a:srgbClr val="800080"/>
                </a:solidFill>
                <a:sym typeface="Wingdings" pitchFamily="2" charset="2"/>
              </a:rPr>
              <a:t></a:t>
            </a:r>
            <a:r>
              <a:rPr lang="en-US" sz="1800" b="0">
                <a:solidFill>
                  <a:srgbClr val="800080"/>
                </a:solidFill>
              </a:rPr>
              <a:t> it is not a state function either.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542925" y="1039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/>
              <a:t>a</a:t>
            </a: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298825" y="1039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/>
              <a:t>b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6092825" y="10017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36725" y="192088"/>
            <a:ext cx="555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Kinds of Thermodynamic Processes: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93725" y="925513"/>
            <a:ext cx="8275638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800080"/>
                </a:solidFill>
              </a:rPr>
              <a:t>Adiabatic – no heat transfer (by insulation or by very</a:t>
            </a:r>
          </a:p>
          <a:p>
            <a:r>
              <a:rPr lang="en-US" sz="2000">
                <a:solidFill>
                  <a:srgbClr val="800080"/>
                </a:solidFill>
              </a:rPr>
              <a:t>                                                  fast process)</a:t>
            </a:r>
          </a:p>
          <a:p>
            <a:endParaRPr lang="en-US" sz="2000">
              <a:solidFill>
                <a:srgbClr val="800080"/>
              </a:solidFill>
            </a:endParaRPr>
          </a:p>
          <a:p>
            <a:r>
              <a:rPr lang="en-US" sz="2000">
                <a:solidFill>
                  <a:srgbClr val="800080"/>
                </a:solidFill>
              </a:rPr>
              <a:t>U</a:t>
            </a:r>
            <a:r>
              <a:rPr lang="en-US" sz="2000" baseline="-25000">
                <a:solidFill>
                  <a:srgbClr val="800080"/>
                </a:solidFill>
              </a:rPr>
              <a:t>2</a:t>
            </a:r>
            <a:r>
              <a:rPr lang="en-US" sz="2000">
                <a:solidFill>
                  <a:srgbClr val="800080"/>
                </a:solidFill>
              </a:rPr>
              <a:t> – U</a:t>
            </a:r>
            <a:r>
              <a:rPr lang="en-US" sz="2000" baseline="-25000">
                <a:solidFill>
                  <a:srgbClr val="800080"/>
                </a:solidFill>
              </a:rPr>
              <a:t>1</a:t>
            </a:r>
            <a:r>
              <a:rPr lang="en-US" sz="2000">
                <a:solidFill>
                  <a:srgbClr val="800080"/>
                </a:solidFill>
              </a:rPr>
              <a:t> = -W</a:t>
            </a:r>
          </a:p>
          <a:p>
            <a:endParaRPr lang="en-US" sz="2000">
              <a:solidFill>
                <a:srgbClr val="800080"/>
              </a:solidFill>
            </a:endParaRPr>
          </a:p>
          <a:p>
            <a:endParaRPr lang="en-US" sz="2000">
              <a:solidFill>
                <a:srgbClr val="800080"/>
              </a:solidFill>
            </a:endParaRPr>
          </a:p>
          <a:p>
            <a:r>
              <a:rPr lang="en-US" sz="2000">
                <a:solidFill>
                  <a:srgbClr val="CC0000"/>
                </a:solidFill>
              </a:rPr>
              <a:t>Isochoric – constant volume process (no work done</a:t>
            </a:r>
          </a:p>
          <a:p>
            <a:r>
              <a:rPr lang="en-US" sz="2000">
                <a:solidFill>
                  <a:srgbClr val="CC0000"/>
                </a:solidFill>
              </a:rPr>
              <a:t>					      on surroundings)</a:t>
            </a:r>
          </a:p>
          <a:p>
            <a:endParaRPr lang="en-US" sz="2000">
              <a:solidFill>
                <a:srgbClr val="CC0000"/>
              </a:solidFill>
            </a:endParaRPr>
          </a:p>
          <a:p>
            <a:r>
              <a:rPr lang="en-US" sz="2000">
                <a:solidFill>
                  <a:srgbClr val="CC0000"/>
                </a:solidFill>
              </a:rPr>
              <a:t>U</a:t>
            </a:r>
            <a:r>
              <a:rPr lang="en-US" sz="2000" baseline="-25000">
                <a:solidFill>
                  <a:srgbClr val="CC0000"/>
                </a:solidFill>
              </a:rPr>
              <a:t>2</a:t>
            </a:r>
            <a:r>
              <a:rPr lang="en-US" sz="2000">
                <a:solidFill>
                  <a:srgbClr val="CC0000"/>
                </a:solidFill>
              </a:rPr>
              <a:t> – U</a:t>
            </a:r>
            <a:r>
              <a:rPr lang="en-US" sz="2000" baseline="-25000">
                <a:solidFill>
                  <a:srgbClr val="CC0000"/>
                </a:solidFill>
              </a:rPr>
              <a:t>1</a:t>
            </a:r>
            <a:r>
              <a:rPr lang="en-US" sz="2000">
                <a:solidFill>
                  <a:srgbClr val="CC0000"/>
                </a:solidFill>
              </a:rPr>
              <a:t> = Q</a:t>
            </a:r>
          </a:p>
          <a:p>
            <a:endParaRPr lang="en-US" sz="2000">
              <a:solidFill>
                <a:srgbClr val="CC0000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Isobaric – constant pressure process 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W = p (V</a:t>
            </a:r>
            <a:r>
              <a:rPr lang="en-US" sz="2000" baseline="-25000">
                <a:solidFill>
                  <a:schemeClr val="bg1"/>
                </a:solidFill>
              </a:rPr>
              <a:t>2</a:t>
            </a:r>
            <a:r>
              <a:rPr lang="en-US" sz="2000">
                <a:solidFill>
                  <a:schemeClr val="bg1"/>
                </a:solidFill>
              </a:rPr>
              <a:t> – V</a:t>
            </a:r>
            <a:r>
              <a:rPr lang="en-US" sz="2000" baseline="-25000">
                <a:solidFill>
                  <a:schemeClr val="bg1"/>
                </a:solidFill>
              </a:rPr>
              <a:t>1</a:t>
            </a:r>
            <a:r>
              <a:rPr lang="en-US" sz="2000">
                <a:solidFill>
                  <a:schemeClr val="bg1"/>
                </a:solidFill>
              </a:rPr>
              <a:t>)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2"/>
                </a:solidFill>
              </a:rPr>
              <a:t>Isothermal – constant temperature process (heat may flow but very</a:t>
            </a:r>
          </a:p>
          <a:p>
            <a:r>
              <a:rPr lang="en-US" sz="2000">
                <a:solidFill>
                  <a:schemeClr val="bg2"/>
                </a:solidFill>
              </a:rPr>
              <a:t>	           slowly so that thermal equilibrium is not disturbed)</a:t>
            </a:r>
          </a:p>
          <a:p>
            <a:endParaRPr lang="en-US" sz="2000">
              <a:solidFill>
                <a:schemeClr val="bg2"/>
              </a:solidFill>
            </a:endParaRPr>
          </a:p>
          <a:p>
            <a:r>
              <a:rPr lang="en-US" sz="2000">
                <a:solidFill>
                  <a:srgbClr val="DA6C60"/>
                </a:solidFill>
                <a:latin typeface="Symbol" pitchFamily="18" charset="2"/>
              </a:rPr>
              <a:t>D</a:t>
            </a:r>
            <a:r>
              <a:rPr lang="en-US" sz="2000">
                <a:solidFill>
                  <a:srgbClr val="DA6C60"/>
                </a:solidFill>
              </a:rPr>
              <a:t>U, Q , W not zero: any energy entering as heat must leave as work</a:t>
            </a:r>
          </a:p>
        </p:txBody>
      </p:sp>
      <p:pic>
        <p:nvPicPr>
          <p:cNvPr id="147462" name="Picture 6" descr="Figure19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6679</TotalTime>
  <Words>1079</Words>
  <Application>Microsoft Office PowerPoint</Application>
  <PresentationFormat>On-screen Show (4:3)</PresentationFormat>
  <Paragraphs>344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Mountain Top</vt:lpstr>
      <vt:lpstr>Equation</vt:lpstr>
      <vt:lpstr>Physics 1210/1310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Thermodynamic Engines</vt:lpstr>
      <vt:lpstr>Thermodynamic Engines: Refrigerators (and heat pumps)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 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1220/1320</dc:title>
  <dc:creator>RudiM</dc:creator>
  <cp:lastModifiedBy>Rudi Michalak</cp:lastModifiedBy>
  <cp:revision>263</cp:revision>
  <dcterms:created xsi:type="dcterms:W3CDTF">2005-08-30T19:50:32Z</dcterms:created>
  <dcterms:modified xsi:type="dcterms:W3CDTF">2015-12-09T17:44:10Z</dcterms:modified>
</cp:coreProperties>
</file>