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44" r:id="rId2"/>
    <p:sldId id="345" r:id="rId3"/>
    <p:sldId id="346" r:id="rId4"/>
    <p:sldId id="347" r:id="rId5"/>
    <p:sldId id="348" r:id="rId6"/>
    <p:sldId id="354" r:id="rId7"/>
    <p:sldId id="353" r:id="rId8"/>
    <p:sldId id="352" r:id="rId9"/>
    <p:sldId id="351" r:id="rId10"/>
    <p:sldId id="349" r:id="rId11"/>
    <p:sldId id="350" r:id="rId12"/>
    <p:sldId id="355" r:id="rId13"/>
    <p:sldId id="356" r:id="rId14"/>
    <p:sldId id="357" r:id="rId15"/>
    <p:sldId id="358" r:id="rId16"/>
    <p:sldId id="359" r:id="rId17"/>
    <p:sldId id="364" r:id="rId18"/>
    <p:sldId id="365" r:id="rId19"/>
    <p:sldId id="367" r:id="rId20"/>
    <p:sldId id="368" r:id="rId21"/>
    <p:sldId id="366" r:id="rId22"/>
    <p:sldId id="369" r:id="rId23"/>
    <p:sldId id="370" r:id="rId24"/>
    <p:sldId id="397" r:id="rId25"/>
    <p:sldId id="363" r:id="rId26"/>
    <p:sldId id="374" r:id="rId27"/>
    <p:sldId id="391" r:id="rId28"/>
    <p:sldId id="371" r:id="rId29"/>
    <p:sldId id="361" r:id="rId30"/>
    <p:sldId id="392" r:id="rId31"/>
    <p:sldId id="362" r:id="rId32"/>
    <p:sldId id="377" r:id="rId33"/>
    <p:sldId id="375" r:id="rId34"/>
    <p:sldId id="376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93" r:id="rId43"/>
    <p:sldId id="385" r:id="rId44"/>
    <p:sldId id="390" r:id="rId45"/>
    <p:sldId id="394" r:id="rId46"/>
    <p:sldId id="399" r:id="rId47"/>
    <p:sldId id="398" r:id="rId48"/>
    <p:sldId id="396" r:id="rId49"/>
    <p:sldId id="395" r:id="rId50"/>
    <p:sldId id="386" r:id="rId51"/>
    <p:sldId id="387" r:id="rId52"/>
    <p:sldId id="388" r:id="rId53"/>
    <p:sldId id="400" r:id="rId54"/>
    <p:sldId id="402" r:id="rId55"/>
    <p:sldId id="401" r:id="rId56"/>
    <p:sldId id="409" r:id="rId57"/>
    <p:sldId id="403" r:id="rId58"/>
    <p:sldId id="372" r:id="rId59"/>
    <p:sldId id="404" r:id="rId60"/>
    <p:sldId id="405" r:id="rId61"/>
    <p:sldId id="406" r:id="rId62"/>
    <p:sldId id="407" r:id="rId63"/>
    <p:sldId id="408" r:id="rId64"/>
    <p:sldId id="410" r:id="rId65"/>
    <p:sldId id="411" r:id="rId66"/>
    <p:sldId id="412" r:id="rId67"/>
    <p:sldId id="413" r:id="rId68"/>
    <p:sldId id="414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808000"/>
    <a:srgbClr val="DA6C60"/>
    <a:srgbClr val="CC9900"/>
    <a:srgbClr val="009999"/>
    <a:srgbClr val="000000"/>
    <a:srgbClr val="0EC23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2876-FD88-484F-A2A5-2926238E3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66AF-74FF-43B2-A2F2-1CF1F4058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0A23-41BF-48B1-9115-84FE4A2B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3B4C-8E1A-4E51-8464-8A5CA0FB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6683-2914-4835-8E59-E8EFFAD83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AC9F-484A-4611-AF60-80AF5603E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14F8-3DB0-4066-9F0A-6CFD1FA7C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DB13-1622-473A-BE55-1818D4489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27FE-7E45-4829-B9D0-D09B4F912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7E485-2B25-40E9-83FF-31313C300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87B7-73BD-4BF1-8556-EBFF39809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2C2C-F667-416F-89B8-26564106B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6C60">
            <a:alpha val="3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E2A1B76-CECB-4DE8-AD13-BDD2F40B8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cs.berkeley.edu/~flab/elas/elasticity.html" TargetMode="Externa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7" Type="http://schemas.openxmlformats.org/officeDocument/2006/relationships/image" Target="../media/image130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jpeg"/><Relationship Id="rId4" Type="http://schemas.openxmlformats.org/officeDocument/2006/relationships/image" Target="../media/image127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Non-rigid objects: Deformable Media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Stress, Strain, and Elastic </a:t>
            </a:r>
            <a:r>
              <a:rPr lang="en-US" dirty="0" err="1" smtClean="0">
                <a:solidFill>
                  <a:schemeClr val="bg1"/>
                </a:solidFill>
              </a:rPr>
              <a:t>Moduli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 rot="2157780">
            <a:off x="457200" y="16002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669925" y="5040313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</a:rPr>
              <a:t>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6629" name="Picture 4" descr="eq_11_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95800"/>
            <a:ext cx="6767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28194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619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6350"/>
            <a:ext cx="26098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1000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Thin Films</a:t>
            </a:r>
            <a:endParaRPr lang="en-US" dirty="0">
              <a:solidFill>
                <a:srgbClr val="990033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296566"/>
            <a:ext cx="2705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54387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4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843"/>
            <a:ext cx="26193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57200"/>
            <a:ext cx="3842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Insulators</a:t>
            </a:r>
          </a:p>
          <a:p>
            <a:r>
              <a:rPr lang="en-US" dirty="0">
                <a:solidFill>
                  <a:srgbClr val="990033"/>
                </a:solidFill>
              </a:rPr>
              <a:t>a</a:t>
            </a:r>
            <a:r>
              <a:rPr lang="en-US" dirty="0" smtClean="0">
                <a:solidFill>
                  <a:srgbClr val="990033"/>
                </a:solidFill>
              </a:rPr>
              <a:t>nd</a:t>
            </a:r>
          </a:p>
          <a:p>
            <a:r>
              <a:rPr lang="en-US" dirty="0" smtClean="0">
                <a:solidFill>
                  <a:srgbClr val="990033"/>
                </a:solidFill>
              </a:rPr>
              <a:t>Dielectrics  - Polarization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514600"/>
            <a:ext cx="37712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  <a:r>
              <a:rPr lang="en-US" sz="1800" dirty="0" smtClean="0">
                <a:solidFill>
                  <a:schemeClr val="bg1"/>
                </a:solidFill>
              </a:rPr>
              <a:t>tress causes E fields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2"/>
                </a:solidFill>
              </a:rPr>
              <a:t>  piezoelectricity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Internal dipoles align</a:t>
            </a:r>
          </a:p>
          <a:p>
            <a:r>
              <a:rPr lang="en-US" sz="1800" dirty="0">
                <a:solidFill>
                  <a:schemeClr val="bg1"/>
                </a:solidFill>
              </a:rPr>
              <a:t>s</a:t>
            </a:r>
            <a:r>
              <a:rPr lang="en-US" sz="1800" dirty="0" smtClean="0">
                <a:solidFill>
                  <a:schemeClr val="bg1"/>
                </a:solidFill>
              </a:rPr>
              <a:t>pontaneously:</a:t>
            </a:r>
          </a:p>
          <a:p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pyroelectricity</a:t>
            </a:r>
            <a:r>
              <a:rPr lang="en-US" sz="1800" dirty="0" smtClean="0">
                <a:solidFill>
                  <a:schemeClr val="bg2"/>
                </a:solidFill>
              </a:rPr>
              <a:t>  ~ </a:t>
            </a:r>
            <a:r>
              <a:rPr lang="en-US" sz="1800" dirty="0" smtClean="0">
                <a:solidFill>
                  <a:schemeClr val="bg2"/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bg2"/>
                </a:solidFill>
              </a:rPr>
              <a:t>T</a:t>
            </a:r>
          </a:p>
          <a:p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ferroelectricity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(like pyro but P can be switched)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1028" name="Picture 4" descr="\mathbf{p}(\mathbf{r}) = \int\limits_{V} \rho(\mathbf{r}_0)\, (\mathbf{r}_0-\mathbf{r}) \ d^3 \mathbf{r}_0,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5611390"/>
            <a:ext cx="23145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\mathbf{E} = \frac {3\mathbf{p}\cdot\hat{\mathbf{R}}}{4 \pi \varepsilon_0 R^3} \hat{\mathbf{R}}-\frac {\mathbf{p}}{4 \pi \varepsilon_0 R^3} \ 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6248400"/>
            <a:ext cx="21336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7044"/>
            <a:ext cx="3283255" cy="28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381375" cy="38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Domains and Hysteresis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(not magnetic!)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57" y="152400"/>
            <a:ext cx="44767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14001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762000"/>
            <a:ext cx="2623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T-dep.: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Curie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Weiss Law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9530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All polar crystals are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pyroelectric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, so the 10 polar crystal classes are sometimes referred to as the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pyroelectric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classes.</a:t>
            </a: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Piezoelectric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crystal classes: </a:t>
            </a:r>
            <a:r>
              <a:rPr lang="en-US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1, 2, m, 222, mm2, 4, -4, 422, 4mm, -42m, 3, 32, 3m, 6, -6, 622, 6mm, -62m, 23, -43m</a:t>
            </a:r>
          </a:p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Pyroelectric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1, 2, m, mm2, 3, 3m, 4, 4mm, 6, 6mm</a:t>
            </a:r>
          </a:p>
        </p:txBody>
      </p:sp>
    </p:spTree>
    <p:extLst>
      <p:ext uri="{BB962C8B-B14F-4D97-AF65-F5344CB8AC3E}">
        <p14:creationId xmlns:p14="http://schemas.microsoft.com/office/powerpoint/2010/main" val="26675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Piezo bending princi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9197"/>
            <a:ext cx="7620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838200"/>
            <a:ext cx="6236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e.g. a piezoelectric device converts audio</a:t>
            </a:r>
          </a:p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ignal to sound waves: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 descr="&#10;g_{ij} = -\left ( \frac{\partial E_i}{\partial T_j} \right )^D&#10; = \left ( \frac{\partial S_j}{\partial D_i} \right )^T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22860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#10;e_{ij} = \left ( \frac{\partial D_i}{\partial S_j} \right )^E&#10; = -\left ( \frac{\partial T_j}{\partial E_i} \right )^S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1" y="4774584"/>
            <a:ext cx="22669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&#10;d_{ij} = \left ( \frac{\partial D_i}{\partial T_j} \right )^E&#10; = \left ( \frac{\partial S_j}{\partial E_i} \right )^T&#10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038600"/>
            <a:ext cx="21145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&#10;h_{ij} = -\left ( \frac{\partial E_i}{\partial S_j} \right )^D&#10; = -\left ( \frac{\partial T_j}{\partial D_i} \right )^S&#10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6096000"/>
            <a:ext cx="24669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4562475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Four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piezo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oeffic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3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46" y="762000"/>
            <a:ext cx="887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Electronic Conductivity in Solids: chapter 13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508023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Fundamental energy-models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f solids</a:t>
            </a:r>
          </a:p>
          <a:p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Harmonic oscillator approx.</a:t>
            </a:r>
          </a:p>
          <a:p>
            <a:endParaRPr lang="en-US" sz="2800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What carries energy around</a:t>
            </a:r>
          </a:p>
          <a:p>
            <a:r>
              <a:rPr lang="en-US" sz="2800" i="1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n solids?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	• standing waves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	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  “phonons”	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	• mobile electrons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0"/>
            <a:ext cx="381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and high T: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45" y="47625"/>
            <a:ext cx="3810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Electrons ~ Energy bands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03925" y="2322513"/>
            <a:ext cx="3549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Origin of energy bands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 solids.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55170"/>
            <a:ext cx="50387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EBdAtomMoleculeSol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377" y="2743200"/>
            <a:ext cx="8699823" cy="3364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62000"/>
            <a:ext cx="367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From Atoms to E Bands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669925" y="5040313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</a:rPr>
              <a:t>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eq_11_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49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ure11_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ure11_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3962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25 -0.2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5833 -0.21111 " pathEditMode="relative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33400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Energy Gaps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66838"/>
            <a:ext cx="79819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 bands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361" y="1981200"/>
            <a:ext cx="718712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828800" y="4800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Classification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of Materials by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Energy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Band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Density Of States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733800"/>
            <a:ext cx="4458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The Fermi function:</a:t>
            </a:r>
          </a:p>
          <a:p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How far are bands filled?</a:t>
            </a:r>
            <a:endParaRPr lang="en-US" sz="28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1" y="3526608"/>
            <a:ext cx="3886200" cy="309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71" y="207309"/>
            <a:ext cx="3886201" cy="308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9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3810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Electrons ~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Fermi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Surfaces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7" y="4572000"/>
            <a:ext cx="4217988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McCl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5500688" cy="326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274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20" y="4495800"/>
            <a:ext cx="5472566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92"/>
            <a:ext cx="320992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2860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K-space:</a:t>
            </a:r>
          </a:p>
        </p:txBody>
      </p:sp>
    </p:spTree>
    <p:extLst>
      <p:ext uri="{BB962C8B-B14F-4D97-AF65-F5344CB8AC3E}">
        <p14:creationId xmlns:p14="http://schemas.microsoft.com/office/powerpoint/2010/main" val="27269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Metals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3515"/>
            <a:ext cx="4267200" cy="167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362574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rudim\Documents\rudim\Teaching\OldOngoingLectureMaterial\lectures\5840\ScannedFigs\LtMaterials\Omar_5.23DOSBa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65" y="717844"/>
            <a:ext cx="3974592" cy="16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860925" y="115888"/>
            <a:ext cx="2845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chemeClr val="bg1">
                    <a:lumMod val="75000"/>
                  </a:schemeClr>
                </a:solidFill>
              </a:rPr>
              <a:t>Temp. dep. metals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7653" name="Picture 5" descr="Marton_f824_HydSolubMet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3810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Marton_f828_ElecConductMet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98291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Marton_f825_ThCondMeta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5225"/>
            <a:ext cx="38004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Marton_f826_RelMagnetizMeta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57650"/>
            <a:ext cx="38862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Marton_f827_YgsModulusMeta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28956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6.41618E-6 L -0.35833 -0.17757 " pathEditMode="relative" ptsTypes="AA">
                                      <p:cBhvr>
                                        <p:cTn id="23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76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40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76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57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76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3.46821E-7 L -0.35833 0.19977 " pathEditMode="relative" ptsTypes="AA">
                                      <p:cBhvr>
                                        <p:cTn id="74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76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2530"/>
            <a:ext cx="4972812" cy="51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Low T prop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electrons in metals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6200" y="6053138"/>
            <a:ext cx="72923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Impact impurities, magnetic right, non-magnetic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left </a:t>
            </a:r>
            <a:r>
              <a:rPr lang="en-US" dirty="0">
                <a:solidFill>
                  <a:schemeClr val="accent2"/>
                </a:solidFill>
              </a:rPr>
              <a:t>panel, on low T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62050"/>
            <a:ext cx="8382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Semiconductors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1" y="1600200"/>
            <a:ext cx="3721100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374650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7241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7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69925" y="5040313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</a:rPr>
              <a:t>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eq_11_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1579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q_11_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57419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Figure11_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14400"/>
            <a:ext cx="40742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33"/>
                </a:solidFill>
              </a:rPr>
              <a:t>p</a:t>
            </a:r>
            <a:r>
              <a:rPr lang="en-US" dirty="0" smtClean="0">
                <a:solidFill>
                  <a:srgbClr val="990033"/>
                </a:solidFill>
              </a:rPr>
              <a:t>-type vs. n-type</a:t>
            </a:r>
            <a:endParaRPr lang="en-US" dirty="0">
              <a:solidFill>
                <a:srgbClr val="990033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378446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9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22" y="3746914"/>
            <a:ext cx="4932974" cy="31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0"/>
            <a:ext cx="58769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32" y="397329"/>
            <a:ext cx="7099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89" y="3810000"/>
            <a:ext cx="6965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7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457200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Quantum Mechanics: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0956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38287"/>
            <a:ext cx="28003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2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66800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 in 3 dim: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71688"/>
            <a:ext cx="42672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6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Semiconductors: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79" y="3048000"/>
            <a:ext cx="4657725" cy="389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648277"/>
            <a:ext cx="501450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51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95450"/>
            <a:ext cx="70040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219200"/>
            <a:ext cx="61817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85800"/>
            <a:ext cx="377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Number density of holes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91" y="4114800"/>
            <a:ext cx="3362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600075"/>
            <a:ext cx="6781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2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873125"/>
            <a:ext cx="70929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9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669925" y="5040313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</a:rPr>
              <a:t>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eq_11_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5851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Figure11_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76600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4953000" y="5943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hlinkClick r:id="rId5"/>
              </a:rPr>
              <a:t>http://www.eecs.berkeley.edu/~flab/elas/elasticity.html</a:t>
            </a:r>
            <a:endParaRPr lang="en-US"/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22222E-6 L -0.36667 -0.22223 " pathEditMode="relative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390650"/>
            <a:ext cx="69024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7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679575"/>
            <a:ext cx="75882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838200"/>
            <a:ext cx="4939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Devices: Diodes and Transistors</a:t>
            </a:r>
            <a:endParaRPr lang="en-US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692650" cy="586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547229"/>
            <a:ext cx="25622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3107"/>
            <a:ext cx="26955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357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Superconductors</a:t>
            </a:r>
            <a:endParaRPr lang="en-US" sz="3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94375"/>
            <a:ext cx="348896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72" y="381000"/>
            <a:ext cx="4038600" cy="514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9" y="4254991"/>
            <a:ext cx="3780021" cy="260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0834 -0.24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9572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40" y="3962400"/>
            <a:ext cx="6284249" cy="232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45720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DOS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73" y="578394"/>
            <a:ext cx="27432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5073" y="126060"/>
            <a:ext cx="2598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Type I vs. Type II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79407"/>
            <a:ext cx="3705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79845"/>
            <a:ext cx="3925824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43000"/>
            <a:ext cx="679478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10" y="3886200"/>
            <a:ext cx="4916848" cy="29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4580" y="609600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Meissner Effect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580" y="1676400"/>
            <a:ext cx="1049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Type 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953000"/>
            <a:ext cx="1134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Type II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69094"/>
            <a:ext cx="2209800" cy="254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8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1532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3733800"/>
            <a:ext cx="4490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Magnetization curve of type II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3438230"/>
            <a:ext cx="36099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9" y="3276600"/>
            <a:ext cx="5049041" cy="27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433" y="6172200"/>
            <a:ext cx="436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Vortices in </a:t>
            </a:r>
            <a:r>
              <a:rPr lang="en-US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hubnikov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phase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7620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Mechanism: Electron-Phonon Coupling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2768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29" y="3810000"/>
            <a:ext cx="5160439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9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95400"/>
            <a:ext cx="402693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334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HTSC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51" y="76200"/>
            <a:ext cx="28575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01" y="4057650"/>
            <a:ext cx="26098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0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114425"/>
            <a:ext cx="53244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Superconducting Magnets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817701" cy="43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295002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22" y="2743200"/>
            <a:ext cx="404770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3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5279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451584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6587" y="6181665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Costs of operation</a:t>
            </a:r>
            <a:endParaRPr lang="en-US" sz="2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7388" y="6181665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Electric losses</a:t>
            </a:r>
            <a:endParaRPr lang="en-US" sz="2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06" y="842665"/>
            <a:ext cx="4147627" cy="21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0" y="304800"/>
            <a:ext cx="35147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381000"/>
            <a:ext cx="4160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NbTi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filaments in Cu matrix</a:t>
            </a:r>
          </a:p>
        </p:txBody>
      </p:sp>
    </p:spTree>
    <p:extLst>
      <p:ext uri="{BB962C8B-B14F-4D97-AF65-F5344CB8AC3E}">
        <p14:creationId xmlns:p14="http://schemas.microsoft.com/office/powerpoint/2010/main" val="3389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"/>
            <a:ext cx="3944112" cy="66659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55" y="0"/>
            <a:ext cx="4086987" cy="323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98898"/>
            <a:ext cx="3837432" cy="3106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6046" y="6300323"/>
            <a:ext cx="3568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Charging a </a:t>
            </a:r>
            <a:r>
              <a:rPr lang="en-US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s.c.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magnet</a:t>
            </a:r>
          </a:p>
        </p:txBody>
      </p:sp>
    </p:spTree>
    <p:extLst>
      <p:ext uri="{BB962C8B-B14F-4D97-AF65-F5344CB8AC3E}">
        <p14:creationId xmlns:p14="http://schemas.microsoft.com/office/powerpoint/2010/main" val="12843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rudim\Documents\rudim\Teaching\OldOngoingLectureMaterial\lectures\5840\ScannedFigs\Magnets\Wilson_SCMagnets_4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10" y="0"/>
            <a:ext cx="4237653" cy="32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rudim\Documents\rudim\Teaching\OldOngoingLectureMaterial\lectures\5840\ScannedFigs\Magnets\Wilson_SCMagnets_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8755"/>
            <a:ext cx="2590800" cy="37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rudim\Documents\rudim\Teaching\OldOngoingLectureMaterial\lectures\5840\ScannedFigs\Magnets\Wilson_SCMagnets_4.1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23" y="3276600"/>
            <a:ext cx="8839200" cy="34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rudim\Documents\rudim\Teaching\OldOngoingLectureMaterial\lectures\5840\ScannedFigs\Magnets\Wilson_SCMagnets_4.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68" y="474433"/>
            <a:ext cx="3935413" cy="62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rudim\Documents\rudim\Teaching\OldOngoingLectureMaterial\lectures\5840\ScannedFigs\Magnets\Wilson_SCMagnets_4.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05"/>
            <a:ext cx="3848526" cy="6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rudim\Documents\rudim\Teaching\OldOngoingLectureMaterial\lectures\5840\ScannedFigs\Magnets\Wilson_SCMagnets_6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0653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rudim\Documents\rudim\Teaching\OldOngoingLectureMaterial\lectures\5840\ScannedFigs\Magnets\Wilson_SCMagnets_7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46266"/>
            <a:ext cx="4419600" cy="311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udim\Documents\rudim\Teaching\OldOngoingLectureMaterial\lectures\5840\ScannedFigs\Magnets\Wilson_SCMagnets_7.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92900"/>
            <a:ext cx="3879849" cy="59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54292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0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0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Solids at Low 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46330"/>
            <a:ext cx="5127172" cy="2934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76" y="3735116"/>
            <a:ext cx="4037890" cy="309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563"/>
            <a:ext cx="4953000" cy="3235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54" y="943010"/>
            <a:ext cx="4194048" cy="23408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18"/>
            <a:ext cx="21621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3235427"/>
            <a:ext cx="3390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Low T prop Electrons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10244" name="Picture 4" descr="McCl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429125" cy="3856038"/>
          </a:xfrm>
          <a:prstGeom prst="rect">
            <a:avLst/>
          </a:prstGeom>
          <a:noFill/>
        </p:spPr>
      </p:pic>
      <p:pic>
        <p:nvPicPr>
          <p:cNvPr id="10245" name="Picture 5" descr="McCl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657" y="4837210"/>
            <a:ext cx="6019800" cy="2016125"/>
          </a:xfrm>
          <a:prstGeom prst="rect">
            <a:avLst/>
          </a:prstGeom>
          <a:noFill/>
        </p:spPr>
      </p:pic>
      <p:pic>
        <p:nvPicPr>
          <p:cNvPr id="10246" name="Picture 6" descr="McCl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371600"/>
            <a:ext cx="5105400" cy="323215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4318647"/>
            <a:ext cx="3796937" cy="253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365895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49"/>
            <a:ext cx="2820119" cy="409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3363005" cy="41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410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4552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6098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8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0863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5543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6815"/>
            <a:ext cx="50387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76200"/>
            <a:ext cx="4986338" cy="37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92" y="2057400"/>
            <a:ext cx="46799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6" y="238688"/>
            <a:ext cx="394985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24" y="-56644"/>
            <a:ext cx="3511379" cy="371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34" y="3581400"/>
            <a:ext cx="3490913" cy="32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01038"/>
            <a:ext cx="448315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2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657"/>
            <a:ext cx="396060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416"/>
            <a:ext cx="3352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29828"/>
            <a:ext cx="5097624" cy="278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7387"/>
            <a:ext cx="27717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81000"/>
            <a:ext cx="4086225" cy="322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990600"/>
            <a:ext cx="4862449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6863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96" y="-20217"/>
            <a:ext cx="4215104" cy="609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999"/>
            <a:ext cx="5867400" cy="61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1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533696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92" y="1066800"/>
            <a:ext cx="46767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6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6291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8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14634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914400"/>
            <a:ext cx="6575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Poisson’s ratio</a:t>
            </a:r>
          </a:p>
          <a:p>
            <a:r>
              <a:rPr lang="en-US" sz="1600" dirty="0" smtClean="0">
                <a:solidFill>
                  <a:srgbClr val="990033"/>
                </a:solidFill>
              </a:rPr>
              <a:t>Transverse to Axial strain: materials normally expand </a:t>
            </a:r>
          </a:p>
          <a:p>
            <a:r>
              <a:rPr lang="en-US" sz="1600" dirty="0" smtClean="0">
                <a:solidFill>
                  <a:srgbClr val="990033"/>
                </a:solidFill>
              </a:rPr>
              <a:t>In one direction, if compressed in the other. P ratio measures this.</a:t>
            </a:r>
            <a:endParaRPr lang="en-US" sz="1600" dirty="0">
              <a:solidFill>
                <a:srgbClr val="99003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286000"/>
            <a:ext cx="26479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91" y="3048000"/>
            <a:ext cx="55054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2438400"/>
            <a:ext cx="522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Plastic deformation: moving faults</a:t>
            </a:r>
            <a:endParaRPr lang="en-US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984206" cy="63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67" y="1143000"/>
            <a:ext cx="3952875" cy="24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60830"/>
            <a:ext cx="4038600" cy="213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28800"/>
            <a:ext cx="2695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85800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Failure, creep, fatigue</a:t>
            </a:r>
            <a:endParaRPr lang="en-US" dirty="0">
              <a:solidFill>
                <a:srgbClr val="990033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17171"/>
            <a:ext cx="54959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1" y="4343400"/>
            <a:ext cx="26384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314825"/>
            <a:ext cx="54006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5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7119</TotalTime>
  <Words>398</Words>
  <Application>Microsoft Office PowerPoint</Application>
  <PresentationFormat>On-screen Show (4:3)</PresentationFormat>
  <Paragraphs>116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Mountain Top</vt:lpstr>
      <vt:lpstr>       Non-rigid objects: Deformable Media   Stress, Strain, and Elastic Moduli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Electrons ~ Energy bands</vt:lpstr>
      <vt:lpstr> </vt:lpstr>
      <vt:lpstr> </vt:lpstr>
      <vt:lpstr>E bands</vt:lpstr>
      <vt:lpstr> </vt:lpstr>
      <vt:lpstr>Electrons ~ Fermi Surfaces</vt:lpstr>
      <vt:lpstr> </vt:lpstr>
      <vt:lpstr>PowerPoint Presentation</vt:lpstr>
      <vt:lpstr> </vt:lpstr>
      <vt:lpstr> </vt:lpstr>
      <vt:lpstr>Low T prop electrons in metals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 T prop Electrons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1220/1320</dc:title>
  <dc:creator>RudiM</dc:creator>
  <cp:lastModifiedBy>Rudi Michalak</cp:lastModifiedBy>
  <cp:revision>255</cp:revision>
  <dcterms:created xsi:type="dcterms:W3CDTF">2005-08-30T19:50:32Z</dcterms:created>
  <dcterms:modified xsi:type="dcterms:W3CDTF">2016-12-09T16:45:31Z</dcterms:modified>
</cp:coreProperties>
</file>