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309" r:id="rId12"/>
    <p:sldId id="271" r:id="rId13"/>
    <p:sldId id="305" r:id="rId14"/>
    <p:sldId id="306" r:id="rId15"/>
    <p:sldId id="310" r:id="rId16"/>
    <p:sldId id="311" r:id="rId17"/>
    <p:sldId id="313" r:id="rId18"/>
    <p:sldId id="314" r:id="rId19"/>
    <p:sldId id="315" r:id="rId20"/>
    <p:sldId id="338" r:id="rId21"/>
    <p:sldId id="318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000000"/>
    <a:srgbClr val="0066FF"/>
    <a:srgbClr val="FFFF99"/>
    <a:srgbClr val="FFB64B"/>
    <a:srgbClr val="C50D1A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9834" autoAdjust="0"/>
  </p:normalViewPr>
  <p:slideViewPr>
    <p:cSldViewPr>
      <p:cViewPr varScale="1">
        <p:scale>
          <a:sx n="96" d="100"/>
          <a:sy n="96" d="100"/>
        </p:scale>
        <p:origin x="11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8396FDF-8A12-48E5-AE6F-A60BC4B8A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8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2192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2192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B471-DEFB-424A-B730-DFDBCEAC6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0C841-83C6-4DE4-ADA4-8C39955D8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ED402-E775-42A5-9CDA-4BB355ED1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969B-4369-448C-AC69-C174378CA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358C7-36C8-4B94-BB4E-A616208EF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0B6E-27CD-4270-A932-1EDB78FAC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10E64-9F2E-4711-B5A3-B155628EE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19284-788B-4F0C-AE03-F7B21073D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18D43-699B-46F4-9E94-2F095F715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E5B1A-4311-4356-AFE1-6749FA2B6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E1F02-AF5F-42BF-8CE4-BC2257CD8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EE496-12AA-4E8B-998D-9376A2C24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70B0A-9A5D-4080-8AA0-78D87081A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8BE47-C308-4066-8711-FCC773CAB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>
            <a:alpha val="6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2086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6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6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7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7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7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7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7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7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7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7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7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7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8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8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8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8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8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8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8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8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8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8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9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9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9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9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9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9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9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9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9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9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90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2090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090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090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90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90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B40C657-059A-45DB-825E-B5F24F5FF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http://www.falstad.com/vector3de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co.caltech.edu/~phys1/java/phys1/EField/EField.html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4.png"/><Relationship Id="rId3" Type="http://schemas.openxmlformats.org/officeDocument/2006/relationships/image" Target="../media/image33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1.wmf"/><Relationship Id="rId4" Type="http://schemas.openxmlformats.org/officeDocument/2006/relationships/hyperlink" Target="http://www.falstad.com/vector3de/" TargetMode="External"/><Relationship Id="rId9" Type="http://schemas.openxmlformats.org/officeDocument/2006/relationships/oleObject" Target="../embeddings/oleObject3.bin"/><Relationship Id="rId14" Type="http://schemas.openxmlformats.org/officeDocument/2006/relationships/image" Target="FIG22-047.t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Physics 1220/1320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7543800" cy="1752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Electromagnetism –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part one: electrostatics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819400" y="6172200"/>
            <a:ext cx="352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11111"/>
                </a:solidFill>
                <a:effectLst/>
              </a:rPr>
              <a:t>Lecture Electricity, chapter 21-26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560132" name="Picture 4" descr="Figure21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0133" name="Picture 5" descr="Figure21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0134" name="Picture 6" descr="Figure21_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2862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0135" name="Picture 7" descr="eq_21_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343400"/>
            <a:ext cx="563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6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6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pic>
        <p:nvPicPr>
          <p:cNvPr id="14339" name="Picture 3" descr="E0for2charges5poin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-1066800"/>
            <a:ext cx="5943600" cy="4457700"/>
          </a:xfr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74725" y="3465513"/>
            <a:ext cx="57086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99"/>
                </a:solidFill>
                <a:effectLst/>
              </a:rPr>
              <a:t>Charges –q and 4q are placed as shown. </a:t>
            </a:r>
          </a:p>
          <a:p>
            <a:r>
              <a:rPr lang="en-US" sz="1800" b="1">
                <a:solidFill>
                  <a:srgbClr val="000099"/>
                </a:solidFill>
                <a:effectLst/>
              </a:rPr>
              <a:t>Of the five positions indicated at </a:t>
            </a:r>
          </a:p>
          <a:p>
            <a:endParaRPr lang="en-US" sz="1800" b="1">
              <a:solidFill>
                <a:srgbClr val="000099"/>
              </a:solidFill>
              <a:effectLst/>
            </a:endParaRPr>
          </a:p>
          <a:p>
            <a:r>
              <a:rPr lang="en-US" sz="1800" b="1">
                <a:solidFill>
                  <a:srgbClr val="000099"/>
                </a:solidFill>
                <a:effectLst/>
              </a:rPr>
              <a:t>1-far left, 2 – ¼ distance, 3 – middle, 4 – ¾ distance</a:t>
            </a:r>
          </a:p>
          <a:p>
            <a:r>
              <a:rPr lang="en-US" sz="1800" b="1">
                <a:solidFill>
                  <a:srgbClr val="000099"/>
                </a:solidFill>
                <a:effectLst/>
              </a:rPr>
              <a:t>and 5 – same distance off to the right, </a:t>
            </a:r>
          </a:p>
          <a:p>
            <a:endParaRPr lang="en-US" sz="1800" b="1">
              <a:solidFill>
                <a:srgbClr val="000099"/>
              </a:solidFill>
              <a:effectLst/>
            </a:endParaRPr>
          </a:p>
          <a:p>
            <a:r>
              <a:rPr lang="en-US" sz="1800" b="1">
                <a:solidFill>
                  <a:srgbClr val="000099"/>
                </a:solidFill>
                <a:effectLst/>
              </a:rPr>
              <a:t>the position at which </a:t>
            </a:r>
            <a:r>
              <a:rPr lang="en-US" sz="1800" b="1" u="sng">
                <a:solidFill>
                  <a:srgbClr val="000099"/>
                </a:solidFill>
                <a:effectLst/>
              </a:rPr>
              <a:t>E</a:t>
            </a:r>
            <a:r>
              <a:rPr lang="en-US" sz="1800" b="1">
                <a:solidFill>
                  <a:srgbClr val="000099"/>
                </a:solidFill>
                <a:effectLst/>
              </a:rPr>
              <a:t> is zero is:  1, 2,  3, 4,  5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812925" y="49895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1F1876"/>
                </a:soli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743200" y="360363"/>
            <a:ext cx="368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bg2"/>
                </a:solidFill>
                <a:effectLst/>
                <a:latin typeface="Times New Roman" pitchFamily="18" charset="0"/>
              </a:rPr>
              <a:t>Electric field lines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69925" y="1335088"/>
            <a:ext cx="78854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ffectLst/>
              </a:rPr>
              <a:t>For the visualization of electric fields, the concept of field</a:t>
            </a:r>
          </a:p>
          <a:p>
            <a:r>
              <a:rPr lang="en-US" sz="2400" dirty="0">
                <a:solidFill>
                  <a:srgbClr val="C00000"/>
                </a:solidFill>
                <a:effectLst/>
              </a:rPr>
              <a:t>lines is used.</a:t>
            </a:r>
          </a:p>
        </p:txBody>
      </p:sp>
      <p:pic>
        <p:nvPicPr>
          <p:cNvPr id="564230" name="Picture 6" descr="Figure21_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31" name="Picture 7" descr="Figure21_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956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4971E-6 L -0.23334 -0.17757 " pathEditMode="relative" ptsTypes="AA">
                                      <p:cBhvr>
                                        <p:cTn id="14" dur="2000" fill="hold"/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64231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Gauss’s Law, Flux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599044" name="Picture 4" descr="Figure22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9045" name="Picture 5" descr="Figure22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9046" name="Picture 6" descr="Figure22_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0386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73472E-18 L 0.20833 0.13334 " pathEditMode="relative" ptsTypes="AA">
                                      <p:cBhvr>
                                        <p:cTn id="11" dur="2000" fill="hold"/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990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99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0834 0.08889 " pathEditMode="relative" ptsTypes="AA">
                                      <p:cBhvr>
                                        <p:cTn id="29" dur="2000" fill="hold"/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990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99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9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-0.17778 " pathEditMode="relative" ptsTypes="AA">
                                      <p:cBhvr>
                                        <p:cTn id="47" dur="2000" fill="hold"/>
                                        <p:tgtEl>
                                          <p:spTgt spid="599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99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1508" name="Picture 4" descr="Figure22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0069" name="Picture 5" descr="eq_22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33400"/>
            <a:ext cx="494665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04164" name="Text Box 4"/>
          <p:cNvSpPr txBox="1">
            <a:spLocks noChangeArrowheads="1"/>
          </p:cNvSpPr>
          <p:nvPr/>
        </p:nvSpPr>
        <p:spPr bwMode="auto">
          <a:xfrm>
            <a:off x="1355725" y="473075"/>
            <a:ext cx="76549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C60C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 Task:</a:t>
            </a:r>
          </a:p>
          <a:p>
            <a:pPr>
              <a:defRPr/>
            </a:pPr>
            <a:endParaRPr lang="en-US">
              <a:solidFill>
                <a:srgbClr val="C60C1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/>
              </a:rPr>
              <a:t>Find flux through each surface for </a:t>
            </a:r>
            <a:r>
              <a:rPr lang="en-US">
                <a:effectLst/>
                <a:latin typeface="Symbol" pitchFamily="18" charset="2"/>
              </a:rPr>
              <a:t>q</a:t>
            </a:r>
            <a:r>
              <a:rPr lang="en-US">
                <a:effectLst/>
              </a:rPr>
              <a:t> = 30^</a:t>
            </a:r>
          </a:p>
          <a:p>
            <a:pPr>
              <a:defRPr/>
            </a:pPr>
            <a:r>
              <a:rPr lang="en-US">
                <a:effectLst/>
              </a:rPr>
              <a:t> and total flux through cube</a:t>
            </a:r>
          </a:p>
        </p:txBody>
      </p:sp>
      <p:pic>
        <p:nvPicPr>
          <p:cNvPr id="22533" name="Picture 5" descr="Figure22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4800600" y="4038600"/>
            <a:ext cx="4572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990000"/>
                </a:solidFill>
                <a:effectLst/>
              </a:rPr>
              <a:t>What changes for case b?</a:t>
            </a:r>
          </a:p>
          <a:p>
            <a:r>
              <a:rPr lang="en-US" sz="2400" b="1">
                <a:solidFill>
                  <a:schemeClr val="bg2"/>
                </a:solidFill>
                <a:effectLst/>
              </a:rPr>
              <a:t>n</a:t>
            </a:r>
            <a:r>
              <a:rPr lang="en-US" sz="2400" b="1" baseline="-25000">
                <a:solidFill>
                  <a:schemeClr val="bg2"/>
                </a:solidFill>
                <a:effectLst/>
              </a:rPr>
              <a:t>1</a:t>
            </a:r>
            <a:r>
              <a:rPr lang="en-US" sz="2400" b="1">
                <a:solidFill>
                  <a:schemeClr val="bg2"/>
                </a:solidFill>
                <a:effectLst/>
              </a:rPr>
              <a:t>: EL</a:t>
            </a:r>
            <a:r>
              <a:rPr lang="en-US" sz="2400" b="1" baseline="30000">
                <a:solidFill>
                  <a:schemeClr val="bg2"/>
                </a:solidFill>
                <a:effectLst/>
              </a:rPr>
              <a:t>2</a:t>
            </a:r>
            <a:r>
              <a:rPr lang="en-US" sz="2400" b="1">
                <a:solidFill>
                  <a:schemeClr val="bg2"/>
                </a:solidFill>
                <a:effectLst/>
              </a:rPr>
              <a:t>cos(180-</a:t>
            </a:r>
            <a:r>
              <a:rPr lang="en-US" sz="2400" b="1">
                <a:solidFill>
                  <a:schemeClr val="bg2"/>
                </a:solidFill>
                <a:effectLst/>
                <a:latin typeface="Symbol" pitchFamily="18" charset="2"/>
              </a:rPr>
              <a:t>q</a:t>
            </a:r>
            <a:r>
              <a:rPr lang="en-US" sz="2400" b="1">
                <a:solidFill>
                  <a:schemeClr val="bg2"/>
                </a:solidFill>
                <a:effectLst/>
              </a:rPr>
              <a:t>) = -EL</a:t>
            </a:r>
            <a:r>
              <a:rPr lang="en-US" sz="2400" b="1" baseline="30000">
                <a:solidFill>
                  <a:schemeClr val="bg2"/>
                </a:solidFill>
                <a:effectLst/>
              </a:rPr>
              <a:t>2</a:t>
            </a:r>
            <a:r>
              <a:rPr lang="en-US" sz="2400" b="1">
                <a:solidFill>
                  <a:schemeClr val="bg2"/>
                </a:solidFill>
                <a:effectLst/>
              </a:rPr>
              <a:t>cos</a:t>
            </a:r>
            <a:r>
              <a:rPr lang="en-US" sz="2400" b="1">
                <a:solidFill>
                  <a:schemeClr val="bg2"/>
                </a:solidFill>
                <a:effectLst/>
                <a:latin typeface="Symbol" pitchFamily="18" charset="2"/>
              </a:rPr>
              <a:t>q</a:t>
            </a:r>
          </a:p>
          <a:p>
            <a:r>
              <a:rPr lang="en-US" sz="2400" b="1">
                <a:solidFill>
                  <a:schemeClr val="bg2"/>
                </a:solidFill>
                <a:effectLst/>
              </a:rPr>
              <a:t>n</a:t>
            </a:r>
            <a:r>
              <a:rPr lang="en-US" sz="2400" b="1" baseline="-25000">
                <a:solidFill>
                  <a:schemeClr val="bg2"/>
                </a:solidFill>
                <a:effectLst/>
              </a:rPr>
              <a:t>2</a:t>
            </a:r>
            <a:r>
              <a:rPr lang="en-US" sz="2400" b="1">
                <a:solidFill>
                  <a:schemeClr val="bg2"/>
                </a:solidFill>
                <a:effectLst/>
              </a:rPr>
              <a:t>: +EL</a:t>
            </a:r>
            <a:r>
              <a:rPr lang="en-US" sz="2400" b="1" baseline="30000">
                <a:solidFill>
                  <a:schemeClr val="bg2"/>
                </a:solidFill>
                <a:effectLst/>
              </a:rPr>
              <a:t>2</a:t>
            </a:r>
            <a:r>
              <a:rPr lang="en-US" sz="2400" b="1">
                <a:solidFill>
                  <a:schemeClr val="bg2"/>
                </a:solidFill>
                <a:effectLst/>
              </a:rPr>
              <a:t>cos</a:t>
            </a:r>
            <a:r>
              <a:rPr lang="en-US" sz="2400" b="1">
                <a:solidFill>
                  <a:schemeClr val="bg2"/>
                </a:solidFill>
                <a:effectLst/>
                <a:latin typeface="Symbol" pitchFamily="18" charset="2"/>
              </a:rPr>
              <a:t>q</a:t>
            </a:r>
          </a:p>
          <a:p>
            <a:r>
              <a:rPr lang="en-US" sz="2400" b="1">
                <a:solidFill>
                  <a:schemeClr val="bg2"/>
                </a:solidFill>
                <a:effectLst/>
              </a:rPr>
              <a:t>n</a:t>
            </a:r>
            <a:r>
              <a:rPr lang="en-US" sz="2400" b="1" baseline="-25000">
                <a:solidFill>
                  <a:schemeClr val="bg2"/>
                </a:solidFill>
                <a:effectLst/>
              </a:rPr>
              <a:t>3</a:t>
            </a:r>
            <a:r>
              <a:rPr lang="en-US" sz="2400" b="1">
                <a:solidFill>
                  <a:schemeClr val="bg2"/>
                </a:solidFill>
                <a:effectLst/>
              </a:rPr>
              <a:t>: (90+</a:t>
            </a:r>
            <a:r>
              <a:rPr lang="en-US" sz="2400" b="1">
                <a:solidFill>
                  <a:schemeClr val="bg2"/>
                </a:solidFill>
                <a:effectLst/>
                <a:latin typeface="Symbol" pitchFamily="18" charset="2"/>
              </a:rPr>
              <a:t>q</a:t>
            </a:r>
            <a:r>
              <a:rPr lang="en-US" sz="2400" b="1">
                <a:solidFill>
                  <a:schemeClr val="bg2"/>
                </a:solidFill>
                <a:effectLst/>
              </a:rPr>
              <a:t>) </a:t>
            </a:r>
            <a:r>
              <a:rPr lang="en-US" sz="2400" b="1">
                <a:solidFill>
                  <a:schemeClr val="bg2"/>
                </a:solidFill>
                <a:effectLst/>
                <a:sym typeface="Wingdings" pitchFamily="2" charset="2"/>
              </a:rPr>
              <a:t> -EL</a:t>
            </a:r>
            <a:r>
              <a:rPr lang="en-US" sz="2400" b="1" baseline="30000">
                <a:solidFill>
                  <a:schemeClr val="bg2"/>
                </a:solidFill>
                <a:effectLst/>
                <a:sym typeface="Wingdings" pitchFamily="2" charset="2"/>
              </a:rPr>
              <a:t>2</a:t>
            </a:r>
            <a:r>
              <a:rPr lang="en-US" sz="2400" b="1">
                <a:solidFill>
                  <a:schemeClr val="bg2"/>
                </a:solidFill>
                <a:effectLst/>
                <a:sym typeface="Wingdings" pitchFamily="2" charset="2"/>
              </a:rPr>
              <a:t> sin</a:t>
            </a:r>
            <a:r>
              <a:rPr lang="en-US" sz="2400" b="1">
                <a:solidFill>
                  <a:schemeClr val="bg2"/>
                </a:solidFill>
                <a:effectLst/>
                <a:latin typeface="Symbol" pitchFamily="18" charset="2"/>
                <a:sym typeface="Wingdings" pitchFamily="2" charset="2"/>
              </a:rPr>
              <a:t>q</a:t>
            </a:r>
          </a:p>
          <a:p>
            <a:r>
              <a:rPr lang="en-US" sz="2400" b="1">
                <a:solidFill>
                  <a:schemeClr val="bg2"/>
                </a:solidFill>
                <a:effectLst/>
                <a:sym typeface="Wingdings" pitchFamily="2" charset="2"/>
              </a:rPr>
              <a:t>n</a:t>
            </a:r>
            <a:r>
              <a:rPr lang="en-US" sz="2400" b="1" baseline="-25000">
                <a:solidFill>
                  <a:schemeClr val="bg2"/>
                </a:solidFill>
                <a:effectLst/>
                <a:sym typeface="Wingdings" pitchFamily="2" charset="2"/>
              </a:rPr>
              <a:t>4</a:t>
            </a:r>
            <a:r>
              <a:rPr lang="en-US" sz="2400" b="1">
                <a:solidFill>
                  <a:schemeClr val="bg2"/>
                </a:solidFill>
                <a:effectLst/>
                <a:sym typeface="Wingdings" pitchFamily="2" charset="2"/>
              </a:rPr>
              <a:t>: (90-</a:t>
            </a:r>
            <a:r>
              <a:rPr lang="en-US" sz="2400" b="1">
                <a:solidFill>
                  <a:schemeClr val="bg2"/>
                </a:solidFill>
                <a:effectLst/>
                <a:latin typeface="Symbol" pitchFamily="18" charset="2"/>
                <a:sym typeface="Wingdings" pitchFamily="2" charset="2"/>
              </a:rPr>
              <a:t>q</a:t>
            </a:r>
            <a:r>
              <a:rPr lang="en-US" sz="2400" b="1">
                <a:solidFill>
                  <a:schemeClr val="bg2"/>
                </a:solidFill>
                <a:effectLst/>
                <a:sym typeface="Wingdings" pitchFamily="2" charset="2"/>
              </a:rPr>
              <a:t>)  +EL</a:t>
            </a:r>
            <a:r>
              <a:rPr lang="en-US" sz="2400" b="1" baseline="30000">
                <a:solidFill>
                  <a:schemeClr val="bg2"/>
                </a:solidFill>
                <a:effectLst/>
                <a:sym typeface="Wingdings" pitchFamily="2" charset="2"/>
              </a:rPr>
              <a:t>2</a:t>
            </a:r>
            <a:r>
              <a:rPr lang="en-US" sz="2400" b="1">
                <a:solidFill>
                  <a:schemeClr val="bg2"/>
                </a:solidFill>
                <a:effectLst/>
                <a:sym typeface="Wingdings" pitchFamily="2" charset="2"/>
              </a:rPr>
              <a:t> sin</a:t>
            </a:r>
            <a:r>
              <a:rPr lang="en-US" sz="2400" b="1">
                <a:solidFill>
                  <a:schemeClr val="bg2"/>
                </a:solidFill>
                <a:effectLst/>
                <a:latin typeface="Symbol" pitchFamily="18" charset="2"/>
                <a:sym typeface="Wingdings" pitchFamily="2" charset="2"/>
              </a:rPr>
              <a:t>q</a:t>
            </a:r>
          </a:p>
          <a:p>
            <a:r>
              <a:rPr lang="en-US" sz="2400" b="1">
                <a:solidFill>
                  <a:schemeClr val="bg2"/>
                </a:solidFill>
                <a:effectLst/>
                <a:sym typeface="Wingdings" pitchFamily="2" charset="2"/>
              </a:rPr>
              <a:t>n</a:t>
            </a:r>
            <a:r>
              <a:rPr lang="en-US" sz="2400" b="1" baseline="-25000">
                <a:solidFill>
                  <a:schemeClr val="bg2"/>
                </a:solidFill>
                <a:effectLst/>
                <a:sym typeface="Wingdings" pitchFamily="2" charset="2"/>
              </a:rPr>
              <a:t>5</a:t>
            </a:r>
            <a:r>
              <a:rPr lang="en-US" sz="2400" b="1">
                <a:solidFill>
                  <a:schemeClr val="bg2"/>
                </a:solidFill>
                <a:effectLst/>
                <a:sym typeface="Wingdings" pitchFamily="2" charset="2"/>
              </a:rPr>
              <a:t>,n</a:t>
            </a:r>
            <a:r>
              <a:rPr lang="en-US" sz="2400" b="1" baseline="-25000">
                <a:solidFill>
                  <a:schemeClr val="bg2"/>
                </a:solidFill>
                <a:effectLst/>
                <a:sym typeface="Wingdings" pitchFamily="2" charset="2"/>
              </a:rPr>
              <a:t>6</a:t>
            </a:r>
            <a:r>
              <a:rPr lang="en-US" sz="2400" b="1">
                <a:solidFill>
                  <a:schemeClr val="bg2"/>
                </a:solidFill>
                <a:effectLst/>
                <a:sym typeface="Wingdings" pitchFamily="2" charset="2"/>
              </a:rPr>
              <a:t>:  EL</a:t>
            </a:r>
            <a:r>
              <a:rPr lang="en-US" sz="2400" b="1" baseline="30000">
                <a:solidFill>
                  <a:schemeClr val="bg2"/>
                </a:solidFill>
                <a:effectLst/>
                <a:sym typeface="Wingdings" pitchFamily="2" charset="2"/>
              </a:rPr>
              <a:t>2</a:t>
            </a:r>
            <a:r>
              <a:rPr lang="en-US" sz="2400" b="1">
                <a:solidFill>
                  <a:schemeClr val="bg2"/>
                </a:solidFill>
                <a:effectLst/>
                <a:sym typeface="Wingdings" pitchFamily="2" charset="2"/>
              </a:rPr>
              <a:t> cos(90)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0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0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04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04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04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4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04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Gauss’s Law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605188" name="Picture 4" descr="eq_22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50498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5189" name="Text Box 5"/>
          <p:cNvSpPr txBox="1">
            <a:spLocks noChangeArrowheads="1"/>
          </p:cNvSpPr>
          <p:nvPr/>
        </p:nvSpPr>
        <p:spPr bwMode="auto">
          <a:xfrm>
            <a:off x="457200" y="2895600"/>
            <a:ext cx="82958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message: ‘What is in the box determines what comes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 of the box.’ Or: No magic sources.</a:t>
            </a:r>
          </a:p>
        </p:txBody>
      </p:sp>
      <p:pic>
        <p:nvPicPr>
          <p:cNvPr id="605190" name="Picture 6" descr="Figure22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5191" name="Picture 7" descr="Figure22_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0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1809E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Important Applications of Gauss’s Law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5604" name="Picture 4" descr="Figure22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72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40386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07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608260" name="Picture 4" descr="Figure22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800"/>
            <a:ext cx="42386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8262" name="Picture 6" descr="Figure22_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895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8263" name="Picture 7" descr="Figure22_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3528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8264" name="Rectangle 8"/>
          <p:cNvSpPr>
            <a:spLocks noChangeArrowheads="1"/>
          </p:cNvSpPr>
          <p:nvPr/>
        </p:nvSpPr>
        <p:spPr bwMode="auto">
          <a:xfrm>
            <a:off x="457200" y="5942013"/>
            <a:ext cx="6781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hlinkClick r:id="rId6"/>
              </a:rPr>
              <a:t>http://www.cco.caltech.edu/~phys1/java/phys1/EField/EField.html</a:t>
            </a:r>
            <a:endParaRPr lang="en-US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hlinkClick r:id="rId7"/>
              </a:rPr>
              <a:t>http://www.falstad.com/vector3de/</a:t>
            </a:r>
            <a:endParaRPr lang="en-US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0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 Task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609284" name="Picture 4" descr="Figure22_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9285" name="Text Box 5"/>
          <p:cNvSpPr txBox="1">
            <a:spLocks noChangeArrowheads="1"/>
          </p:cNvSpPr>
          <p:nvPr/>
        </p:nvSpPr>
        <p:spPr bwMode="auto">
          <a:xfrm>
            <a:off x="0" y="304800"/>
            <a:ext cx="172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809E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2q on inner</a:t>
            </a:r>
          </a:p>
          <a:p>
            <a:pPr>
              <a:defRPr/>
            </a:pPr>
            <a:r>
              <a:rPr lang="en-US" sz="2400" dirty="0">
                <a:solidFill>
                  <a:srgbClr val="1809E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4q on outer</a:t>
            </a:r>
          </a:p>
          <a:p>
            <a:pPr>
              <a:defRPr/>
            </a:pPr>
            <a:r>
              <a:rPr lang="en-US" sz="2400" dirty="0">
                <a:solidFill>
                  <a:srgbClr val="1809E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shell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6400800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hlinkClick r:id="rId4"/>
              </a:rPr>
              <a:t>http://www.falstad.com/vector3de/</a:t>
            </a:r>
            <a:endParaRPr lang="en-US" sz="1600" dirty="0"/>
          </a:p>
          <a:p>
            <a:pPr>
              <a:defRPr/>
            </a:pPr>
            <a:endParaRPr lang="en-US" sz="1600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5715000" y="1905000"/>
          <a:ext cx="2507384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6" r:id="rId5" imgW="1129810" imgH="330057" progId="">
                  <p:embed/>
                </p:oleObj>
              </mc:Choice>
              <mc:Fallback>
                <p:oleObj r:id="rId5" imgW="1129810" imgH="330057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540"/>
                      <a:stretch>
                        <a:fillRect/>
                      </a:stretch>
                    </p:blipFill>
                    <p:spPr bwMode="auto">
                      <a:xfrm>
                        <a:off x="5715000" y="1905000"/>
                        <a:ext cx="2507384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5715000" y="1295400"/>
          <a:ext cx="23336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7" r:id="rId7" imgW="799753" imgH="177723" progId="">
                  <p:embed/>
                </p:oleObj>
              </mc:Choice>
              <mc:Fallback>
                <p:oleObj r:id="rId7" imgW="799753" imgH="17772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0304"/>
                      <a:stretch>
                        <a:fillRect/>
                      </a:stretch>
                    </p:blipFill>
                    <p:spPr bwMode="auto">
                      <a:xfrm>
                        <a:off x="5715000" y="1295400"/>
                        <a:ext cx="233362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5638800" y="2819400"/>
          <a:ext cx="2667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8" r:id="rId9" imgW="812447" imgH="177723" progId="">
                  <p:embed/>
                </p:oleObj>
              </mc:Choice>
              <mc:Fallback>
                <p:oleObj r:id="rId9" imgW="812447" imgH="177723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0304"/>
                      <a:stretch>
                        <a:fillRect/>
                      </a:stretch>
                    </p:blipFill>
                    <p:spPr bwMode="auto">
                      <a:xfrm>
                        <a:off x="5638800" y="2819400"/>
                        <a:ext cx="26670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791200" y="3505200"/>
          <a:ext cx="237836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9" r:id="rId11" imgW="977900" imgH="330200" progId="">
                  <p:embed/>
                </p:oleObj>
              </mc:Choice>
              <mc:Fallback>
                <p:oleObj r:id="rId11" imgW="977900" imgH="3302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540"/>
                      <a:stretch>
                        <a:fillRect/>
                      </a:stretch>
                    </p:blipFill>
                    <p:spPr bwMode="auto">
                      <a:xfrm>
                        <a:off x="5791200" y="3505200"/>
                        <a:ext cx="2378364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FIG22-047.tif"/>
          <p:cNvPicPr/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5791200" y="464820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0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2" grpId="0" autoUpdateAnimBg="0"/>
      <p:bldP spid="60928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Electricity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800000"/>
                </a:solidFill>
                <a:effectLst/>
              </a:rPr>
              <a:t>Consider a force like gravity but 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  <a:effectLst/>
              </a:rPr>
              <a:t>   billion-billion-billion-billion times stronger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800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99"/>
                </a:solidFill>
                <a:effectLst/>
              </a:rPr>
              <a:t>And with two kinds of active matter: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99"/>
                </a:solidFill>
                <a:effectLst/>
              </a:rPr>
              <a:t>			electrons and protons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99"/>
                </a:solidFill>
                <a:effectLst/>
              </a:rPr>
              <a:t>And one kind of neutral matter: neutrons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ure22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Figure22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Figure22_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3622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533400"/>
            <a:ext cx="41537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Line charge:</a:t>
            </a:r>
          </a:p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(E) = E  2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rl   =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dirty="0" err="1" smtClean="0"/>
              <a:t>l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baseline="-25000" dirty="0" smtClean="0"/>
              <a:t>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5257800"/>
            <a:ext cx="4224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Infinite plane sheet of charge:</a:t>
            </a:r>
          </a:p>
          <a:p>
            <a:r>
              <a:rPr lang="en-US" sz="2400" dirty="0" smtClean="0"/>
              <a:t>2EA = </a:t>
            </a:r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dirty="0" err="1" smtClean="0"/>
              <a:t>A</a:t>
            </a:r>
            <a:r>
              <a:rPr lang="en-US" sz="2400" dirty="0" smtClean="0"/>
              <a:t>/</a:t>
            </a:r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sz="2400" baseline="-25000" dirty="0" smtClean="0"/>
              <a:t>0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2590800"/>
            <a:ext cx="182357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Opp. charged</a:t>
            </a:r>
          </a:p>
          <a:p>
            <a:r>
              <a:rPr lang="en-US" sz="2000" dirty="0" smtClean="0"/>
              <a:t>parallel plates</a:t>
            </a:r>
          </a:p>
          <a:p>
            <a:r>
              <a:rPr lang="en-US" sz="2000" dirty="0" smtClean="0"/>
              <a:t>EA =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dirty="0" err="1" smtClean="0"/>
              <a:t>A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/>
              <a:t>0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1809E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Electric Potential Energy</a:t>
            </a:r>
          </a:p>
        </p:txBody>
      </p:sp>
      <p:pic>
        <p:nvPicPr>
          <p:cNvPr id="612356" name="Picture 4" descr="eq_23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964238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2357" name="Picture 5" descr="Figure23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2358" name="Picture 6" descr="Figure23_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5146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2359" name="Picture 7" descr="Figure23_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6863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7 L -0.40834 0.0554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2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12358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763E-6 L -0.40834 -0.221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12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-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1235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7315200" cy="106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3400" y="28194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6699"/>
                </a:solidFill>
                <a:effectLst/>
              </a:rPr>
              <a:t> 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17525" y="34655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93725" y="39227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57200" y="44958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33400" y="45720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81000" y="381000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30730" name="Picture 10" descr="eq_23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85800"/>
            <a:ext cx="50831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6283" name="Picture 11" descr="Figure23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6284" name="Picture 12" descr="eq_23_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6172200"/>
            <a:ext cx="43656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696200" y="25146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756525" y="36179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772400" y="44196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822325" y="649288"/>
            <a:ext cx="61642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effectLst/>
              </a:rPr>
              <a:t>Electric Potential V   units volt: [V] = [J/C]</a:t>
            </a:r>
          </a:p>
          <a:p>
            <a:endParaRPr lang="en-US" sz="2400" b="1">
              <a:solidFill>
                <a:schemeClr val="tx1"/>
              </a:solidFill>
              <a:effectLst/>
            </a:endParaRPr>
          </a:p>
          <a:p>
            <a:endParaRPr lang="en-US" sz="2400" b="1">
              <a:solidFill>
                <a:schemeClr val="tx1"/>
              </a:solidFill>
              <a:effectLst/>
            </a:endParaRPr>
          </a:p>
        </p:txBody>
      </p:sp>
      <p:pic>
        <p:nvPicPr>
          <p:cNvPr id="31751" name="Picture 7" descr="eq_23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575786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7304" name="Picture 8" descr="eq_23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514600"/>
            <a:ext cx="5529263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7305" name="Picture 9" descr="eq_23_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114800"/>
            <a:ext cx="4986338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974725" y="34655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812925" y="49895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1F1876"/>
                </a:solidFill>
                <a:effectLst/>
              </a:rPr>
              <a:t> </a:t>
            </a:r>
          </a:p>
        </p:txBody>
      </p:sp>
      <p:pic>
        <p:nvPicPr>
          <p:cNvPr id="32773" name="Picture 5" descr="Figure23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8326" name="Picture 6" descr="eq_23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105400"/>
            <a:ext cx="5192713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12725" y="5449888"/>
            <a:ext cx="3113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effectLst/>
              </a:rPr>
              <a:t>Potential difference:</a:t>
            </a:r>
          </a:p>
          <a:p>
            <a:r>
              <a:rPr lang="en-US" sz="2400" b="1">
                <a:solidFill>
                  <a:schemeClr val="tx1"/>
                </a:solidFill>
                <a:effectLst/>
              </a:rPr>
              <a:t>[V/m]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384925" y="244475"/>
            <a:ext cx="20335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effectLst/>
              </a:rPr>
              <a:t>Potential</a:t>
            </a:r>
          </a:p>
          <a:p>
            <a:r>
              <a:rPr lang="en-US">
                <a:solidFill>
                  <a:schemeClr val="tx1"/>
                </a:solidFill>
                <a:effectLst/>
              </a:rPr>
              <a:t>Difference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371600" y="304800"/>
            <a:ext cx="5530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1809E1"/>
                </a:solidFill>
                <a:effectLst/>
                <a:latin typeface="Times New Roman" pitchFamily="18" charset="0"/>
              </a:rPr>
              <a:t>Calculating velocities from </a:t>
            </a:r>
          </a:p>
          <a:p>
            <a:pPr algn="ctr"/>
            <a:r>
              <a:rPr lang="en-US" sz="3600" b="1">
                <a:solidFill>
                  <a:srgbClr val="1809E1"/>
                </a:solidFill>
                <a:effectLst/>
                <a:latin typeface="Times New Roman" pitchFamily="18" charset="0"/>
              </a:rPr>
              <a:t>potential differences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69925" y="1335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33798" name="Picture 6" descr="Figure23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9351" name="Text Box 7"/>
          <p:cNvSpPr txBox="1">
            <a:spLocks noChangeArrowheads="1"/>
          </p:cNvSpPr>
          <p:nvPr/>
        </p:nvSpPr>
        <p:spPr bwMode="auto">
          <a:xfrm>
            <a:off x="1508125" y="4379913"/>
            <a:ext cx="4127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effectLst/>
              </a:rPr>
              <a:t>Energy conservation: K</a:t>
            </a:r>
            <a:r>
              <a:rPr lang="en-US" sz="1800" b="1" baseline="-25000">
                <a:solidFill>
                  <a:schemeClr val="bg2"/>
                </a:solidFill>
                <a:effectLst/>
              </a:rPr>
              <a:t>a</a:t>
            </a:r>
            <a:r>
              <a:rPr lang="en-US" sz="1800" b="1">
                <a:solidFill>
                  <a:schemeClr val="bg2"/>
                </a:solidFill>
                <a:effectLst/>
              </a:rPr>
              <a:t>+U</a:t>
            </a:r>
            <a:r>
              <a:rPr lang="en-US" sz="1800" b="1" baseline="-25000">
                <a:solidFill>
                  <a:schemeClr val="bg2"/>
                </a:solidFill>
                <a:effectLst/>
              </a:rPr>
              <a:t>a</a:t>
            </a:r>
            <a:r>
              <a:rPr lang="en-US" sz="1800" b="1">
                <a:solidFill>
                  <a:schemeClr val="bg2"/>
                </a:solidFill>
                <a:effectLst/>
              </a:rPr>
              <a:t> = K</a:t>
            </a:r>
            <a:r>
              <a:rPr lang="en-US" sz="1800" b="1" baseline="-25000">
                <a:solidFill>
                  <a:schemeClr val="bg2"/>
                </a:solidFill>
                <a:effectLst/>
              </a:rPr>
              <a:t>b</a:t>
            </a:r>
            <a:r>
              <a:rPr lang="en-US" sz="1800" b="1">
                <a:solidFill>
                  <a:schemeClr val="bg2"/>
                </a:solidFill>
                <a:effectLst/>
              </a:rPr>
              <a:t>+U</a:t>
            </a:r>
            <a:r>
              <a:rPr lang="en-US" sz="1800" b="1" baseline="-25000">
                <a:solidFill>
                  <a:schemeClr val="bg2"/>
                </a:solidFill>
                <a:effectLst/>
              </a:rPr>
              <a:t>b</a:t>
            </a:r>
          </a:p>
          <a:p>
            <a:r>
              <a:rPr lang="en-US" sz="1800" b="1">
                <a:solidFill>
                  <a:schemeClr val="bg2"/>
                </a:solidFill>
                <a:effectLst/>
              </a:rPr>
              <a:t>0 + q</a:t>
            </a:r>
            <a:r>
              <a:rPr lang="en-US" sz="1800" b="1" baseline="-25000">
                <a:solidFill>
                  <a:schemeClr val="bg2"/>
                </a:solidFill>
                <a:effectLst/>
              </a:rPr>
              <a:t>0</a:t>
            </a:r>
            <a:r>
              <a:rPr lang="en-US" sz="1800" b="1">
                <a:solidFill>
                  <a:schemeClr val="bg2"/>
                </a:solidFill>
                <a:effectLst/>
              </a:rPr>
              <a:t>V</a:t>
            </a:r>
            <a:r>
              <a:rPr lang="en-US" sz="1800" b="1" baseline="-25000">
                <a:solidFill>
                  <a:schemeClr val="bg2"/>
                </a:solidFill>
                <a:effectLst/>
              </a:rPr>
              <a:t>a</a:t>
            </a:r>
            <a:r>
              <a:rPr lang="en-US" sz="1800" b="1">
                <a:solidFill>
                  <a:schemeClr val="bg2"/>
                </a:solidFill>
                <a:effectLst/>
              </a:rPr>
              <a:t> = ½ mv</a:t>
            </a:r>
            <a:r>
              <a:rPr lang="en-US" sz="1800" b="1" baseline="30000">
                <a:solidFill>
                  <a:schemeClr val="bg2"/>
                </a:solidFill>
                <a:effectLst/>
              </a:rPr>
              <a:t>2</a:t>
            </a:r>
            <a:r>
              <a:rPr lang="en-US" sz="1800" b="1">
                <a:solidFill>
                  <a:schemeClr val="bg2"/>
                </a:solidFill>
                <a:effectLst/>
              </a:rPr>
              <a:t> +q</a:t>
            </a:r>
            <a:r>
              <a:rPr lang="en-US" sz="1800" b="1" baseline="-25000">
                <a:solidFill>
                  <a:schemeClr val="bg2"/>
                </a:solidFill>
                <a:effectLst/>
              </a:rPr>
              <a:t>0</a:t>
            </a:r>
            <a:r>
              <a:rPr lang="en-US" sz="1800" b="1">
                <a:solidFill>
                  <a:schemeClr val="bg2"/>
                </a:solidFill>
                <a:effectLst/>
              </a:rPr>
              <a:t>V</a:t>
            </a:r>
            <a:r>
              <a:rPr lang="en-US" sz="1800" b="1" baseline="-25000">
                <a:solidFill>
                  <a:schemeClr val="bg2"/>
                </a:solidFill>
                <a:effectLst/>
              </a:rPr>
              <a:t>b</a:t>
            </a:r>
            <a:r>
              <a:rPr lang="en-US" sz="1800" b="1">
                <a:solidFill>
                  <a:schemeClr val="bg2"/>
                </a:solidFill>
                <a:effectLst/>
              </a:rPr>
              <a:t> </a:t>
            </a:r>
          </a:p>
          <a:p>
            <a:r>
              <a:rPr lang="en-US" sz="1800" b="1">
                <a:solidFill>
                  <a:schemeClr val="bg2"/>
                </a:solidFill>
                <a:effectLst/>
                <a:sym typeface="Wingdings" pitchFamily="2" charset="2"/>
              </a:rPr>
              <a:t> v = sqrt</a:t>
            </a:r>
            <a:r>
              <a:rPr lang="en-US" sz="1800" b="1">
                <a:solidFill>
                  <a:schemeClr val="bg1"/>
                </a:solidFill>
                <a:effectLst/>
                <a:sym typeface="Wingdings" pitchFamily="2" charset="2"/>
              </a:rPr>
              <a:t>{</a:t>
            </a:r>
            <a:r>
              <a:rPr lang="en-US" sz="1800" b="1">
                <a:solidFill>
                  <a:schemeClr val="bg2"/>
                </a:solidFill>
                <a:effectLst/>
                <a:sym typeface="Wingdings" pitchFamily="2" charset="2"/>
              </a:rPr>
              <a:t>2q</a:t>
            </a:r>
            <a:r>
              <a:rPr lang="en-US" sz="1800" b="1" baseline="-25000">
                <a:solidFill>
                  <a:schemeClr val="bg2"/>
                </a:solidFill>
                <a:effectLst/>
                <a:sym typeface="Wingdings" pitchFamily="2" charset="2"/>
              </a:rPr>
              <a:t>0</a:t>
            </a:r>
            <a:r>
              <a:rPr lang="en-US" sz="1800" b="1">
                <a:solidFill>
                  <a:schemeClr val="bg2"/>
                </a:solidFill>
                <a:effectLst/>
                <a:sym typeface="Wingdings" pitchFamily="2" charset="2"/>
              </a:rPr>
              <a:t>(V</a:t>
            </a:r>
            <a:r>
              <a:rPr lang="en-US" sz="1800" b="1" baseline="-25000">
                <a:solidFill>
                  <a:schemeClr val="bg2"/>
                </a:solidFill>
                <a:effectLst/>
                <a:sym typeface="Wingdings" pitchFamily="2" charset="2"/>
              </a:rPr>
              <a:t>a</a:t>
            </a:r>
            <a:r>
              <a:rPr lang="en-US" sz="1800" b="1">
                <a:solidFill>
                  <a:schemeClr val="bg2"/>
                </a:solidFill>
                <a:effectLst/>
                <a:sym typeface="Wingdings" pitchFamily="2" charset="2"/>
              </a:rPr>
              <a:t>-V</a:t>
            </a:r>
            <a:r>
              <a:rPr lang="en-US" sz="1800" b="1" baseline="-25000">
                <a:solidFill>
                  <a:schemeClr val="bg2"/>
                </a:solidFill>
                <a:effectLst/>
                <a:sym typeface="Wingdings" pitchFamily="2" charset="2"/>
              </a:rPr>
              <a:t>b</a:t>
            </a:r>
            <a:r>
              <a:rPr lang="en-US" sz="1800" b="1">
                <a:solidFill>
                  <a:schemeClr val="bg2"/>
                </a:solidFill>
                <a:effectLst/>
                <a:sym typeface="Wingdings" pitchFamily="2" charset="2"/>
              </a:rPr>
              <a:t>/m</a:t>
            </a:r>
            <a:r>
              <a:rPr lang="en-US" sz="1800" b="1">
                <a:solidFill>
                  <a:schemeClr val="bg1"/>
                </a:solidFill>
                <a:effectLst/>
                <a:sym typeface="Wingdings" pitchFamily="2" charset="2"/>
              </a:rPr>
              <a:t>}</a:t>
            </a:r>
            <a:endParaRPr lang="en-US" sz="1800" b="1">
              <a:solidFill>
                <a:schemeClr val="bg1"/>
              </a:solidFill>
              <a:effectLst/>
            </a:endParaRPr>
          </a:p>
        </p:txBody>
      </p:sp>
      <p:sp>
        <p:nvSpPr>
          <p:cNvPr id="569352" name="Text Box 8"/>
          <p:cNvSpPr txBox="1">
            <a:spLocks noChangeArrowheads="1"/>
          </p:cNvSpPr>
          <p:nvPr/>
        </p:nvSpPr>
        <p:spPr bwMode="auto">
          <a:xfrm>
            <a:off x="136525" y="5802313"/>
            <a:ext cx="5840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effectLst/>
              </a:rPr>
              <a:t>V</a:t>
            </a:r>
            <a:r>
              <a:rPr lang="en-US" sz="2000" b="1" baseline="-25000">
                <a:solidFill>
                  <a:schemeClr val="tx1"/>
                </a:solidFill>
                <a:effectLst/>
              </a:rPr>
              <a:t>a</a:t>
            </a:r>
            <a:r>
              <a:rPr lang="en-US" sz="2000" b="1">
                <a:solidFill>
                  <a:schemeClr val="tx1"/>
                </a:solidFill>
                <a:effectLst/>
              </a:rPr>
              <a:t> = k {3 10</a:t>
            </a:r>
            <a:r>
              <a:rPr lang="en-US" sz="2000" b="1" baseline="30000">
                <a:solidFill>
                  <a:schemeClr val="tx1"/>
                </a:solidFill>
                <a:effectLst/>
              </a:rPr>
              <a:t>-9</a:t>
            </a:r>
            <a:r>
              <a:rPr lang="en-US" sz="2000" b="1">
                <a:solidFill>
                  <a:schemeClr val="tx1"/>
                </a:solidFill>
                <a:effectLst/>
              </a:rPr>
              <a:t>/0.01 + (-3) 10</a:t>
            </a:r>
            <a:r>
              <a:rPr lang="en-US" sz="2000" b="1" baseline="30000">
                <a:solidFill>
                  <a:schemeClr val="tx1"/>
                </a:solidFill>
                <a:effectLst/>
              </a:rPr>
              <a:t>-9</a:t>
            </a:r>
            <a:r>
              <a:rPr lang="en-US" sz="2000" b="1">
                <a:solidFill>
                  <a:schemeClr val="tx1"/>
                </a:solidFill>
                <a:effectLst/>
              </a:rPr>
              <a:t>/0.02  = 1350 [V]}</a:t>
            </a:r>
          </a:p>
          <a:p>
            <a:r>
              <a:rPr lang="en-US" sz="2000" b="1">
                <a:solidFill>
                  <a:schemeClr val="tx1"/>
                </a:solidFill>
                <a:effectLst/>
              </a:rPr>
              <a:t>V</a:t>
            </a:r>
            <a:r>
              <a:rPr lang="en-US" sz="2000" b="1" baseline="-25000">
                <a:solidFill>
                  <a:schemeClr val="tx1"/>
                </a:solidFill>
                <a:effectLst/>
              </a:rPr>
              <a:t>b</a:t>
            </a:r>
            <a:r>
              <a:rPr lang="en-US" sz="2000" b="1">
                <a:solidFill>
                  <a:schemeClr val="tx1"/>
                </a:solidFill>
                <a:effectLst/>
              </a:rPr>
              <a:t>= - 1.35 [kV]  </a:t>
            </a:r>
            <a:r>
              <a:rPr lang="en-US" sz="2000" b="1">
                <a:solidFill>
                  <a:schemeClr val="tx1"/>
                </a:solidFill>
                <a:effectLst/>
                <a:sym typeface="Wingdings" pitchFamily="2" charset="2"/>
              </a:rPr>
              <a:t> V</a:t>
            </a:r>
            <a:r>
              <a:rPr lang="en-US" sz="2000" b="1" baseline="-25000">
                <a:solidFill>
                  <a:schemeClr val="tx1"/>
                </a:solidFill>
                <a:effectLst/>
                <a:sym typeface="Wingdings" pitchFamily="2" charset="2"/>
              </a:rPr>
              <a:t>a</a:t>
            </a:r>
            <a:r>
              <a:rPr lang="en-US" sz="2000" b="1">
                <a:solidFill>
                  <a:schemeClr val="tx1"/>
                </a:solidFill>
                <a:effectLst/>
                <a:sym typeface="Wingdings" pitchFamily="2" charset="2"/>
              </a:rPr>
              <a:t>-V</a:t>
            </a:r>
            <a:r>
              <a:rPr lang="en-US" sz="2000" b="1" baseline="-25000">
                <a:solidFill>
                  <a:schemeClr val="tx1"/>
                </a:solidFill>
                <a:effectLst/>
                <a:sym typeface="Wingdings" pitchFamily="2" charset="2"/>
              </a:rPr>
              <a:t>b</a:t>
            </a:r>
            <a:r>
              <a:rPr lang="en-US" sz="2000" b="1">
                <a:solidFill>
                  <a:schemeClr val="tx1"/>
                </a:solidFill>
                <a:effectLst/>
                <a:sym typeface="Wingdings" pitchFamily="2" charset="2"/>
              </a:rPr>
              <a:t> = 2.7 [kV]  v= 46 [m/s]</a:t>
            </a:r>
            <a:endParaRPr lang="en-US" sz="2000" b="1">
              <a:solidFill>
                <a:schemeClr val="tx1"/>
              </a:solidFill>
              <a:effectLst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889125" y="1865313"/>
            <a:ext cx="4695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6699"/>
                </a:solidFill>
                <a:effectLst/>
              </a:rPr>
              <a:t>Dust particle m= 5 10</a:t>
            </a:r>
            <a:r>
              <a:rPr lang="en-US" sz="1800" baseline="30000">
                <a:solidFill>
                  <a:srgbClr val="FF6699"/>
                </a:solidFill>
                <a:effectLst/>
              </a:rPr>
              <a:t>-9</a:t>
            </a:r>
            <a:r>
              <a:rPr lang="en-US" sz="1800">
                <a:solidFill>
                  <a:srgbClr val="FF6699"/>
                </a:solidFill>
                <a:effectLst/>
              </a:rPr>
              <a:t> [kg], charge q</a:t>
            </a:r>
            <a:r>
              <a:rPr lang="en-US" sz="1800" baseline="-25000">
                <a:solidFill>
                  <a:srgbClr val="FF6699"/>
                </a:solidFill>
                <a:effectLst/>
              </a:rPr>
              <a:t>0</a:t>
            </a:r>
            <a:r>
              <a:rPr lang="en-US" sz="1800">
                <a:solidFill>
                  <a:srgbClr val="FF6699"/>
                </a:solidFill>
                <a:effectLst/>
              </a:rPr>
              <a:t> = 2nC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9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9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9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9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9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9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9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9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9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9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9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9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9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9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9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9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9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9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9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9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9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9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65125" y="2173288"/>
            <a:ext cx="199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effectLst/>
              </a:rPr>
              <a:t> </a:t>
            </a:r>
            <a:endParaRPr lang="en-US" sz="2400" baseline="30000">
              <a:solidFill>
                <a:schemeClr val="tx1"/>
              </a:solidFill>
              <a:effectLst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69925" y="46815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effectLst/>
              </a:rPr>
              <a:t> </a:t>
            </a:r>
            <a:endParaRPr lang="en-US" sz="1800"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5845" name="Picture 5" descr="Figure23_16_p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49149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0374" name="Text Box 6"/>
          <p:cNvSpPr txBox="1">
            <a:spLocks noChangeArrowheads="1"/>
          </p:cNvSpPr>
          <p:nvPr/>
        </p:nvSpPr>
        <p:spPr bwMode="auto">
          <a:xfrm>
            <a:off x="5241925" y="849313"/>
            <a:ext cx="40163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effectLst/>
              </a:rPr>
              <a:t>Outside sphere: V = k q/r</a:t>
            </a:r>
          </a:p>
          <a:p>
            <a:endParaRPr lang="en-US" sz="2000" b="1">
              <a:solidFill>
                <a:schemeClr val="tx1"/>
              </a:solidFill>
              <a:effectLst/>
            </a:endParaRPr>
          </a:p>
          <a:p>
            <a:r>
              <a:rPr lang="en-US" sz="2000" b="1">
                <a:solidFill>
                  <a:schemeClr val="tx1"/>
                </a:solidFill>
                <a:effectLst/>
              </a:rPr>
              <a:t>Surface sphere: V = k q/R</a:t>
            </a:r>
          </a:p>
          <a:p>
            <a:endParaRPr lang="en-US" sz="2000" b="1">
              <a:solidFill>
                <a:schemeClr val="tx1"/>
              </a:solidFill>
              <a:effectLst/>
            </a:endParaRPr>
          </a:p>
          <a:p>
            <a:r>
              <a:rPr lang="en-US" sz="2000" b="1">
                <a:solidFill>
                  <a:schemeClr val="tx1"/>
                </a:solidFill>
                <a:effectLst/>
              </a:rPr>
              <a:t>Inside sphere: E zero, so</a:t>
            </a:r>
          </a:p>
          <a:p>
            <a:r>
              <a:rPr lang="en-US" sz="2000" b="1">
                <a:solidFill>
                  <a:schemeClr val="tx1"/>
                </a:solidFill>
                <a:effectLst/>
              </a:rPr>
              <a:t>no work done on test charge -</a:t>
            </a:r>
          </a:p>
          <a:p>
            <a:r>
              <a:rPr lang="en-US" sz="2000" b="1">
                <a:solidFill>
                  <a:schemeClr val="tx1"/>
                </a:solidFill>
                <a:effectLst/>
              </a:rPr>
              <a:t>this can only be if V is the same</a:t>
            </a:r>
          </a:p>
          <a:p>
            <a:r>
              <a:rPr lang="en-US" sz="2000" b="1">
                <a:solidFill>
                  <a:schemeClr val="tx1"/>
                </a:solidFill>
                <a:effectLst/>
              </a:rPr>
              <a:t>everywhere and same as at</a:t>
            </a:r>
          </a:p>
          <a:p>
            <a:r>
              <a:rPr lang="en-US" sz="2000" b="1">
                <a:solidFill>
                  <a:schemeClr val="tx1"/>
                </a:solidFill>
                <a:effectLst/>
              </a:rPr>
              <a:t>surface.</a:t>
            </a:r>
          </a:p>
        </p:txBody>
      </p:sp>
      <p:pic>
        <p:nvPicPr>
          <p:cNvPr id="570375" name="Picture 7" descr="Figure23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676400" y="609600"/>
            <a:ext cx="513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effectLst/>
              </a:rPr>
              <a:t>Equipotential Surfaces</a:t>
            </a:r>
          </a:p>
        </p:txBody>
      </p:sp>
      <p:pic>
        <p:nvPicPr>
          <p:cNvPr id="571397" name="Picture 5" descr="Figure23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1445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7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37892" name="Picture 4" descr="Figure23_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660525" y="777875"/>
            <a:ext cx="3678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809E1"/>
                </a:solidFill>
                <a:effectLst/>
              </a:rPr>
              <a:t>Potential Gradient</a:t>
            </a:r>
          </a:p>
        </p:txBody>
      </p:sp>
      <p:pic>
        <p:nvPicPr>
          <p:cNvPr id="38917" name="Picture 5" descr="eq_23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519906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46" name="Picture 6" descr="eq_23_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352800"/>
            <a:ext cx="530383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"/>
            <a:ext cx="4038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phenomenon of charge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4" name="Picture 4" descr="Figure21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1066800"/>
            <a:ext cx="5715000" cy="4286250"/>
          </a:xfrm>
          <a:noFill/>
        </p:spPr>
      </p:pic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212725" y="3008313"/>
            <a:ext cx="2439988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6600"/>
                </a:solidFill>
                <a:effectLst/>
              </a:rPr>
              <a:t>Problem</a:t>
            </a:r>
          </a:p>
          <a:p>
            <a:r>
              <a:rPr lang="en-US" sz="1800">
                <a:solidFill>
                  <a:srgbClr val="006600"/>
                </a:solidFill>
                <a:effectLst/>
              </a:rPr>
              <a:t>Invisibility</a:t>
            </a:r>
          </a:p>
          <a:p>
            <a:endParaRPr lang="en-US" sz="1800">
              <a:solidFill>
                <a:srgbClr val="006600"/>
              </a:solidFill>
              <a:effectLst/>
            </a:endParaRPr>
          </a:p>
          <a:p>
            <a:r>
              <a:rPr lang="en-US" sz="1400">
                <a:solidFill>
                  <a:srgbClr val="006600"/>
                </a:solidFill>
                <a:effectLst/>
              </a:rPr>
              <a:t>Common problem in</a:t>
            </a:r>
          </a:p>
          <a:p>
            <a:r>
              <a:rPr lang="en-US" sz="1400">
                <a:solidFill>
                  <a:srgbClr val="006600"/>
                </a:solidFill>
                <a:effectLst/>
              </a:rPr>
              <a:t>physics: have to believe in</a:t>
            </a:r>
          </a:p>
          <a:p>
            <a:r>
              <a:rPr lang="en-US" sz="1400">
                <a:solidFill>
                  <a:srgbClr val="006600"/>
                </a:solidFill>
                <a:effectLst/>
              </a:rPr>
              <a:t>invisible stuff and find ways</a:t>
            </a:r>
          </a:p>
          <a:p>
            <a:r>
              <a:rPr lang="en-US" sz="1400">
                <a:solidFill>
                  <a:srgbClr val="006600"/>
                </a:solidFill>
                <a:effectLst/>
              </a:rPr>
              <a:t>to demonstrate its existence.</a:t>
            </a:r>
          </a:p>
          <a:p>
            <a:endParaRPr lang="en-US" sz="1400">
              <a:solidFill>
                <a:srgbClr val="006600"/>
              </a:solidFill>
              <a:effectLst/>
            </a:endParaRPr>
          </a:p>
          <a:p>
            <a:r>
              <a:rPr lang="en-US" sz="1400">
                <a:solidFill>
                  <a:srgbClr val="006600"/>
                </a:solidFill>
                <a:effectLst/>
              </a:rPr>
              <a:t>Danger of sth invisible</a:t>
            </a:r>
          </a:p>
        </p:txBody>
      </p:sp>
      <p:sp>
        <p:nvSpPr>
          <p:cNvPr id="550918" name="Text Box 6"/>
          <p:cNvSpPr txBox="1">
            <a:spLocks noChangeArrowheads="1"/>
          </p:cNvSpPr>
          <p:nvPr/>
        </p:nvSpPr>
        <p:spPr bwMode="auto">
          <a:xfrm>
            <a:off x="593725" y="5370513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effectLst/>
              </a:rPr>
              <a:t> 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550919" name="Text Box 7"/>
          <p:cNvSpPr txBox="1">
            <a:spLocks noChangeArrowheads="1"/>
          </p:cNvSpPr>
          <p:nvPr/>
        </p:nvSpPr>
        <p:spPr bwMode="auto">
          <a:xfrm>
            <a:off x="838200" y="601980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66FF"/>
                </a:solidFill>
                <a:effectLst/>
              </a:rPr>
              <a:t> </a:t>
            </a:r>
            <a:endParaRPr lang="en-US" sz="1800" dirty="0">
              <a:solidFill>
                <a:srgbClr val="0066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50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49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matter is usually electrically neutral: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solidFill>
                  <a:srgbClr val="000099"/>
                </a:solidFill>
                <a:effectLst/>
              </a:rPr>
              <a:t>Like charges repel, unlike charges attract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>
              <a:solidFill>
                <a:srgbClr val="000099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solidFill>
                  <a:srgbClr val="000099"/>
                </a:solidFill>
                <a:effectLst/>
              </a:rPr>
              <a:t>Mixed + and – are pulled together by enormous attraction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>
              <a:solidFill>
                <a:srgbClr val="000099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solidFill>
                  <a:srgbClr val="000099"/>
                </a:solidFill>
                <a:effectLst/>
              </a:rPr>
              <a:t>These huge forces balance each other almost out so that matter is neutral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>
              <a:solidFill>
                <a:srgbClr val="000099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solidFill>
                  <a:srgbClr val="000099"/>
                </a:solidFill>
                <a:effectLst/>
              </a:rPr>
              <a:t>Two important laws: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000099"/>
                </a:solidFill>
                <a:effectLst/>
              </a:rPr>
              <a:t>Conservation &amp; quantization of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51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Electric Properties of Matter (I)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6600"/>
                </a:solidFill>
                <a:effectLst/>
              </a:rPr>
              <a:t>Materials which conduct electricity well are called conductors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6600"/>
                </a:solidFill>
                <a:effectLst/>
              </a:rPr>
              <a:t>Materials which prohibited the flow of electricity are called insulators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6600"/>
                </a:solidFill>
                <a:effectLst/>
              </a:rPr>
              <a:t>‘Earth’ or ‘ground’ is a conductor with an infinite reservoir of charge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6600"/>
                </a:solidFill>
                <a:effectLst/>
              </a:rPr>
              <a:t>Semiconductors are in between and can be conveniently ‘switched’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6600"/>
                </a:solidFill>
                <a:effectLst/>
              </a:rPr>
              <a:t>Superconductors are ideal conductors without losses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04800"/>
            <a:ext cx="7620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Induction : Conductors and Insulators</a:t>
            </a:r>
          </a:p>
        </p:txBody>
      </p:sp>
      <p:pic>
        <p:nvPicPr>
          <p:cNvPr id="9220" name="Picture 4" descr="Figure21_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1143000"/>
            <a:ext cx="5486400" cy="4114800"/>
          </a:xfr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1325" y="1255713"/>
            <a:ext cx="1377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99"/>
                </a:solidFill>
                <a:effectLst/>
              </a:rPr>
              <a:t>Induction  -</a:t>
            </a:r>
          </a:p>
          <a:p>
            <a:endParaRPr lang="en-US" sz="1800" dirty="0">
              <a:solidFill>
                <a:schemeClr val="tx1"/>
              </a:solidFill>
              <a:effectLst/>
            </a:endParaRPr>
          </a:p>
          <a:p>
            <a:r>
              <a:rPr lang="en-US" sz="1400" dirty="0">
                <a:solidFill>
                  <a:srgbClr val="0066FF"/>
                </a:solidFill>
                <a:effectLst/>
              </a:rPr>
              <a:t>Appears visibly</a:t>
            </a:r>
          </a:p>
          <a:p>
            <a:r>
              <a:rPr lang="en-US" sz="1400" dirty="0">
                <a:solidFill>
                  <a:srgbClr val="0066FF"/>
                </a:solidFill>
                <a:effectLst/>
              </a:rPr>
              <a:t>in conductors</a:t>
            </a:r>
          </a:p>
        </p:txBody>
      </p:sp>
      <p:sp>
        <p:nvSpPr>
          <p:cNvPr id="555014" name="Text Box 6"/>
          <p:cNvSpPr txBox="1">
            <a:spLocks noChangeArrowheads="1"/>
          </p:cNvSpPr>
          <p:nvPr/>
        </p:nvSpPr>
        <p:spPr bwMode="auto">
          <a:xfrm>
            <a:off x="609600" y="3429000"/>
            <a:ext cx="175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n-US" sz="1800">
                <a:solidFill>
                  <a:srgbClr val="000099"/>
                </a:solidFill>
                <a:effectLst/>
              </a:rPr>
              <a:t>Are charges</a:t>
            </a:r>
          </a:p>
          <a:p>
            <a:pPr marL="342900" indent="-342900"/>
            <a:r>
              <a:rPr lang="en-US" sz="1800">
                <a:solidFill>
                  <a:srgbClr val="000099"/>
                </a:solidFill>
                <a:effectLst/>
              </a:rPr>
              <a:t>     present?</a:t>
            </a:r>
          </a:p>
        </p:txBody>
      </p:sp>
      <p:sp>
        <p:nvSpPr>
          <p:cNvPr id="555015" name="Text Box 7"/>
          <p:cNvSpPr txBox="1">
            <a:spLocks noChangeArrowheads="1"/>
          </p:cNvSpPr>
          <p:nvPr/>
        </p:nvSpPr>
        <p:spPr bwMode="auto">
          <a:xfrm>
            <a:off x="457200" y="4724400"/>
            <a:ext cx="2495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99"/>
                </a:solidFill>
                <a:effectLst/>
              </a:rPr>
              <a:t>c) Why do like charges</a:t>
            </a:r>
          </a:p>
          <a:p>
            <a:r>
              <a:rPr lang="en-US" sz="1800">
                <a:solidFill>
                  <a:srgbClr val="000099"/>
                </a:solidFill>
                <a:effectLst/>
              </a:rPr>
              <a:t>collect at opposite</a:t>
            </a:r>
          </a:p>
          <a:p>
            <a:r>
              <a:rPr lang="en-US" sz="1800">
                <a:solidFill>
                  <a:srgbClr val="000099"/>
                </a:solidFill>
                <a:effectLst/>
              </a:rPr>
              <a:t>side?</a:t>
            </a:r>
          </a:p>
        </p:txBody>
      </p:sp>
      <p:sp>
        <p:nvSpPr>
          <p:cNvPr id="555016" name="Text Box 8"/>
          <p:cNvSpPr txBox="1">
            <a:spLocks noChangeArrowheads="1"/>
          </p:cNvSpPr>
          <p:nvPr/>
        </p:nvSpPr>
        <p:spPr bwMode="auto">
          <a:xfrm>
            <a:off x="457200" y="4038600"/>
            <a:ext cx="226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99"/>
                </a:solidFill>
                <a:effectLst/>
              </a:rPr>
              <a:t>b) Why are there not</a:t>
            </a:r>
          </a:p>
          <a:p>
            <a:r>
              <a:rPr lang="en-US" sz="1800">
                <a:solidFill>
                  <a:srgbClr val="000099"/>
                </a:solidFill>
                <a:effectLst/>
              </a:rPr>
              <a:t>more ‘-’ charges?</a:t>
            </a:r>
          </a:p>
        </p:txBody>
      </p:sp>
      <p:sp>
        <p:nvSpPr>
          <p:cNvPr id="555017" name="Text Box 9"/>
          <p:cNvSpPr txBox="1">
            <a:spLocks noChangeArrowheads="1"/>
          </p:cNvSpPr>
          <p:nvPr/>
        </p:nvSpPr>
        <p:spPr bwMode="auto">
          <a:xfrm>
            <a:off x="457200" y="5943600"/>
            <a:ext cx="353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99"/>
                </a:solidFill>
                <a:effectLst/>
              </a:rPr>
              <a:t>d) Why does the metal</a:t>
            </a:r>
          </a:p>
          <a:p>
            <a:r>
              <a:rPr lang="en-US" sz="1800">
                <a:solidFill>
                  <a:srgbClr val="000099"/>
                </a:solidFill>
                <a:effectLst/>
              </a:rPr>
              <a:t>sphere not stay charged forever?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55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55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5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5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4" grpId="0"/>
      <p:bldP spid="555014" grpId="1"/>
      <p:bldP spid="555015" grpId="0"/>
      <p:bldP spid="555015" grpId="1"/>
      <p:bldP spid="555016" grpId="0"/>
      <p:bldP spid="555016" grpId="1"/>
      <p:bldP spid="5550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Coulomb’s Law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Concept of point charges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Applies strictly in vacuum although in air deviations are small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Applies for charges at rest (electrostatics)</a:t>
            </a:r>
          </a:p>
        </p:txBody>
      </p:sp>
      <p:sp>
        <p:nvSpPr>
          <p:cNvPr id="556036" name="Text Box 4"/>
          <p:cNvSpPr txBox="1">
            <a:spLocks noChangeArrowheads="1"/>
          </p:cNvSpPr>
          <p:nvPr/>
        </p:nvSpPr>
        <p:spPr bwMode="auto">
          <a:xfrm>
            <a:off x="517525" y="2855913"/>
            <a:ext cx="68659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66FF"/>
                </a:solidFill>
                <a:effectLst/>
              </a:rPr>
              <a:t>Force on a charge by other charges ~ charge q</a:t>
            </a:r>
            <a:r>
              <a:rPr lang="en-US" sz="1800" baseline="-25000">
                <a:solidFill>
                  <a:srgbClr val="0066FF"/>
                </a:solidFill>
                <a:effectLst/>
              </a:rPr>
              <a:t>1</a:t>
            </a:r>
          </a:p>
          <a:p>
            <a:r>
              <a:rPr lang="en-US" sz="1800">
                <a:solidFill>
                  <a:srgbClr val="0066FF"/>
                </a:solidFill>
                <a:effectLst/>
              </a:rPr>
              <a:t>				~ charge q</a:t>
            </a:r>
            <a:r>
              <a:rPr lang="en-US" sz="1800" baseline="-25000">
                <a:solidFill>
                  <a:srgbClr val="0066FF"/>
                </a:solidFill>
                <a:effectLst/>
              </a:rPr>
              <a:t>2</a:t>
            </a:r>
          </a:p>
          <a:p>
            <a:r>
              <a:rPr lang="en-US" sz="1800">
                <a:solidFill>
                  <a:srgbClr val="0066FF"/>
                </a:solidFill>
                <a:effectLst/>
              </a:rPr>
              <a:t>				~ inverse distance square 1/r</a:t>
            </a:r>
            <a:r>
              <a:rPr lang="en-US" sz="1800" baseline="30000">
                <a:solidFill>
                  <a:srgbClr val="0066FF"/>
                </a:solidFill>
                <a:effectLst/>
              </a:rPr>
              <a:t>2</a:t>
            </a:r>
          </a:p>
        </p:txBody>
      </p:sp>
      <p:sp>
        <p:nvSpPr>
          <p:cNvPr id="556037" name="Text Box 5"/>
          <p:cNvSpPr txBox="1">
            <a:spLocks noChangeArrowheads="1"/>
          </p:cNvSpPr>
          <p:nvPr/>
        </p:nvSpPr>
        <p:spPr bwMode="auto">
          <a:xfrm>
            <a:off x="304800" y="4114800"/>
            <a:ext cx="6988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800000"/>
                </a:solidFill>
                <a:effectLst/>
              </a:rPr>
              <a:t>Significant constants:</a:t>
            </a:r>
          </a:p>
          <a:p>
            <a:endParaRPr lang="en-US" sz="1800">
              <a:solidFill>
                <a:srgbClr val="800000"/>
              </a:solidFill>
              <a:effectLst/>
            </a:endParaRPr>
          </a:p>
          <a:p>
            <a:r>
              <a:rPr lang="en-US" sz="1800">
                <a:solidFill>
                  <a:srgbClr val="800000"/>
                </a:solidFill>
                <a:effectLst/>
              </a:rPr>
              <a:t>e = 1.602176462(63) 10</a:t>
            </a:r>
            <a:r>
              <a:rPr lang="en-US" sz="1800" baseline="30000">
                <a:solidFill>
                  <a:srgbClr val="800000"/>
                </a:solidFill>
                <a:effectLst/>
              </a:rPr>
              <a:t>-19</a:t>
            </a:r>
            <a:r>
              <a:rPr lang="en-US" sz="1800">
                <a:solidFill>
                  <a:srgbClr val="800000"/>
                </a:solidFill>
                <a:effectLst/>
              </a:rPr>
              <a:t>C   i.e. even nC extremely good statistics</a:t>
            </a:r>
          </a:p>
          <a:p>
            <a:r>
              <a:rPr lang="en-US" sz="1800">
                <a:solidFill>
                  <a:srgbClr val="800000"/>
                </a:solidFill>
                <a:effectLst/>
              </a:rPr>
              <a:t>(SI) 1/4</a:t>
            </a:r>
            <a:r>
              <a:rPr lang="en-US" sz="1800">
                <a:solidFill>
                  <a:srgbClr val="800000"/>
                </a:solidFill>
                <a:effectLst/>
                <a:latin typeface="Symbol" pitchFamily="18" charset="2"/>
              </a:rPr>
              <a:t>pe</a:t>
            </a:r>
            <a:r>
              <a:rPr lang="en-US" sz="1800" baseline="-25000">
                <a:solidFill>
                  <a:srgbClr val="800000"/>
                </a:solidFill>
                <a:effectLst/>
              </a:rPr>
              <a:t>0</a:t>
            </a:r>
          </a:p>
        </p:txBody>
      </p:sp>
      <p:sp>
        <p:nvSpPr>
          <p:cNvPr id="556038" name="Text Box 6"/>
          <p:cNvSpPr txBox="1">
            <a:spLocks noChangeArrowheads="1"/>
          </p:cNvSpPr>
          <p:nvPr/>
        </p:nvSpPr>
        <p:spPr bwMode="auto">
          <a:xfrm>
            <a:off x="2057400" y="5257800"/>
            <a:ext cx="356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effectLst/>
              </a:rPr>
              <a:t>Modern Physics:   why value?</a:t>
            </a:r>
          </a:p>
          <a:p>
            <a:r>
              <a:rPr lang="en-US" sz="1800">
                <a:effectLst/>
              </a:rPr>
              <a:t>                              how constant?</a:t>
            </a:r>
          </a:p>
        </p:txBody>
      </p:sp>
      <p:pic>
        <p:nvPicPr>
          <p:cNvPr id="556039" name="Picture 7" descr="eq_21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733800"/>
            <a:ext cx="39592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6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6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6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6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5" grpId="0" build="p"/>
      <p:bldP spid="5560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73152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  <a:effectLst/>
              </a:rPr>
              <a:t>Principle of superposition of forces: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effectLst/>
              </a:rPr>
              <a:t>If more than one charge exerts a force on a target charge,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effectLst/>
              </a:rPr>
              <a:t>how do the forces combine?</a:t>
            </a:r>
          </a:p>
        </p:txBody>
      </p:sp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354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effectLst/>
              </a:rPr>
              <a:t>Luckily, they add as vector sums!</a:t>
            </a:r>
          </a:p>
        </p:txBody>
      </p:sp>
      <p:pic>
        <p:nvPicPr>
          <p:cNvPr id="557061" name="Picture 5" descr="Figure21_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819400"/>
            <a:ext cx="4038600" cy="3028950"/>
          </a:xfrm>
          <a:noFill/>
        </p:spPr>
      </p:pic>
      <p:sp>
        <p:nvSpPr>
          <p:cNvPr id="557062" name="Text Box 6"/>
          <p:cNvSpPr txBox="1">
            <a:spLocks noChangeArrowheads="1"/>
          </p:cNvSpPr>
          <p:nvPr/>
        </p:nvSpPr>
        <p:spPr bwMode="auto">
          <a:xfrm>
            <a:off x="533400" y="2667000"/>
            <a:ext cx="340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effectLst/>
              </a:rPr>
              <a:t>Consider charges q</a:t>
            </a:r>
            <a:r>
              <a:rPr lang="en-US" sz="1800" baseline="-25000" dirty="0">
                <a:solidFill>
                  <a:srgbClr val="C00000"/>
                </a:solidFill>
                <a:effectLst/>
              </a:rPr>
              <a:t>1</a:t>
            </a:r>
            <a:r>
              <a:rPr lang="en-US" sz="1800" dirty="0">
                <a:solidFill>
                  <a:srgbClr val="C00000"/>
                </a:solidFill>
                <a:effectLst/>
              </a:rPr>
              <a:t>, q</a:t>
            </a:r>
            <a:r>
              <a:rPr lang="en-US" sz="1800" baseline="-25000" dirty="0">
                <a:solidFill>
                  <a:srgbClr val="C00000"/>
                </a:solidFill>
                <a:effectLst/>
              </a:rPr>
              <a:t>2</a:t>
            </a:r>
            <a:r>
              <a:rPr lang="en-US" sz="1800" dirty="0">
                <a:solidFill>
                  <a:srgbClr val="C00000"/>
                </a:solidFill>
                <a:effectLst/>
              </a:rPr>
              <a:t>, and Q:</a:t>
            </a:r>
          </a:p>
        </p:txBody>
      </p:sp>
      <p:sp>
        <p:nvSpPr>
          <p:cNvPr id="557063" name="Text Box 7"/>
          <p:cNvSpPr txBox="1">
            <a:spLocks noChangeArrowheads="1"/>
          </p:cNvSpPr>
          <p:nvPr/>
        </p:nvSpPr>
        <p:spPr bwMode="auto">
          <a:xfrm>
            <a:off x="304800" y="3352800"/>
            <a:ext cx="36639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46AC"/>
                </a:solidFill>
                <a:effectLst/>
              </a:rPr>
              <a:t>F</a:t>
            </a:r>
            <a:r>
              <a:rPr lang="en-US" sz="1800" baseline="-25000">
                <a:solidFill>
                  <a:srgbClr val="0046AC"/>
                </a:solidFill>
                <a:effectLst/>
              </a:rPr>
              <a:t>1</a:t>
            </a:r>
            <a:r>
              <a:rPr lang="en-US" sz="1800">
                <a:solidFill>
                  <a:srgbClr val="0046AC"/>
                </a:solidFill>
                <a:effectLst/>
              </a:rPr>
              <a:t> on Q acc. to Coulomb’s law</a:t>
            </a:r>
          </a:p>
          <a:p>
            <a:r>
              <a:rPr lang="en-US" sz="1800">
                <a:solidFill>
                  <a:srgbClr val="0046AC"/>
                </a:solidFill>
                <a:effectLst/>
              </a:rPr>
              <a:t>			  0.29N</a:t>
            </a:r>
          </a:p>
          <a:p>
            <a:r>
              <a:rPr lang="en-US" sz="1800">
                <a:solidFill>
                  <a:srgbClr val="0046AC"/>
                </a:solidFill>
                <a:effectLst/>
              </a:rPr>
              <a:t>Component F</a:t>
            </a:r>
            <a:r>
              <a:rPr lang="en-US" sz="1800" baseline="-25000">
                <a:solidFill>
                  <a:srgbClr val="0046AC"/>
                </a:solidFill>
                <a:effectLst/>
              </a:rPr>
              <a:t>1x</a:t>
            </a:r>
            <a:r>
              <a:rPr lang="en-US" sz="1800">
                <a:solidFill>
                  <a:srgbClr val="0046AC"/>
                </a:solidFill>
                <a:effectLst/>
              </a:rPr>
              <a:t> of F</a:t>
            </a:r>
            <a:r>
              <a:rPr lang="en-US" sz="1800" baseline="-25000">
                <a:solidFill>
                  <a:srgbClr val="0046AC"/>
                </a:solidFill>
                <a:effectLst/>
              </a:rPr>
              <a:t>1</a:t>
            </a:r>
            <a:r>
              <a:rPr lang="en-US" sz="1800">
                <a:solidFill>
                  <a:srgbClr val="0046AC"/>
                </a:solidFill>
                <a:effectLst/>
              </a:rPr>
              <a:t> in x:</a:t>
            </a:r>
          </a:p>
          <a:p>
            <a:endParaRPr lang="en-US" sz="1800">
              <a:solidFill>
                <a:srgbClr val="0046AC"/>
              </a:solidFill>
              <a:effectLst/>
            </a:endParaRPr>
          </a:p>
          <a:p>
            <a:r>
              <a:rPr lang="en-US" sz="1800">
                <a:solidFill>
                  <a:srgbClr val="0046AC"/>
                </a:solidFill>
                <a:effectLst/>
              </a:rPr>
              <a:t>With cos </a:t>
            </a:r>
            <a:r>
              <a:rPr lang="en-US" sz="1800">
                <a:solidFill>
                  <a:srgbClr val="0046AC"/>
                </a:solidFill>
                <a:effectLst/>
                <a:latin typeface="Symbol" pitchFamily="18" charset="2"/>
              </a:rPr>
              <a:t>a = 0.4/0.5 -&gt; </a:t>
            </a:r>
            <a:r>
              <a:rPr lang="en-US" sz="1800">
                <a:solidFill>
                  <a:srgbClr val="0046AC"/>
                </a:solidFill>
                <a:effectLst/>
              </a:rPr>
              <a:t>F</a:t>
            </a:r>
            <a:r>
              <a:rPr lang="en-US" sz="1800" baseline="-25000">
                <a:solidFill>
                  <a:srgbClr val="0046AC"/>
                </a:solidFill>
                <a:effectLst/>
              </a:rPr>
              <a:t>1x</a:t>
            </a:r>
            <a:r>
              <a:rPr lang="en-US" sz="1800">
                <a:solidFill>
                  <a:srgbClr val="0046AC"/>
                </a:solidFill>
                <a:effectLst/>
              </a:rPr>
              <a:t>= 0.23N</a:t>
            </a:r>
          </a:p>
          <a:p>
            <a:r>
              <a:rPr lang="en-US" sz="1800">
                <a:solidFill>
                  <a:srgbClr val="0046AC"/>
                </a:solidFill>
                <a:effectLst/>
              </a:rPr>
              <a:t>Similarly F</a:t>
            </a:r>
            <a:r>
              <a:rPr lang="en-US" sz="1800" baseline="-25000">
                <a:solidFill>
                  <a:srgbClr val="0046AC"/>
                </a:solidFill>
                <a:effectLst/>
              </a:rPr>
              <a:t>1y</a:t>
            </a:r>
            <a:r>
              <a:rPr lang="en-US" sz="1800">
                <a:solidFill>
                  <a:srgbClr val="0046AC"/>
                </a:solidFill>
                <a:effectLst/>
              </a:rPr>
              <a:t> = -0.17N</a:t>
            </a:r>
          </a:p>
        </p:txBody>
      </p:sp>
      <p:sp>
        <p:nvSpPr>
          <p:cNvPr id="557064" name="Text Box 8"/>
          <p:cNvSpPr txBox="1">
            <a:spLocks noChangeArrowheads="1"/>
          </p:cNvSpPr>
          <p:nvPr/>
        </p:nvSpPr>
        <p:spPr bwMode="auto">
          <a:xfrm>
            <a:off x="304800" y="5486400"/>
            <a:ext cx="3100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What changes when F</a:t>
            </a:r>
            <a:r>
              <a:rPr lang="en-US" sz="1800" baseline="-25000">
                <a:solidFill>
                  <a:schemeClr val="bg2"/>
                </a:solidFill>
                <a:effectLst/>
              </a:rPr>
              <a:t>2</a:t>
            </a:r>
            <a:r>
              <a:rPr lang="en-US" sz="1800">
                <a:solidFill>
                  <a:schemeClr val="bg2"/>
                </a:solidFill>
                <a:effectLst/>
              </a:rPr>
              <a:t>(Q) is</a:t>
            </a:r>
          </a:p>
          <a:p>
            <a:r>
              <a:rPr lang="en-US" sz="1800">
                <a:solidFill>
                  <a:schemeClr val="bg2"/>
                </a:solidFill>
                <a:effectLst/>
              </a:rPr>
              <a:t>determined?</a:t>
            </a:r>
          </a:p>
        </p:txBody>
      </p:sp>
      <p:sp>
        <p:nvSpPr>
          <p:cNvPr id="557065" name="Text Box 9"/>
          <p:cNvSpPr txBox="1">
            <a:spLocks noChangeArrowheads="1"/>
          </p:cNvSpPr>
          <p:nvPr/>
        </p:nvSpPr>
        <p:spPr bwMode="auto">
          <a:xfrm>
            <a:off x="609600" y="6216650"/>
            <a:ext cx="257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effectLst/>
              </a:rPr>
              <a:t>What changes when q1</a:t>
            </a:r>
          </a:p>
          <a:p>
            <a:r>
              <a:rPr lang="en-US" sz="1800">
                <a:solidFill>
                  <a:schemeClr val="bg2"/>
                </a:solidFill>
                <a:effectLst/>
              </a:rPr>
              <a:t>is negative?</a:t>
            </a:r>
          </a:p>
        </p:txBody>
      </p:sp>
      <p:sp>
        <p:nvSpPr>
          <p:cNvPr id="557067" name="Text Box 11"/>
          <p:cNvSpPr txBox="1">
            <a:spLocks noChangeArrowheads="1"/>
          </p:cNvSpPr>
          <p:nvPr/>
        </p:nvSpPr>
        <p:spPr bwMode="auto">
          <a:xfrm>
            <a:off x="7070725" y="29352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C60C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57068" name="Text Box 12"/>
          <p:cNvSpPr txBox="1">
            <a:spLocks noChangeArrowheads="1"/>
          </p:cNvSpPr>
          <p:nvPr/>
        </p:nvSpPr>
        <p:spPr bwMode="auto">
          <a:xfrm>
            <a:off x="5089525" y="2073275"/>
            <a:ext cx="1481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effectLst/>
              </a:rPr>
              <a:t>Find F</a:t>
            </a:r>
            <a:r>
              <a:rPr lang="en-US" baseline="-25000">
                <a:effectLst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57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7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57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57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57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7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7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7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7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7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7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7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7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7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7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7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57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5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0" grpId="0"/>
      <p:bldP spid="557060" grpId="1"/>
      <p:bldP spid="557062" grpId="0"/>
      <p:bldP spid="557063" grpId="0"/>
      <p:bldP spid="557063" grpId="1"/>
      <p:bldP spid="557064" grpId="0"/>
      <p:bldP spid="557064" grpId="1"/>
      <p:bldP spid="557065" grpId="0"/>
      <p:bldP spid="55706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Electric Fields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669925" y="1335088"/>
            <a:ext cx="82507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ffectLst/>
              </a:rPr>
              <a:t>How does the force ‘migrate’ to be felt by the other charge?</a:t>
            </a:r>
          </a:p>
          <a:p>
            <a:r>
              <a:rPr lang="en-US" sz="2400" dirty="0">
                <a:solidFill>
                  <a:srgbClr val="C00000"/>
                </a:solidFill>
                <a:effectLst/>
              </a:rPr>
              <a:t>: Concept of fields    </a:t>
            </a:r>
          </a:p>
        </p:txBody>
      </p:sp>
      <p:pic>
        <p:nvPicPr>
          <p:cNvPr id="559109" name="Picture 5" descr="Figure21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57175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9110" name="Picture 6" descr="eq_21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640388"/>
            <a:ext cx="57150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5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9923</TotalTime>
  <Words>845</Words>
  <Application>Microsoft Office PowerPoint</Application>
  <PresentationFormat>On-screen Show (4:3)</PresentationFormat>
  <Paragraphs>200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Symbol</vt:lpstr>
      <vt:lpstr>Tahoma</vt:lpstr>
      <vt:lpstr>Times New Roman</vt:lpstr>
      <vt:lpstr>Wingdings</vt:lpstr>
      <vt:lpstr>Balance</vt:lpstr>
      <vt:lpstr>Physics 1220/1320</vt:lpstr>
      <vt:lpstr>Electricity</vt:lpstr>
      <vt:lpstr> </vt:lpstr>
      <vt:lpstr> </vt:lpstr>
      <vt:lpstr>Electric Properties of Matter (I)</vt:lpstr>
      <vt:lpstr> </vt:lpstr>
      <vt:lpstr>Coulomb’s Law</vt:lpstr>
      <vt:lpstr> </vt:lpstr>
      <vt:lpstr>Electric Fields  </vt:lpstr>
      <vt:lpstr> </vt:lpstr>
      <vt:lpstr> </vt:lpstr>
      <vt:lpstr> </vt:lpstr>
      <vt:lpstr>Gauss’s Law, Flux</vt:lpstr>
      <vt:lpstr> </vt:lpstr>
      <vt:lpstr> </vt:lpstr>
      <vt:lpstr>Gauss’s Law</vt:lpstr>
      <vt:lpstr>Important Applications of Gauss’s Law</vt:lpstr>
      <vt:lpstr> </vt:lpstr>
      <vt:lpstr>Group Task</vt:lpstr>
      <vt:lpstr>PowerPoint Presentation</vt:lpstr>
      <vt:lpstr>Electric Potential Energy</vt:lpstr>
      <vt:lpstr> </vt:lpstr>
      <vt:lpstr>  </vt:lpstr>
      <vt:lpstr> </vt:lpstr>
      <vt:lpstr> </vt:lpstr>
      <vt:lpstr> </vt:lpstr>
      <vt:lpstr> </vt:lpstr>
      <vt:lpstr> </vt:lpstr>
      <vt:lpstr> </vt:lpstr>
    </vt:vector>
  </TitlesOfParts>
  <Company>U. Wyoming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1220/1320</dc:title>
  <dc:creator>rudim</dc:creator>
  <cp:lastModifiedBy>Rudiger Theodor Michalak</cp:lastModifiedBy>
  <cp:revision>560</cp:revision>
  <dcterms:created xsi:type="dcterms:W3CDTF">2005-01-09T19:35:36Z</dcterms:created>
  <dcterms:modified xsi:type="dcterms:W3CDTF">2025-05-27T17:13:19Z</dcterms:modified>
</cp:coreProperties>
</file>