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3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4FAD-6F58-4294-B17E-12E1102C35FF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F9E-7055-4B7D-8750-0BBB55FA8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8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4FAD-6F58-4294-B17E-12E1102C35FF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F9E-7055-4B7D-8750-0BBB55FA8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4FAD-6F58-4294-B17E-12E1102C35FF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F9E-7055-4B7D-8750-0BBB55FA8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9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4FAD-6F58-4294-B17E-12E1102C35FF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F9E-7055-4B7D-8750-0BBB55FA8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8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4FAD-6F58-4294-B17E-12E1102C35FF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F9E-7055-4B7D-8750-0BBB55FA8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8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4FAD-6F58-4294-B17E-12E1102C35FF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F9E-7055-4B7D-8750-0BBB55FA8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9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4FAD-6F58-4294-B17E-12E1102C35FF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F9E-7055-4B7D-8750-0BBB55FA8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1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4FAD-6F58-4294-B17E-12E1102C35FF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F9E-7055-4B7D-8750-0BBB55FA8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6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4FAD-6F58-4294-B17E-12E1102C35FF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F9E-7055-4B7D-8750-0BBB55FA8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6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4FAD-6F58-4294-B17E-12E1102C35FF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F9E-7055-4B7D-8750-0BBB55FA8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2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4FAD-6F58-4294-B17E-12E1102C35FF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F9E-7055-4B7D-8750-0BBB55FA8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9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14FAD-6F58-4294-B17E-12E1102C35FF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5CF9E-7055-4B7D-8750-0BBB55FA8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6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Developing a Standard Based</a:t>
            </a:r>
            <a:br>
              <a:rPr lang="en-US" dirty="0" smtClean="0"/>
            </a:br>
            <a:r>
              <a:rPr lang="en-US" dirty="0" smtClean="0"/>
              <a:t>Advanced Lab Course</a:t>
            </a:r>
            <a:br>
              <a:rPr lang="en-US" dirty="0" smtClean="0"/>
            </a:br>
            <a:r>
              <a:rPr lang="en-US" dirty="0" smtClean="0"/>
              <a:t>that Fulfills</a:t>
            </a:r>
            <a:br>
              <a:rPr lang="en-US" dirty="0" smtClean="0"/>
            </a:br>
            <a:r>
              <a:rPr lang="en-US" dirty="0" smtClean="0"/>
              <a:t>COM 3 Requirements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5814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Rudi Michalak</a:t>
            </a:r>
          </a:p>
          <a:p>
            <a:r>
              <a:rPr lang="en-US" dirty="0" smtClean="0"/>
              <a:t>University of Wyoming</a:t>
            </a:r>
          </a:p>
          <a:p>
            <a:endParaRPr lang="en-US" dirty="0"/>
          </a:p>
          <a:p>
            <a:r>
              <a:rPr lang="en-US" dirty="0" smtClean="0"/>
              <a:t>APS March Meeting 2015, </a:t>
            </a:r>
          </a:p>
          <a:p>
            <a:r>
              <a:rPr lang="en-US" dirty="0" smtClean="0"/>
              <a:t>San Antonio, Texas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14400"/>
            <a:ext cx="7122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Advanced Modern Physics Lab @ UW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209800"/>
            <a:ext cx="690849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 typical upper level physics lab course:  	electronics</a:t>
            </a:r>
          </a:p>
          <a:p>
            <a:r>
              <a:rPr lang="en-US" dirty="0"/>
              <a:t>	</a:t>
            </a:r>
            <a:r>
              <a:rPr lang="en-US" dirty="0" smtClean="0"/>
              <a:t>				data fitting</a:t>
            </a:r>
          </a:p>
          <a:p>
            <a:r>
              <a:rPr lang="en-US" dirty="0"/>
              <a:t>	</a:t>
            </a:r>
            <a:r>
              <a:rPr lang="en-US" dirty="0" smtClean="0"/>
              <a:t>				landmark experiments</a:t>
            </a:r>
          </a:p>
          <a:p>
            <a:r>
              <a:rPr lang="en-US" dirty="0" smtClean="0"/>
              <a:t>					report writing</a:t>
            </a:r>
          </a:p>
          <a:p>
            <a:r>
              <a:rPr lang="en-US" dirty="0" smtClean="0"/>
              <a:t>After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Complete overhaul of grading structure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Complete overhaul of assignment types and course goals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Complete change of student response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257800"/>
            <a:ext cx="6107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COM3?	</a:t>
            </a:r>
            <a:r>
              <a:rPr lang="en-US" dirty="0" smtClean="0"/>
              <a:t> •  writing (WC)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/>
              <a:t> </a:t>
            </a:r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/>
              <a:t>•  oral communication skills</a:t>
            </a:r>
          </a:p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dirty="0" smtClean="0"/>
              <a:t> • computer usage skills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838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314445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Grading Structure</a:t>
            </a:r>
          </a:p>
          <a:p>
            <a:endParaRPr lang="en-US" sz="3200" dirty="0"/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133600"/>
            <a:ext cx="553715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	lab report grading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pass/fail based </a:t>
            </a:r>
            <a:r>
              <a:rPr lang="en-US" sz="2400" dirty="0" err="1" smtClean="0"/>
              <a:t>prelabs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To	standard based oral </a:t>
            </a:r>
            <a:r>
              <a:rPr lang="en-US" sz="2400" dirty="0" err="1" smtClean="0"/>
              <a:t>prelabs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oral final exam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standard based teaching </a:t>
            </a:r>
          </a:p>
          <a:p>
            <a:r>
              <a:rPr lang="en-US" sz="2400" dirty="0" smtClean="0"/>
              <a:t>	standard based equipment seminar</a:t>
            </a:r>
            <a:endParaRPr lang="en-US" sz="2400" dirty="0"/>
          </a:p>
          <a:p>
            <a:r>
              <a:rPr lang="en-US" sz="2400" dirty="0"/>
              <a:t>	</a:t>
            </a:r>
            <a:r>
              <a:rPr lang="en-US" sz="2400" dirty="0" smtClean="0"/>
              <a:t>preliminary and draft lab reports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lab reports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45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22012"/>
            <a:ext cx="4761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twist on standard grading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68829" y="2133600"/>
            <a:ext cx="817839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• three levels loosely following Bloom’s Taxonomy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(1- understanding  2- application  3- analysis &amp; synthesis)</a:t>
            </a:r>
          </a:p>
          <a:p>
            <a:r>
              <a:rPr lang="en-US" sz="2400" dirty="0" smtClean="0"/>
              <a:t>• students earn one level at a time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can repeat as many times as needed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letter grades only for highest level in each category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students are encouraged to tackle their weak spots</a:t>
            </a:r>
          </a:p>
          <a:p>
            <a:r>
              <a:rPr lang="en-US" sz="2400" dirty="0" smtClean="0"/>
              <a:t>• standard subgroups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lecture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seminar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dirty="0" err="1" smtClean="0"/>
              <a:t>prelab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			lab work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	reports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673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838200"/>
            <a:ext cx="4282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 more on standard grading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057400"/>
            <a:ext cx="48170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Categories for standards with sub-categories</a:t>
            </a:r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337888"/>
              </p:ext>
            </p:extLst>
          </p:nvPr>
        </p:nvGraphicFramePr>
        <p:xfrm>
          <a:off x="1" y="2711450"/>
          <a:ext cx="9144000" cy="1936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678"/>
                <a:gridCol w="482678"/>
                <a:gridCol w="993009"/>
                <a:gridCol w="955301"/>
                <a:gridCol w="1093567"/>
                <a:gridCol w="917591"/>
                <a:gridCol w="1106137"/>
                <a:gridCol w="955301"/>
                <a:gridCol w="1018149"/>
                <a:gridCol w="1139589"/>
              </a:tblGrid>
              <a:tr h="2213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experiment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lab skills</a:t>
                      </a:r>
                      <a:endParaRPr lang="en-US" sz="11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safety skills</a:t>
                      </a:r>
                      <a:endParaRPr lang="en-US" sz="11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mastery apparatus</a:t>
                      </a:r>
                      <a:endParaRPr lang="en-US" sz="11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data fitting</a:t>
                      </a:r>
                      <a:endParaRPr lang="en-US" sz="11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random error</a:t>
                      </a:r>
                      <a:endParaRPr lang="en-US" sz="11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systematic error</a:t>
                      </a:r>
                      <a:endParaRPr lang="en-US" sz="1100" b="0" i="0" u="none" strike="noStrike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lab modification</a:t>
                      </a:r>
                      <a:endParaRPr lang="en-US" sz="11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</a:tr>
              <a:tr h="22134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</a:tr>
              <a:tr h="415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report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language metrics</a:t>
                      </a:r>
                      <a:endParaRPr lang="en-US" sz="105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paragraph design</a:t>
                      </a:r>
                      <a:endParaRPr lang="en-US" sz="105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deadlines</a:t>
                      </a:r>
                      <a:endParaRPr lang="en-US" sz="1050" b="0" i="0" u="none" strike="noStrike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US" sz="105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chapter design</a:t>
                      </a:r>
                      <a:endParaRPr lang="en-US" sz="105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chapter integration</a:t>
                      </a:r>
                      <a:endParaRPr lang="en-US" sz="105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chapter content</a:t>
                      </a:r>
                      <a:endParaRPr lang="en-US" sz="105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bibliography</a:t>
                      </a:r>
                      <a:endParaRPr lang="en-US" sz="105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</a:tr>
              <a:tr h="22134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</a:tr>
              <a:tr h="4150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oral/math</a:t>
                      </a:r>
                      <a:r>
                        <a:rPr lang="en-US" sz="1200" b="1" u="none" strike="noStrike" dirty="0" smtClean="0">
                          <a:effectLst/>
                        </a:rPr>
                        <a:t>/</a:t>
                      </a:r>
                    </a:p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theory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preparation</a:t>
                      </a:r>
                      <a:endParaRPr lang="en-US" sz="1100" b="0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audience</a:t>
                      </a:r>
                      <a:endParaRPr lang="en-US" sz="1100" b="0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confidence</a:t>
                      </a:r>
                      <a:endParaRPr lang="en-US" sz="1100" b="0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delivery</a:t>
                      </a:r>
                      <a:endParaRPr lang="en-US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math</a:t>
                      </a:r>
                      <a:endParaRPr lang="en-U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theory</a:t>
                      </a:r>
                      <a:endParaRPr lang="en-US" sz="11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</a:tr>
              <a:tr h="22134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</a:tr>
              <a:tr h="2213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COM3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drafts </a:t>
                      </a:r>
                      <a:endParaRPr lang="en-US" sz="11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IT usage</a:t>
                      </a:r>
                      <a:endParaRPr lang="en-US" sz="11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jargon</a:t>
                      </a:r>
                      <a:endParaRPr lang="en-US" sz="11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oral exam</a:t>
                      </a:r>
                      <a:endParaRPr lang="en-US" sz="11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peer group</a:t>
                      </a:r>
                      <a:endParaRPr lang="en-US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2" marR="6792" marT="679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8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38200"/>
            <a:ext cx="713541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Sub-sub-category examples:</a:t>
            </a:r>
          </a:p>
          <a:p>
            <a:r>
              <a:rPr lang="en-US" sz="1600" i="1" dirty="0" smtClean="0"/>
              <a:t>Before we award a sub-category, a student must have earned all of these</a:t>
            </a:r>
          </a:p>
          <a:p>
            <a:r>
              <a:rPr lang="en-US" sz="1600" i="1" dirty="0"/>
              <a:t>f</a:t>
            </a:r>
            <a:r>
              <a:rPr lang="en-US" sz="1600" i="1" dirty="0" smtClean="0"/>
              <a:t>or one sub-category. That way, reluctant students gradually come out of their shell.</a:t>
            </a:r>
            <a:endParaRPr lang="en-US" sz="1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98849" y="1887894"/>
            <a:ext cx="67041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1 	subcategory – basic lab skills</a:t>
            </a:r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i="1" dirty="0" smtClean="0">
                <a:solidFill>
                  <a:srgbClr val="C00000"/>
                </a:solidFill>
              </a:rPr>
              <a:t>surety in basic operations</a:t>
            </a:r>
          </a:p>
          <a:p>
            <a:r>
              <a:rPr lang="en-US" i="1" dirty="0" smtClean="0">
                <a:solidFill>
                  <a:srgbClr val="C00000"/>
                </a:solidFill>
              </a:rPr>
              <a:t>	</a:t>
            </a:r>
            <a:r>
              <a:rPr lang="en-US" i="1" dirty="0">
                <a:solidFill>
                  <a:srgbClr val="C00000"/>
                </a:solidFill>
              </a:rPr>
              <a:t>	</a:t>
            </a:r>
            <a:r>
              <a:rPr lang="en-US" i="1" dirty="0" smtClean="0">
                <a:solidFill>
                  <a:srgbClr val="C00000"/>
                </a:solidFill>
              </a:rPr>
              <a:t>	awareness of measurement range</a:t>
            </a:r>
          </a:p>
          <a:p>
            <a:r>
              <a:rPr lang="en-US" i="1" dirty="0">
                <a:solidFill>
                  <a:srgbClr val="C00000"/>
                </a:solidFill>
              </a:rPr>
              <a:t>	</a:t>
            </a:r>
            <a:r>
              <a:rPr lang="en-US" i="1" dirty="0" smtClean="0">
                <a:solidFill>
                  <a:srgbClr val="C00000"/>
                </a:solidFill>
              </a:rPr>
              <a:t>		awareness of measurement conditions</a:t>
            </a:r>
          </a:p>
          <a:p>
            <a:r>
              <a:rPr lang="en-US" i="1" dirty="0">
                <a:solidFill>
                  <a:srgbClr val="C00000"/>
                </a:solidFill>
              </a:rPr>
              <a:t>	</a:t>
            </a:r>
            <a:r>
              <a:rPr lang="en-US" i="1" dirty="0" smtClean="0">
                <a:solidFill>
                  <a:srgbClr val="C00000"/>
                </a:solidFill>
              </a:rPr>
              <a:t>		awareness of alternative measurements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3703" y="3581400"/>
            <a:ext cx="58923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2	subcategory- chapter integration</a:t>
            </a:r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effectiveness</a:t>
            </a:r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		fluency</a:t>
            </a:r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		consistency</a:t>
            </a:r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		relation to introduction chapter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3703" y="5120780"/>
            <a:ext cx="69154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3	subcategory- audience</a:t>
            </a:r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ability to use jargon with peers/instructors</a:t>
            </a:r>
          </a:p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		ability to be abstract</a:t>
            </a:r>
          </a:p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		ability to come up with examples</a:t>
            </a:r>
          </a:p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		ability to negotiate</a:t>
            </a:r>
          </a:p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		interaction in lab group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635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Dealing with university course regulations: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213008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dirty="0"/>
              <a:t>Use the discourse of a discipline or interdisciplinary field to communicate that field’s subject matter to academic or professional audiences through written, oral, and digital communication.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609600" y="1935329"/>
            <a:ext cx="8458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dirty="0"/>
              <a:t>Find, </a:t>
            </a:r>
            <a:r>
              <a:rPr lang="en-GB" sz="1400" dirty="0" smtClean="0"/>
              <a:t>analyse</a:t>
            </a:r>
            <a:r>
              <a:rPr lang="en-GB" sz="1400" dirty="0"/>
              <a:t>, evaluate, and document information appropriately as applicable to the discipline, interdisciplinary field, or professional setting as demonstrated by completing a substantial communication project that requires appropriate research skills.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44977" y="291823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dirty="0"/>
              <a:t>Recognize and evaluate more advanced aspects of communication that respond to the purposes and needs of audiences in a discipline, interdisciplinary field, or professional setting.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644977" y="37338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Make effective use of multiple drafts, revision, computer technology, peer and instructor comments, and collaboration to show understanding of communication standards in a discipline or interdisciplinary field.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46922" y="4419600"/>
            <a:ext cx="7886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Observe the accepted conventions of spelling, grammar, organizational structure, punctuation, delivery and documentation expected in disciplinary, interdisciplinary, or professional contexts.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55085" y="4972472"/>
            <a:ext cx="8267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dirty="0"/>
              <a:t>Deliver presentations in a confident and professional manner, consistent with the standards of the discipline or interdisciplinary field. 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605322" y="5651241"/>
            <a:ext cx="8158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dirty="0"/>
              <a:t>Interact effectively with audience members, engage opposing viewpoints constructively, and demonstrate active listening skills.</a:t>
            </a:r>
            <a:endParaRPr lang="en-US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73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14400"/>
            <a:ext cx="757508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Having our lab approved as a COM3 course in USP2015</a:t>
            </a:r>
          </a:p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rought the following advantages:</a:t>
            </a:r>
          </a:p>
          <a:p>
            <a:endParaRPr lang="en-US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• the majors learn discipline oriented professional conduct,</a:t>
            </a:r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  oral skills, and writing skills</a:t>
            </a:r>
          </a:p>
          <a:p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• the majors are less resentful of the large writing load</a:t>
            </a:r>
          </a:p>
          <a:p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• fewer students will fail the course (report deadline issue)</a:t>
            </a:r>
          </a:p>
          <a:p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• opportunities for internal funding of lab equipment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4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405</Words>
  <Application>Microsoft Office PowerPoint</Application>
  <PresentationFormat>On-screen Show (4:3)</PresentationFormat>
  <Paragraphs>112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Developing a Standard Based Advanced Lab Course that Fulfills COM 3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Wyoming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Standard Based Advanced Lab Course that Fulfills COM 3 Requirements</dc:title>
  <dc:creator>Rudi Michalak</dc:creator>
  <cp:lastModifiedBy>Rudi Michalak</cp:lastModifiedBy>
  <cp:revision>16</cp:revision>
  <dcterms:created xsi:type="dcterms:W3CDTF">2015-02-28T20:28:26Z</dcterms:created>
  <dcterms:modified xsi:type="dcterms:W3CDTF">2015-02-28T22:09:09Z</dcterms:modified>
</cp:coreProperties>
</file>