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58" r:id="rId6"/>
    <p:sldId id="259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3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3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0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0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7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5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8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7E4B-1D35-4486-8226-E8DBFE75DF48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CE01-F468-4895-A6A1-00C834BC7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6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Chapter </a:t>
            </a:r>
            <a:r>
              <a:rPr lang="en-US" altLang="zh-TW" dirty="0" smtClean="0"/>
              <a:t>11: </a:t>
            </a:r>
            <a:r>
              <a:rPr lang="en-US" altLang="zh-TW" dirty="0" smtClean="0"/>
              <a:t>Magnetic </a:t>
            </a:r>
            <a:r>
              <a:rPr lang="en-US" altLang="zh-TW" dirty="0" smtClean="0"/>
              <a:t>Forces </a:t>
            </a:r>
            <a:r>
              <a:rPr lang="en-US" altLang="zh-TW" dirty="0" smtClean="0"/>
              <a:t>and </a:t>
            </a:r>
            <a:r>
              <a:rPr lang="en-US" altLang="zh-TW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Magnetic field and magnets</a:t>
            </a:r>
          </a:p>
          <a:p>
            <a:endParaRPr lang="en-US" dirty="0" smtClean="0"/>
          </a:p>
          <a:p>
            <a:r>
              <a:rPr lang="en-US" dirty="0"/>
              <a:t>Magnetic flux and Gauss’s law for magnetic field</a:t>
            </a:r>
          </a:p>
          <a:p>
            <a:endParaRPr lang="en-US" dirty="0"/>
          </a:p>
          <a:p>
            <a:r>
              <a:rPr lang="en-US" dirty="0"/>
              <a:t>Magnetic force on moving charged objects</a:t>
            </a:r>
          </a:p>
          <a:p>
            <a:endParaRPr lang="en-US" dirty="0"/>
          </a:p>
          <a:p>
            <a:r>
              <a:rPr lang="en-US" dirty="0"/>
              <a:t>Magnetic force on current-carrying wires</a:t>
            </a:r>
          </a:p>
          <a:p>
            <a:endParaRPr lang="en-US" dirty="0"/>
          </a:p>
          <a:p>
            <a:r>
              <a:rPr lang="en-US" dirty="0"/>
              <a:t>Magnetic potential energy and torque</a:t>
            </a:r>
          </a:p>
          <a:p>
            <a:endParaRPr lang="en-US" dirty="0"/>
          </a:p>
          <a:p>
            <a:r>
              <a:rPr lang="en-US" dirty="0"/>
              <a:t>Hall effect</a:t>
            </a:r>
          </a:p>
        </p:txBody>
      </p:sp>
    </p:spTree>
    <p:extLst>
      <p:ext uri="{BB962C8B-B14F-4D97-AF65-F5344CB8AC3E}">
        <p14:creationId xmlns:p14="http://schemas.microsoft.com/office/powerpoint/2010/main" val="3267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48281" y="5305168"/>
            <a:ext cx="3517557" cy="111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07912" y="593125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7912" y="593125"/>
                <a:ext cx="279179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108997" y="1290425"/>
            <a:ext cx="1362722" cy="17575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>
          <a:xfrm>
            <a:off x="5247502" y="1007213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47502" y="1480889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47501" y="1933970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47501" y="2407646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47500" y="2864845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47500" y="3338521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582737" y="1716762"/>
            <a:ext cx="0" cy="897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590067" y="2023622"/>
                <a:ext cx="195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067" y="2023622"/>
                <a:ext cx="19569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375" r="-34375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108997" y="3155092"/>
            <a:ext cx="136272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997979" y="1273850"/>
            <a:ext cx="3926" cy="176893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94663" y="3184880"/>
                <a:ext cx="3727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663" y="3184880"/>
                <a:ext cx="3727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9672" r="-14754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25248" y="1973652"/>
                <a:ext cx="2387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248" y="1973652"/>
                <a:ext cx="23871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0769" r="-28205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03654" y="593125"/>
            <a:ext cx="446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total force of this current-carrying loop in an uniform magnetic field?</a:t>
            </a:r>
          </a:p>
          <a:p>
            <a:endParaRPr lang="en-US" dirty="0"/>
          </a:p>
          <a:p>
            <a:r>
              <a:rPr lang="en-US" dirty="0" smtClean="0"/>
              <a:t>And what is the total torque of this current-carrying loop in an uniform magnetic field?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22389" y="2450757"/>
                <a:ext cx="838628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89" y="2450757"/>
                <a:ext cx="838628" cy="4140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178053" y="3196822"/>
                <a:ext cx="31620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𝐼𝐴𝐵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𝑑𝑖𝑟𝑒𝑐𝑡𝑖𝑜𝑛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053" y="3196822"/>
                <a:ext cx="316201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771" t="-14754" r="-3083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39136" y="4518870"/>
                <a:ext cx="1508810" cy="4165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136" y="4518870"/>
                <a:ext cx="1508810" cy="4165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838832" y="3663893"/>
            <a:ext cx="168527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: the loop area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83060" y="5888110"/>
                <a:ext cx="971035" cy="4165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060" y="5888110"/>
                <a:ext cx="971035" cy="41652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22422" y="5389433"/>
            <a:ext cx="32923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Define: Magnetic dipole moment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63967" y="5574099"/>
                <a:ext cx="1382045" cy="4165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967" y="5574099"/>
                <a:ext cx="1382045" cy="41652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6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dipole moment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20314" y="2098704"/>
                <a:ext cx="971035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314" y="2098704"/>
                <a:ext cx="971035" cy="4165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759676" y="1600027"/>
            <a:ext cx="329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Define: Magnetic dipole moment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1261" y="2740924"/>
            <a:ext cx="469028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loop of current is a magnetic dipole moment!!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146" y="3606439"/>
            <a:ext cx="3190516" cy="2885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1063" y="3237107"/>
            <a:ext cx="20972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Electrons in an atom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09506" y="3606439"/>
                <a:ext cx="1165511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506" y="3606439"/>
                <a:ext cx="1165511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8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Magnetic torque and potential energy of a magnetic dipole moment in magnetic field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3785" y="1690689"/>
            <a:ext cx="719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remember the electric torque and potential energy of a electric dipole moment in electric field?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33835" y="4054815"/>
                <a:ext cx="1382045" cy="4165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835" y="4054815"/>
                <a:ext cx="1382045" cy="4165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621480" y="4831470"/>
                <a:ext cx="1642757" cy="4140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480" y="4831470"/>
                <a:ext cx="1642757" cy="414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973" y="2847553"/>
            <a:ext cx="4552377" cy="324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Magnetic torque and potential energy of a magnetic dipole moment in magnetic field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3785" y="1690689"/>
            <a:ext cx="719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remember the electric torque and potential energy of a electric dipole moment in electric field?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13640" y="3045286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640" y="3045286"/>
                <a:ext cx="279179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4753230" y="3459374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53230" y="3933050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53229" y="4386131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53229" y="4859807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53228" y="5317006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53228" y="5790682"/>
            <a:ext cx="3048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 rot="1405490">
            <a:off x="5815912" y="4303751"/>
            <a:ext cx="832022" cy="1647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405490" flipH="1" flipV="1">
            <a:off x="6355642" y="3775158"/>
            <a:ext cx="12357" cy="6260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405490" flipV="1">
            <a:off x="5923005" y="4502496"/>
            <a:ext cx="3871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883829" y="4462138"/>
                <a:ext cx="195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829" y="4462138"/>
                <a:ext cx="19569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375" r="-34375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506807" y="3502470"/>
                <a:ext cx="2455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807" y="3502470"/>
                <a:ext cx="24551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6829" t="-16667" r="-70732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344765" y="4060730"/>
                <a:ext cx="2510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765" y="4060730"/>
                <a:ext cx="25109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9268" r="-2439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33835" y="4054815"/>
                <a:ext cx="1382045" cy="4165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835" y="4054815"/>
                <a:ext cx="1382045" cy="41652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621480" y="4831470"/>
                <a:ext cx="1727973" cy="4140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480" y="4831470"/>
                <a:ext cx="1727973" cy="4140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2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85252" y="469557"/>
            <a:ext cx="31229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45662" y="535459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662" y="535459"/>
                <a:ext cx="279179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445662" y="1554966"/>
            <a:ext cx="3327635" cy="6857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45643" y="1862743"/>
            <a:ext cx="140043" cy="14004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985686" y="1941002"/>
            <a:ext cx="64008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519637" y="1571670"/>
                <a:ext cx="3967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637" y="1571670"/>
                <a:ext cx="39677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769" t="-16667" r="-4461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87029" y="1554966"/>
                <a:ext cx="3823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029" y="1554966"/>
                <a:ext cx="382349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175" r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29841" y="1202338"/>
            <a:ext cx="5021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this moment, how will this electron move? Assuming the size of the wire is smaller than the radius of the circular motion of the electron.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4088" y="3937298"/>
            <a:ext cx="83492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 smtClean="0"/>
              <a:t>Move upward and stay on top edge of the wire</a:t>
            </a:r>
          </a:p>
          <a:p>
            <a:pPr marL="342900" indent="-342900">
              <a:buAutoNum type="alphaUcPeriod"/>
            </a:pPr>
            <a:r>
              <a:rPr lang="en-US" dirty="0" smtClean="0"/>
              <a:t>Move upward then straight to the right after hitting the top edge of the wire</a:t>
            </a:r>
          </a:p>
          <a:p>
            <a:pPr marL="342900" indent="-342900">
              <a:buAutoNum type="alphaUcPeriod"/>
            </a:pPr>
            <a:r>
              <a:rPr lang="en-US" dirty="0" smtClean="0"/>
              <a:t>Move downward and stay on bottom edge of the wire</a:t>
            </a:r>
          </a:p>
          <a:p>
            <a:pPr marL="342900" indent="-342900">
              <a:buAutoNum type="alphaUcPeriod"/>
            </a:pPr>
            <a:r>
              <a:rPr lang="en-US" dirty="0" smtClean="0"/>
              <a:t>Move downward then straight to the right after hitting the bottom edge of the wire</a:t>
            </a:r>
          </a:p>
          <a:p>
            <a:pPr marL="342900" indent="-342900">
              <a:buAutoNum type="alphaUcPeriod"/>
            </a:pPr>
            <a:r>
              <a:rPr lang="en-US" dirty="0" smtClean="0"/>
              <a:t>Move straight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effect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7" y="4182439"/>
            <a:ext cx="8614935" cy="17956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0216" y="1820562"/>
            <a:ext cx="8113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accumulated charges on the top/bottom of the wire will build up an electric field to prevent further charge build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built-up electric field could be measured by the potential difference between the top and bottom edges of the wire.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could be used to measure the magnetic field strength and the polarity of the moving charges.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4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56584" y="4026801"/>
            <a:ext cx="6830831" cy="2649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Magnetic field and </a:t>
            </a:r>
            <a:r>
              <a:rPr lang="en-US" dirty="0" smtClean="0"/>
              <a:t>magnets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004" y="1833170"/>
            <a:ext cx="2381250" cy="179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743" y="4580799"/>
            <a:ext cx="1905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3664" y="1463838"/>
            <a:ext cx="487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magnet and the magnetic field produced by 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1998" y="4026801"/>
            <a:ext cx="667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 similar to the electric dipole and the electric field produced by 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88245" y="3564885"/>
                <a:ext cx="5693995" cy="40293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magnetic field,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, has a unit of Tesla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245" y="3564885"/>
                <a:ext cx="5693995" cy="402931"/>
              </a:xfrm>
              <a:prstGeom prst="rect">
                <a:avLst/>
              </a:prstGeom>
              <a:blipFill rotWithShape="0">
                <a:blip r:embed="rId4"/>
                <a:stretch>
                  <a:fillRect l="-964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832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the magnets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903" y="1466638"/>
            <a:ext cx="5173362" cy="2842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674" y="4769708"/>
            <a:ext cx="734265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 that possible to break the magnet until you have single “N” or “S”?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89903" y="5721178"/>
            <a:ext cx="507029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No!  </a:t>
            </a:r>
            <a:r>
              <a:rPr lang="en-US" sz="2000" dirty="0" smtClean="0">
                <a:sym typeface="Wingdings" panose="05000000000000000000" pitchFamily="2" charset="2"/>
              </a:rPr>
              <a:t>  There is no magnetic monopole exist!!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949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Magnetic flux and Gauss’s law for magnetic </a:t>
            </a:r>
            <a:r>
              <a:rPr lang="en-US" dirty="0" smtClean="0"/>
              <a:t>field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58" y="3993676"/>
            <a:ext cx="2381250" cy="179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726" y="1817085"/>
            <a:ext cx="864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Gauss’s law for electric field</a:t>
            </a:r>
            <a:r>
              <a:rPr lang="en-US" dirty="0" smtClean="0"/>
              <a:t>: for an closed surface, the electric flux passing through the surface only depends on the total enclosed charges in it.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8726" y="3312436"/>
            <a:ext cx="864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Gauss’s law for magnetic field</a:t>
            </a:r>
            <a:r>
              <a:rPr lang="en-US" dirty="0" smtClean="0"/>
              <a:t>: for an closed surface, the magnetic flux passing through the surface only depends on the total enclosed poles in it.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7612" y="2497299"/>
                <a:ext cx="2420213" cy="647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𝑒𝑛𝑐𝑙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612" y="2497299"/>
                <a:ext cx="2420213" cy="6473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59569" y="6055630"/>
                <a:ext cx="2049857" cy="6473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569" y="6055630"/>
                <a:ext cx="2049857" cy="6473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689446" y="6194642"/>
            <a:ext cx="399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(since any “N” is accompanied by an “S”)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Magnetic force on moving charged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2046514"/>
            <a:ext cx="7564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Charged particles “moving” in magnetic field will feel a magnetic force: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20143" y="2802449"/>
                <a:ext cx="1740028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143" y="2802449"/>
                <a:ext cx="1740028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8650" y="3788228"/>
            <a:ext cx="8156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Charged particles “moving” in magnetic field and electric field will feel both magnetic and electric forces: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40854" y="4899988"/>
                <a:ext cx="2330446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854" y="4899988"/>
                <a:ext cx="2330446" cy="414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02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0540" y="263611"/>
            <a:ext cx="31229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20950" y="329513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950" y="329513"/>
                <a:ext cx="279179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972433" y="1694772"/>
            <a:ext cx="140043" cy="14004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12476" y="1773031"/>
            <a:ext cx="64008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07874" y="1465483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874" y="1465483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t="-14754" r="-7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13819" y="1386995"/>
                <a:ext cx="3956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819" y="1386995"/>
                <a:ext cx="39568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3846" r="-13846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1935" y="609600"/>
            <a:ext cx="46156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a particle with charge, +q, moving with a velocity toward right direction in a uniform magnetic field with the direction pointing into the screen, what direction of the magnetic force will this particle feels?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195978" y="3769327"/>
            <a:ext cx="46156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 smtClean="0"/>
              <a:t>Upward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Downward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Same as the velocity direction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Opposite of the velocity direction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Out of the screen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Into the screen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87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9656" y="936771"/>
                <a:ext cx="8432674" cy="1943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Example:</a:t>
                </a:r>
              </a:p>
              <a:p>
                <a:r>
                  <a:rPr lang="en-US" sz="2400" dirty="0" smtClean="0"/>
                  <a:t>A beam of proton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=1.6×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−19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 smtClean="0"/>
                  <a:t>) moves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3.0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 smtClean="0"/>
                  <a:t> through a uniform 2.0-T magnetic field directed along the positive </a:t>
                </a:r>
                <a:r>
                  <a:rPr lang="en-US" sz="2400" i="1" dirty="0" smtClean="0"/>
                  <a:t>z</a:t>
                </a:r>
                <a:r>
                  <a:rPr lang="en-US" sz="2400" dirty="0" smtClean="0"/>
                  <a:t>-axis. The velocity of each proton lies in the </a:t>
                </a:r>
                <a:r>
                  <a:rPr lang="en-US" sz="2400" i="1" dirty="0" err="1" smtClean="0"/>
                  <a:t>xz</a:t>
                </a:r>
                <a:r>
                  <a:rPr lang="en-US" sz="2400" i="1" dirty="0" smtClean="0"/>
                  <a:t>-</a:t>
                </a:r>
                <a:r>
                  <a:rPr lang="en-US" sz="2400" dirty="0" smtClean="0"/>
                  <a:t>plane and is directed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 smtClean="0"/>
                  <a:t> to the +</a:t>
                </a:r>
                <a:r>
                  <a:rPr lang="en-US" sz="2400" i="1" dirty="0" smtClean="0"/>
                  <a:t>z</a:t>
                </a:r>
                <a:r>
                  <a:rPr lang="en-US" sz="2400" dirty="0" smtClean="0"/>
                  <a:t>-axis. Find the force on a proton.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56" y="936771"/>
                <a:ext cx="8432674" cy="1943161"/>
              </a:xfrm>
              <a:prstGeom prst="rect">
                <a:avLst/>
              </a:prstGeom>
              <a:blipFill rotWithShape="0">
                <a:blip r:embed="rId2"/>
                <a:stretch>
                  <a:fillRect l="-1084" t="-2516" r="-578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6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0540" y="263611"/>
            <a:ext cx="31229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20950" y="329513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950" y="329513"/>
                <a:ext cx="279179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972433" y="1694772"/>
            <a:ext cx="140043" cy="14004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12476" y="1773031"/>
            <a:ext cx="64008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507874" y="1465483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874" y="1465483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t="-14754" r="-7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13819" y="1386995"/>
                <a:ext cx="3956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819" y="1386995"/>
                <a:ext cx="395685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3846" r="-13846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1935" y="609600"/>
            <a:ext cx="46156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a particle with charge, +q, moving with a velocity toward right direction in a uniform magnetic field with the direction pointing into the screen, what type of the motion does this charged particle move?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7037" y="3769327"/>
            <a:ext cx="6424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 smtClean="0"/>
              <a:t>Circular motion with counterclockwise direction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Circular motion with clockwise direction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Parabolic motion toward upward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Parabolic motion toward downward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Straight motion with positive acceleration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Straight motion with negative acceleration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6025980" y="1152445"/>
            <a:ext cx="0" cy="53546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03639" y="833655"/>
                <a:ext cx="268535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639" y="833655"/>
                <a:ext cx="268535" cy="4140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2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Magnetic force on current-carrying </a:t>
            </a:r>
            <a:r>
              <a:rPr lang="en-US" dirty="0" smtClean="0"/>
              <a:t>wires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75869" y="1293341"/>
            <a:ext cx="31229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x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36279" y="1359243"/>
                <a:ext cx="279179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279" y="1359243"/>
                <a:ext cx="279179" cy="4140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5536279" y="2700026"/>
            <a:ext cx="3327635" cy="1420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>
            <a:off x="4926227" y="2767448"/>
            <a:ext cx="610052" cy="3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47048" y="2560404"/>
                <a:ext cx="195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048" y="2560404"/>
                <a:ext cx="19569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375" r="-34375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55788" y="1859736"/>
            <a:ext cx="497546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force feel by the current-carrying wire?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631387" y="3057822"/>
                <a:ext cx="2293641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387" y="3057822"/>
                <a:ext cx="2293641" cy="4140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86189" y="2657388"/>
            <a:ext cx="258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electron has a force: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6189" y="3670808"/>
            <a:ext cx="4186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total force for electrons in the length L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33077" y="2929736"/>
            <a:ext cx="3017520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37354" y="2944860"/>
                <a:ext cx="2387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354" y="2944860"/>
                <a:ext cx="23871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8205" r="-3076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24760" y="4155663"/>
                <a:ext cx="2562881" cy="414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760" y="4155663"/>
                <a:ext cx="2562881" cy="4140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001328" y="4207066"/>
            <a:ext cx="474899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: the total number of electrons in the length L)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6189" y="4706472"/>
            <a:ext cx="4745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total number of the electrons in the length 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24759" y="5183831"/>
                <a:ext cx="27066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759" y="5183831"/>
                <a:ext cx="270663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252" r="-202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001328" y="5143222"/>
            <a:ext cx="433740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: Volume; </a:t>
            </a:r>
            <a:r>
              <a:rPr lang="en-US" i="1" dirty="0" smtClean="0"/>
              <a:t>A</a:t>
            </a:r>
            <a:r>
              <a:rPr lang="en-US" dirty="0" smtClean="0"/>
              <a:t>: Cross-section area; </a:t>
            </a:r>
            <a:r>
              <a:rPr lang="en-US" i="1" dirty="0" smtClean="0"/>
              <a:t>L</a:t>
            </a:r>
            <a:r>
              <a:rPr lang="en-US" dirty="0" smtClean="0"/>
              <a:t>: Length)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5314" y="5642628"/>
            <a:ext cx="3150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total force feels by the wire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302064" y="6101425"/>
                <a:ext cx="1624163" cy="4238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64" y="6101425"/>
                <a:ext cx="1624163" cy="4238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47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1201</Words>
  <Application>Microsoft Office PowerPoint</Application>
  <PresentationFormat>On-screen Show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Cambria Math</vt:lpstr>
      <vt:lpstr>Wingdings</vt:lpstr>
      <vt:lpstr>Office Theme</vt:lpstr>
      <vt:lpstr>Chapter 11: Magnetic Forces and Fields</vt:lpstr>
      <vt:lpstr>Magnetic field and magnets</vt:lpstr>
      <vt:lpstr>Breaking the magnets</vt:lpstr>
      <vt:lpstr>Magnetic flux and Gauss’s law for magnetic field</vt:lpstr>
      <vt:lpstr>Magnetic force on moving charged objects</vt:lpstr>
      <vt:lpstr>PowerPoint Presentation</vt:lpstr>
      <vt:lpstr>PowerPoint Presentation</vt:lpstr>
      <vt:lpstr>PowerPoint Presentation</vt:lpstr>
      <vt:lpstr>Magnetic force on current-carrying wires</vt:lpstr>
      <vt:lpstr>PowerPoint Presentation</vt:lpstr>
      <vt:lpstr>Magnetic dipole moment</vt:lpstr>
      <vt:lpstr>Magnetic torque and potential energy of a magnetic dipole moment in magnetic field</vt:lpstr>
      <vt:lpstr>Magnetic torque and potential energy of a magnetic dipole moment in magnetic field</vt:lpstr>
      <vt:lpstr>PowerPoint Presentation</vt:lpstr>
      <vt:lpstr>Hall effect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27: Magnetic Field and Magnetic Forces</dc:title>
  <dc:creator>teyuchien</dc:creator>
  <cp:lastModifiedBy>TEYU CHIEN</cp:lastModifiedBy>
  <cp:revision>25</cp:revision>
  <dcterms:created xsi:type="dcterms:W3CDTF">2014-11-24T06:47:18Z</dcterms:created>
  <dcterms:modified xsi:type="dcterms:W3CDTF">2018-10-29T15:52:23Z</dcterms:modified>
</cp:coreProperties>
</file>