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71" r:id="rId5"/>
    <p:sldId id="260" r:id="rId6"/>
    <p:sldId id="272" r:id="rId7"/>
    <p:sldId id="283" r:id="rId8"/>
    <p:sldId id="275" r:id="rId9"/>
    <p:sldId id="277" r:id="rId10"/>
    <p:sldId id="281" r:id="rId11"/>
    <p:sldId id="286" r:id="rId12"/>
    <p:sldId id="287" r:id="rId13"/>
    <p:sldId id="291" r:id="rId14"/>
    <p:sldId id="285" r:id="rId15"/>
    <p:sldId id="288" r:id="rId16"/>
    <p:sldId id="292" r:id="rId17"/>
    <p:sldId id="280" r:id="rId18"/>
    <p:sldId id="290" r:id="rId19"/>
    <p:sldId id="284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983D-E740-4094-9EEC-5E69300C327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B310-B886-4F83-B1FE-B2724F8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3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983D-E740-4094-9EEC-5E69300C327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B310-B886-4F83-B1FE-B2724F8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7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983D-E740-4094-9EEC-5E69300C327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B310-B886-4F83-B1FE-B2724F8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983D-E740-4094-9EEC-5E69300C327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B310-B886-4F83-B1FE-B2724F8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3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983D-E740-4094-9EEC-5E69300C327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B310-B886-4F83-B1FE-B2724F8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983D-E740-4094-9EEC-5E69300C327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B310-B886-4F83-B1FE-B2724F8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983D-E740-4094-9EEC-5E69300C327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B310-B886-4F83-B1FE-B2724F8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9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983D-E740-4094-9EEC-5E69300C327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B310-B886-4F83-B1FE-B2724F8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983D-E740-4094-9EEC-5E69300C327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B310-B886-4F83-B1FE-B2724F8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7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983D-E740-4094-9EEC-5E69300C327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B310-B886-4F83-B1FE-B2724F8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983D-E740-4094-9EEC-5E69300C327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B310-B886-4F83-B1FE-B2724F8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8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3D-E740-4094-9EEC-5E69300C327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DB310-B886-4F83-B1FE-B2724F8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312" y="459774"/>
            <a:ext cx="828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Chapter 7</a:t>
            </a:r>
            <a:r>
              <a:rPr lang="en-US" sz="3200" dirty="0" smtClean="0"/>
              <a:t>: </a:t>
            </a:r>
            <a:r>
              <a:rPr lang="en-US" sz="3200" dirty="0"/>
              <a:t>Electric Potential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446" y="1530693"/>
            <a:ext cx="7745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/>
              <a:t>Defining Electric Potential Energy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/>
              <a:t>Defining Electric Potential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/>
              <a:t>What is the relationship among electric force, field, potential energy, and potential?</a:t>
            </a:r>
          </a:p>
        </p:txBody>
      </p:sp>
    </p:spTree>
    <p:extLst>
      <p:ext uri="{BB962C8B-B14F-4D97-AF65-F5344CB8AC3E}">
        <p14:creationId xmlns:p14="http://schemas.microsoft.com/office/powerpoint/2010/main" val="250658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unit for </a:t>
            </a:r>
            <a:r>
              <a:rPr lang="en-US" sz="3600" b="1" dirty="0" smtClean="0"/>
              <a:t>ENERGY</a:t>
            </a:r>
            <a:r>
              <a:rPr lang="en-US" sz="3600" dirty="0" smtClean="0"/>
              <a:t>: electron volt (eV)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7969" y="1690689"/>
            <a:ext cx="8408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eV = the electric potential energy gained by one electron with change of 1 V electric potential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5381" y="2646920"/>
                <a:ext cx="8093434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1.602×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−19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1.602×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81" y="2646920"/>
                <a:ext cx="809343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52" r="-75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472" y="3777048"/>
            <a:ext cx="9021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Note: CV = J</a:t>
            </a:r>
          </a:p>
          <a:p>
            <a:r>
              <a:rPr lang="en-US" sz="2400" dirty="0" smtClean="0"/>
              <a:t>Note #2: eV is an unit of ENERGY; while V is an unit of electric potential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611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a 12.0-V motorcycle battery that can move 5,000 C of charge, and a 12.0-V car battery that can move 60,000 C of charge. How much energy does each deliver? (Assume that the numerical value of each charge is accurate to three significant figures.)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1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12.0-V battery powers a single 30.0-W headlight, how many electrons pass through it each second?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6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and Potential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433" y="1301261"/>
            <a:ext cx="3087134" cy="5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5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93" y="159703"/>
            <a:ext cx="7886700" cy="575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368" y="703911"/>
            <a:ext cx="82764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Suppose a region of space has a uniform electric 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field pointing toward to the right hand side direction. An electron sit in this electric field and was observed to be moving toward the right hand side direction with a velocity, </a:t>
            </a:r>
            <a:r>
              <a:rPr lang="en-US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v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, as shown in figure. Which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statement about the electric 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potential and/or electric potential energy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is true?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8508" y="3364862"/>
            <a:ext cx="8228313" cy="341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The electric potential energy for this electron at point A is higher than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that at point B because the electron is moving at the same direction as the electric field.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The </a:t>
            </a:r>
            <a:r>
              <a:rPr lang="en-US" altLang="en-US" dirty="0">
                <a:solidFill>
                  <a:srgbClr val="333333"/>
                </a:solidFill>
                <a:cs typeface="Arial" panose="020B0604020202020204" pitchFamily="34" charset="0"/>
              </a:rPr>
              <a:t>potential at point </a:t>
            </a:r>
            <a:r>
              <a:rPr lang="en-US" altLang="en-US" i="1" dirty="0">
                <a:solidFill>
                  <a:srgbClr val="333333"/>
                </a:solidFill>
                <a:ea typeface="MathJax_Math"/>
                <a:cs typeface="Arial" panose="020B0604020202020204" pitchFamily="34" charset="0"/>
              </a:rPr>
              <a:t>A</a:t>
            </a:r>
            <a:r>
              <a:rPr lang="en-US" altLang="en-US" dirty="0">
                <a:solidFill>
                  <a:srgbClr val="333333"/>
                </a:solidFill>
                <a:cs typeface="Arial" panose="020B0604020202020204" pitchFamily="34" charset="0"/>
              </a:rPr>
              <a:t> is the highest, the potential at point </a:t>
            </a:r>
            <a:r>
              <a:rPr lang="en-US" altLang="en-US" i="1" dirty="0">
                <a:solidFill>
                  <a:srgbClr val="333333"/>
                </a:solidFill>
                <a:ea typeface="MathJax_Math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rgbClr val="333333"/>
                </a:solidFill>
                <a:cs typeface="Arial" panose="020B0604020202020204" pitchFamily="34" charset="0"/>
              </a:rPr>
              <a:t> is the second highest, and the potential at point </a:t>
            </a:r>
            <a:r>
              <a:rPr lang="en-US" altLang="en-US" i="1" dirty="0">
                <a:solidFill>
                  <a:srgbClr val="333333"/>
                </a:solidFill>
                <a:ea typeface="MathJax_Math"/>
                <a:cs typeface="Arial" panose="020B0604020202020204" pitchFamily="34" charset="0"/>
              </a:rPr>
              <a:t>C</a:t>
            </a:r>
            <a:r>
              <a:rPr lang="en-US" altLang="en-US" dirty="0">
                <a:solidFill>
                  <a:srgbClr val="333333"/>
                </a:solidFill>
                <a:cs typeface="Arial" panose="020B0604020202020204" pitchFamily="34" charset="0"/>
              </a:rPr>
              <a:t> is the lowest.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r>
              <a:rPr lang="en-US" altLang="en-US" dirty="0" smtClean="0"/>
              <a:t>The potential at points B and C are equal, and the potential at point A is higher than the potential at point B.</a:t>
            </a:r>
          </a:p>
          <a:p>
            <a:pPr marL="342900" lvl="0" indent="-342900">
              <a:buAutoNum type="alphaUcPeriod"/>
            </a:pPr>
            <a:r>
              <a:rPr lang="en-US" altLang="en-US" dirty="0">
                <a:solidFill>
                  <a:srgbClr val="333333"/>
                </a:solidFill>
                <a:cs typeface="Arial" panose="020B0604020202020204" pitchFamily="34" charset="0"/>
              </a:rPr>
              <a:t>The electric potential energy for this electron at point A is higher than that at point B because the electron is moving at the 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opposite </a:t>
            </a:r>
            <a:r>
              <a:rPr lang="en-US" altLang="en-US" dirty="0">
                <a:solidFill>
                  <a:srgbClr val="333333"/>
                </a:solidFill>
                <a:cs typeface="Arial" panose="020B0604020202020204" pitchFamily="34" charset="0"/>
              </a:rPr>
              <a:t>direction as the electric field.</a:t>
            </a:r>
            <a:endParaRPr lang="en-US" altLang="en-US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The </a:t>
            </a:r>
            <a:r>
              <a:rPr lang="en-US" altLang="en-US" dirty="0">
                <a:solidFill>
                  <a:srgbClr val="333333"/>
                </a:solidFill>
                <a:cs typeface="Arial" panose="020B0604020202020204" pitchFamily="34" charset="0"/>
              </a:rPr>
              <a:t>potential at points </a:t>
            </a:r>
            <a:r>
              <a:rPr lang="en-US" altLang="en-US" i="1" dirty="0" smtClean="0">
                <a:solidFill>
                  <a:srgbClr val="333333"/>
                </a:solidFill>
                <a:ea typeface="MathJax_Math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rgbClr val="333333"/>
                </a:solidFill>
                <a:cs typeface="Arial" panose="020B0604020202020204" pitchFamily="34" charset="0"/>
              </a:rPr>
              <a:t> and </a:t>
            </a:r>
            <a:r>
              <a:rPr lang="en-US" altLang="en-US" i="1" dirty="0" smtClean="0">
                <a:solidFill>
                  <a:srgbClr val="333333"/>
                </a:solidFill>
                <a:ea typeface="MathJax_Math"/>
                <a:cs typeface="Arial" panose="020B0604020202020204" pitchFamily="34" charset="0"/>
              </a:rPr>
              <a:t>C</a:t>
            </a:r>
            <a:r>
              <a:rPr lang="en-US" altLang="en-US" dirty="0">
                <a:solidFill>
                  <a:srgbClr val="333333"/>
                </a:solidFill>
                <a:cs typeface="Arial" panose="020B0604020202020204" pitchFamily="34" charset="0"/>
              </a:rPr>
              <a:t> are equal, and the potential at point </a:t>
            </a:r>
            <a:r>
              <a:rPr lang="en-US" altLang="en-US" i="1" dirty="0" smtClean="0">
                <a:solidFill>
                  <a:srgbClr val="333333"/>
                </a:solidFill>
                <a:ea typeface="MathJax_Math"/>
                <a:cs typeface="Arial" panose="020B0604020202020204" pitchFamily="34" charset="0"/>
              </a:rPr>
              <a:t>A</a:t>
            </a:r>
            <a:r>
              <a:rPr lang="en-US" altLang="en-US" dirty="0">
                <a:solidFill>
                  <a:srgbClr val="333333"/>
                </a:solidFill>
                <a:cs typeface="Arial" panose="020B0604020202020204" pitchFamily="34" charset="0"/>
              </a:rPr>
              <a:t> is 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lower </a:t>
            </a:r>
            <a:r>
              <a:rPr lang="en-US" altLang="en-US" dirty="0">
                <a:solidFill>
                  <a:srgbClr val="333333"/>
                </a:solidFill>
                <a:cs typeface="Arial" panose="020B0604020202020204" pitchFamily="34" charset="0"/>
              </a:rPr>
              <a:t>than the potential at point </a:t>
            </a:r>
            <a:r>
              <a:rPr lang="en-US" altLang="en-US" i="1" dirty="0" smtClean="0">
                <a:solidFill>
                  <a:srgbClr val="333333"/>
                </a:solidFill>
                <a:ea typeface="MathJax_Math"/>
                <a:cs typeface="Arial" panose="020B0604020202020204" pitchFamily="34" charset="0"/>
              </a:rPr>
              <a:t>B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.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4168346" y="2636108"/>
            <a:ext cx="172995" cy="1812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4341341" y="2726724"/>
            <a:ext cx="8649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19586" y="226677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= -e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90101" y="264828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v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65505" y="2726724"/>
            <a:ext cx="45719" cy="457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18243" y="2358550"/>
            <a:ext cx="45719" cy="457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18243" y="3085497"/>
            <a:ext cx="45719" cy="457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0"/>
            <a:endCxn id="14" idx="0"/>
          </p:cNvCxnSpPr>
          <p:nvPr/>
        </p:nvCxnSpPr>
        <p:spPr>
          <a:xfrm>
            <a:off x="5941103" y="2358550"/>
            <a:ext cx="0" cy="72694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91891" y="240103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16251" y="201843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10477" y="302840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Gun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11" y="1407459"/>
            <a:ext cx="2637074" cy="5450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705" y="3003515"/>
            <a:ext cx="5728447" cy="17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9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of calculating 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62015" y="1563236"/>
                <a:ext cx="3753335" cy="1121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𝑛𝑖𝑡𝑖𝑎𝑙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p>
                        <m:e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015" y="1563236"/>
                <a:ext cx="3753335" cy="11218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56" y="1567029"/>
            <a:ext cx="2512541" cy="990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093" y="2707926"/>
            <a:ext cx="143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7.11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8246" y="3434862"/>
            <a:ext cx="5240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demonstration Van de </a:t>
            </a:r>
            <a:r>
              <a:rPr lang="en-US" dirty="0" err="1" smtClean="0"/>
              <a:t>Graaff</a:t>
            </a:r>
            <a:r>
              <a:rPr lang="en-US" dirty="0" smtClean="0"/>
              <a:t> generator has a 25.0-cm-diameter metal sphere that produces a voltage of 100 kV near its surface. What excess charge resides on the sphere?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08" y="2832615"/>
            <a:ext cx="3268316" cy="40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5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Gradient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2968" y="1952459"/>
                <a:ext cx="5338064" cy="892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=−(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968" y="1952459"/>
                <a:ext cx="5338064" cy="8928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2968" y="3460866"/>
                <a:ext cx="5927264" cy="920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=−(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968" y="3460866"/>
                <a:ext cx="5927264" cy="9202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2968" y="5148356"/>
                <a:ext cx="6744089" cy="892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=−(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968" y="5148356"/>
                <a:ext cx="6744089" cy="8921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8650" y="1583127"/>
            <a:ext cx="215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Cartesian Coordinate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3151702"/>
            <a:ext cx="224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Cylindrical Coordinate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4779024"/>
            <a:ext cx="21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Spherical Coordinate</a:t>
            </a:r>
          </a:p>
        </p:txBody>
      </p:sp>
    </p:spTree>
    <p:extLst>
      <p:ext uri="{BB962C8B-B14F-4D97-AF65-F5344CB8AC3E}">
        <p14:creationId xmlns:p14="http://schemas.microsoft.com/office/powerpoint/2010/main" val="4164719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48733" y="5292610"/>
            <a:ext cx="8431842" cy="552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3568" y="1684638"/>
            <a:ext cx="8431842" cy="552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6669" y="5276136"/>
                <a:ext cx="45089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669" y="5276136"/>
                <a:ext cx="450893" cy="552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6669" y="1651688"/>
                <a:ext cx="515398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669" y="1651688"/>
                <a:ext cx="515398" cy="552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17379" y="5292610"/>
                <a:ext cx="5380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379" y="5292610"/>
                <a:ext cx="53803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21262" y="1651688"/>
                <a:ext cx="4412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262" y="1651688"/>
                <a:ext cx="44127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8733" y="1650272"/>
                <a:ext cx="4868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33" y="1650272"/>
                <a:ext cx="486864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46487" y="1776137"/>
            <a:ext cx="278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‘s influences in the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42423" y="636153"/>
                <a:ext cx="2958182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423" y="636153"/>
                <a:ext cx="2958182" cy="1291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4240221" y="1799054"/>
            <a:ext cx="36328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144737" y="2260779"/>
                <a:ext cx="1818255" cy="55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⃑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737" y="2260779"/>
                <a:ext cx="1818255" cy="5553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4240221" y="1964490"/>
            <a:ext cx="36328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34368" y="2358025"/>
            <a:ext cx="0" cy="28400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241899" y="2358024"/>
            <a:ext cx="0" cy="28400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24043" y="3321375"/>
                <a:ext cx="2210325" cy="552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043" y="3321375"/>
                <a:ext cx="2210325" cy="552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7211" y="3321374"/>
                <a:ext cx="221032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211" y="3321374"/>
                <a:ext cx="2210325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26396" y="4256682"/>
                <a:ext cx="3054939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396" y="4256682"/>
                <a:ext cx="3054939" cy="12917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V="1">
            <a:off x="4224194" y="5419583"/>
            <a:ext cx="36328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144737" y="5828467"/>
                <a:ext cx="1908599" cy="55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⃑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737" y="5828467"/>
                <a:ext cx="1908599" cy="55534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4224194" y="5585019"/>
            <a:ext cx="36328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3898" y="5258244"/>
                <a:ext cx="496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8" y="5258244"/>
                <a:ext cx="496353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1652" y="5384109"/>
            <a:ext cx="21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influences on </a:t>
            </a:r>
            <a:r>
              <a:rPr lang="en-US" i="1" dirty="0" smtClean="0"/>
              <a:t>q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457847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185" y="3609377"/>
            <a:ext cx="2007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 2: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7708" y="4310851"/>
            <a:ext cx="8847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the electric field at a distance r from a very long line of charge with linear charge density (charge per unit length) </a:t>
            </a:r>
            <a:r>
              <a:rPr lang="en-US" sz="2800" dirty="0" smtClean="0">
                <a:latin typeface="Symbol" panose="05050102010706020507" pitchFamily="18" charset="2"/>
              </a:rPr>
              <a:t>l</a:t>
            </a:r>
            <a:r>
              <a:rPr lang="en-US" sz="2800" dirty="0" smtClean="0"/>
              <a:t> through the electric potential.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6185" y="324858"/>
            <a:ext cx="2007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 1:</a:t>
            </a:r>
            <a:endParaRPr lang="en-US" sz="3200" dirty="0"/>
          </a:p>
        </p:txBody>
      </p:sp>
      <p:sp>
        <p:nvSpPr>
          <p:cNvPr id="7" name="Donut 6"/>
          <p:cNvSpPr/>
          <p:nvPr/>
        </p:nvSpPr>
        <p:spPr>
          <a:xfrm>
            <a:off x="1602088" y="974444"/>
            <a:ext cx="671954" cy="1968843"/>
          </a:xfrm>
          <a:prstGeom prst="donut">
            <a:avLst>
              <a:gd name="adj" fmla="val 11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7795" y="1934151"/>
            <a:ext cx="39953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00996" y="1897082"/>
            <a:ext cx="59638" cy="782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11494" y="1897081"/>
            <a:ext cx="59638" cy="782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72950" y="188472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88789" y="129763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39882" y="124491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74042" y="361899"/>
            <a:ext cx="6887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 the electric field and electric potential at point p.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9106" y="189708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526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Electric Potential Energy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3006" y="1574864"/>
            <a:ext cx="7986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Conservative Forces: The forces depend only on the 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Potential Energy could only be defined for conservative forces</a:t>
            </a:r>
            <a:r>
              <a:rPr lang="en-US" sz="2400" dirty="0" smtClean="0"/>
              <a:t>: </a:t>
            </a:r>
            <a:r>
              <a:rPr lang="en-US" sz="2400" b="1" i="1" dirty="0" smtClean="0"/>
              <a:t>The work done by the conservative force with a “-” sign.</a:t>
            </a:r>
            <a:endParaRPr lang="en-US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4915" y="3984930"/>
                <a:ext cx="1402500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915" y="3984930"/>
                <a:ext cx="140250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348" r="-391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704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distribution on metal surfaces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298" y="3600118"/>
            <a:ext cx="3124702" cy="3257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20" y="2310934"/>
            <a:ext cx="6883320" cy="257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4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Gravitational Force vs Potential Energy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33" y="2104271"/>
            <a:ext cx="4098130" cy="1823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058" y="1506023"/>
            <a:ext cx="8532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Near earth surface</a:t>
            </a:r>
            <a:r>
              <a:rPr lang="en-US" sz="2000" dirty="0" smtClean="0"/>
              <a:t>: gravitational force is a constant value for a particular object.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51426" y="2293285"/>
                <a:ext cx="1679883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26" y="2293285"/>
                <a:ext cx="167988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000" r="-4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9058" y="4040896"/>
            <a:ext cx="7098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Far from earth surface</a:t>
            </a:r>
            <a:r>
              <a:rPr lang="en-US" sz="2000" dirty="0" smtClean="0"/>
              <a:t>: gravitational force is a function of distance.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664726"/>
            <a:ext cx="4655194" cy="1476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51426" y="4711732"/>
                <a:ext cx="2504404" cy="6914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26" y="4711732"/>
                <a:ext cx="2504404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51426" y="5795944"/>
                <a:ext cx="1969001" cy="63010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26" y="5795944"/>
                <a:ext cx="1969001" cy="6301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51425" y="3099746"/>
                <a:ext cx="1309141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25" y="3099746"/>
                <a:ext cx="130914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116" r="-744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87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Force vs Potential Energy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058" y="1506023"/>
            <a:ext cx="2967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In an uniform electric field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51426" y="2293285"/>
                <a:ext cx="1802609" cy="4437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26" y="2293285"/>
                <a:ext cx="1802609" cy="4437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9058" y="4040896"/>
            <a:ext cx="2017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For point charges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51426" y="4711732"/>
                <a:ext cx="2639248" cy="75430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26" y="4711732"/>
                <a:ext cx="2639248" cy="7543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51426" y="5795944"/>
                <a:ext cx="1970219" cy="75661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26" y="5795944"/>
                <a:ext cx="1970219" cy="7566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51425" y="3099746"/>
                <a:ext cx="1437124" cy="4437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25" y="3099746"/>
                <a:ext cx="1437124" cy="4437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79" y="1961414"/>
            <a:ext cx="4041693" cy="1855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270" y="4602144"/>
            <a:ext cx="4952990" cy="16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3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7.1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+3.0-nC charge Q is initially at rest a distance of 10 cm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from a +5.0-nC charge q fixed at the origin. Naturally, the Coulomb force accelerates Q away from q, eventually reaching 15 cm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).</a:t>
                </a:r>
                <a:endParaRPr lang="en-US" dirty="0"/>
              </a:p>
              <a:p>
                <a:r>
                  <a:rPr lang="en-US" dirty="0" smtClean="0"/>
                  <a:t>(a) What is the work done by the electric field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(b) How much kinetic energy does Q have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36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Potential Energy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773" y="1589903"/>
            <a:ext cx="8573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Potential Energy is a </a:t>
            </a:r>
            <a:r>
              <a:rPr lang="en-US" sz="2400" b="1" dirty="0" smtClean="0"/>
              <a:t>scalar</a:t>
            </a:r>
            <a:r>
              <a:rPr lang="en-US" sz="2400" dirty="0" smtClean="0"/>
              <a:t>, which mean they can be added </a:t>
            </a:r>
            <a:r>
              <a:rPr lang="en-US" sz="2400" b="1" i="1" dirty="0" smtClean="0"/>
              <a:t>without considering directions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2" y="2479589"/>
            <a:ext cx="4081477" cy="3262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73" y="5741773"/>
            <a:ext cx="8732939" cy="9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3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20" y="750847"/>
            <a:ext cx="2209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 7.3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043" y="1452321"/>
                <a:ext cx="884743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Find the amount of work an external agent must do in assembling four charges +2.0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 smtClean="0"/>
                  <a:t>C, +3.0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 smtClean="0"/>
                  <a:t>C, +4.0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 smtClean="0"/>
                  <a:t>C, and -5.0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 smtClean="0"/>
                  <a:t>C at the vertices of a square of side 1.0 cm, starting each charge from infinity.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43" y="1452321"/>
                <a:ext cx="8847437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1447" t="-3020" r="-1309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24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Electric </a:t>
            </a:r>
            <a:r>
              <a:rPr lang="en-US" dirty="0" smtClean="0"/>
              <a:t>Potential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0174" y="1563407"/>
            <a:ext cx="1987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that in Ch21: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670" y="1690689"/>
            <a:ext cx="4240583" cy="293667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16644" y="4980399"/>
                <a:ext cx="972894" cy="753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644" y="4980399"/>
                <a:ext cx="972894" cy="753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68180" y="5172567"/>
                <a:ext cx="11905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180" y="5172567"/>
                <a:ext cx="119051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612" r="-45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-Right Arrow 8"/>
          <p:cNvSpPr/>
          <p:nvPr/>
        </p:nvSpPr>
        <p:spPr>
          <a:xfrm>
            <a:off x="4572000" y="5172567"/>
            <a:ext cx="939114" cy="3693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3901" y="5900958"/>
                <a:ext cx="1653017" cy="75661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901" y="5900958"/>
                <a:ext cx="1653017" cy="7566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53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Electric Potential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1690689"/>
            <a:ext cx="3725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unit of electric potential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46963" y="2314842"/>
                <a:ext cx="4250074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𝑣𝑜𝑙𝑡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𝑗𝑜𝑢𝑙𝑒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𝑐𝑜𝑢𝑙𝑜𝑚𝑏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63" y="2314842"/>
                <a:ext cx="4250074" cy="7014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8650" y="3477917"/>
            <a:ext cx="68284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Electric potential due to a collection of point charges: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502"/>
          <a:stretch/>
        </p:blipFill>
        <p:spPr>
          <a:xfrm>
            <a:off x="3319848" y="4044778"/>
            <a:ext cx="2281805" cy="892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0" y="5129603"/>
            <a:ext cx="780123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Electric potential due to a continuous distribution of charges: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848" y="5640659"/>
            <a:ext cx="2512541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2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664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MathJax_Math</vt:lpstr>
      <vt:lpstr>Arial</vt:lpstr>
      <vt:lpstr>Arial</vt:lpstr>
      <vt:lpstr>Calibri</vt:lpstr>
      <vt:lpstr>Calibri Light</vt:lpstr>
      <vt:lpstr>Cambria Math</vt:lpstr>
      <vt:lpstr>Symbol</vt:lpstr>
      <vt:lpstr>Office Theme</vt:lpstr>
      <vt:lpstr>PowerPoint Presentation</vt:lpstr>
      <vt:lpstr>Defining Electric Potential Energy</vt:lpstr>
      <vt:lpstr>Gravitational Force vs Potential Energy</vt:lpstr>
      <vt:lpstr>Electric Force vs Potential Energy</vt:lpstr>
      <vt:lpstr>Example 7.1</vt:lpstr>
      <vt:lpstr>Properties of Potential Energy</vt:lpstr>
      <vt:lpstr>PowerPoint Presentation</vt:lpstr>
      <vt:lpstr>Defining Electric Potential</vt:lpstr>
      <vt:lpstr>Defining Electric Potential</vt:lpstr>
      <vt:lpstr>New unit for ENERGY: electron volt (eV)</vt:lpstr>
      <vt:lpstr>Example 7.4</vt:lpstr>
      <vt:lpstr>Example 7.5</vt:lpstr>
      <vt:lpstr>Potential and Potential Energy</vt:lpstr>
      <vt:lpstr>Quiz</vt:lpstr>
      <vt:lpstr>Electron Gun</vt:lpstr>
      <vt:lpstr>Another way of calculating V</vt:lpstr>
      <vt:lpstr>Potential Gradient</vt:lpstr>
      <vt:lpstr>PowerPoint Presentation</vt:lpstr>
      <vt:lpstr>PowerPoint Presentation</vt:lpstr>
      <vt:lpstr>Charge distribution on metal surfaces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TeYu</dc:creator>
  <cp:lastModifiedBy>TEYU CHIEN</cp:lastModifiedBy>
  <cp:revision>32</cp:revision>
  <dcterms:created xsi:type="dcterms:W3CDTF">2014-10-20T15:25:00Z</dcterms:created>
  <dcterms:modified xsi:type="dcterms:W3CDTF">2018-10-10T15:29:29Z</dcterms:modified>
</cp:coreProperties>
</file>