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6" r:id="rId4"/>
    <p:sldId id="259" r:id="rId5"/>
    <p:sldId id="260" r:id="rId6"/>
    <p:sldId id="261" r:id="rId7"/>
    <p:sldId id="287" r:id="rId8"/>
    <p:sldId id="267" r:id="rId9"/>
    <p:sldId id="270" r:id="rId10"/>
    <p:sldId id="269" r:id="rId11"/>
    <p:sldId id="280" r:id="rId12"/>
    <p:sldId id="281" r:id="rId13"/>
    <p:sldId id="276" r:id="rId14"/>
    <p:sldId id="282" r:id="rId15"/>
    <p:sldId id="283" r:id="rId16"/>
    <p:sldId id="265" r:id="rId17"/>
    <p:sldId id="274" r:id="rId18"/>
    <p:sldId id="273" r:id="rId19"/>
    <p:sldId id="284" r:id="rId20"/>
    <p:sldId id="277" r:id="rId21"/>
    <p:sldId id="278" r:id="rId22"/>
    <p:sldId id="286" r:id="rId23"/>
    <p:sldId id="279" r:id="rId24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06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15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1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27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20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06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64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3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2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18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935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456261-F952-4835-A364-FABEB50787F8}" type="datetimeFigureOut">
              <a:rPr lang="en-US" smtClean="0"/>
              <a:t>10/17/2018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9A7-6872-435A-8179-FA6D2179F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39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9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7" Type="http://schemas.openxmlformats.org/officeDocument/2006/relationships/image" Target="../media/image1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emf"/><Relationship Id="rId7" Type="http://schemas.openxmlformats.org/officeDocument/2006/relationships/image" Target="../media/image21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5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Chapter </a:t>
            </a:r>
            <a:r>
              <a:rPr lang="en-US" sz="3600" dirty="0" smtClean="0"/>
              <a:t>8: Capacitance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Capacitor: a device store electric energy</a:t>
            </a:r>
          </a:p>
          <a:p>
            <a:endParaRPr lang="en-US" dirty="0"/>
          </a:p>
          <a:p>
            <a:r>
              <a:rPr lang="en-US" dirty="0" smtClean="0"/>
              <a:t>How to define capacitance</a:t>
            </a:r>
          </a:p>
          <a:p>
            <a:endParaRPr lang="en-US" dirty="0"/>
          </a:p>
          <a:p>
            <a:r>
              <a:rPr lang="en-US" dirty="0" smtClean="0"/>
              <a:t>In parallel and/or in series</a:t>
            </a:r>
          </a:p>
          <a:p>
            <a:endParaRPr lang="en-US" dirty="0"/>
          </a:p>
          <a:p>
            <a:r>
              <a:rPr lang="en-US" dirty="0" smtClean="0"/>
              <a:t>Electric energy stored in a capacitor</a:t>
            </a:r>
          </a:p>
          <a:p>
            <a:endParaRPr lang="en-US" dirty="0"/>
          </a:p>
          <a:p>
            <a:r>
              <a:rPr lang="en-US" dirty="0" smtClean="0"/>
              <a:t>Dielectric materials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523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25" y="544603"/>
            <a:ext cx="1794150" cy="82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25" y="1491660"/>
            <a:ext cx="1794150" cy="82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975" y="1018132"/>
            <a:ext cx="1794150" cy="82668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4" idx="1"/>
            <a:endCxn id="5" idx="1"/>
          </p:cNvCxnSpPr>
          <p:nvPr/>
        </p:nvCxnSpPr>
        <p:spPr>
          <a:xfrm>
            <a:off x="6418125" y="957942"/>
            <a:ext cx="0" cy="1005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12275" y="988740"/>
            <a:ext cx="0" cy="21945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3975" y="1474697"/>
            <a:ext cx="0" cy="1737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95" y="2773088"/>
            <a:ext cx="1714410" cy="7768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238999" y="3183300"/>
            <a:ext cx="9732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23975" y="3183300"/>
            <a:ext cx="109728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0429" y="3690257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6591" y="540218"/>
                <a:ext cx="722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91" y="540218"/>
                <a:ext cx="72263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3077" y="390035"/>
                <a:ext cx="73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077" y="390035"/>
                <a:ext cx="73212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90998" y="1354484"/>
                <a:ext cx="73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998" y="1354484"/>
                <a:ext cx="73212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62911" y="1690820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11" y="1690820"/>
                <a:ext cx="66979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57060" y="157835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60" y="157835"/>
                <a:ext cx="66979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57060" y="2143777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60" y="2143777"/>
                <a:ext cx="669799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004" y="3561908"/>
                <a:ext cx="576560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" y="3561908"/>
                <a:ext cx="5765606" cy="22467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179611" y="912670"/>
            <a:ext cx="4183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Three different capacitors are connected in a circuit shown in the figure. Which of the following is true?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737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parallel and/or in </a:t>
            </a:r>
            <a:r>
              <a:rPr lang="en-US" dirty="0" smtClean="0"/>
              <a:t>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20334"/>
            <a:ext cx="8129974" cy="2431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897" y="4119132"/>
            <a:ext cx="26778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Charges</a:t>
            </a:r>
            <a:r>
              <a:rPr lang="en-US" sz="2400" dirty="0" smtClean="0"/>
              <a:t> are the same for the two capacitors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43868" y="4119131"/>
            <a:ext cx="26778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Potential drop</a:t>
            </a:r>
            <a:r>
              <a:rPr lang="en-US" sz="2400" dirty="0" smtClean="0"/>
              <a:t> are the same for the two resistor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5233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parallel and/or in </a:t>
            </a:r>
            <a:r>
              <a:rPr lang="en-US" dirty="0" smtClean="0"/>
              <a:t>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520334"/>
            <a:ext cx="8129974" cy="24311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44591" y="4948880"/>
                <a:ext cx="2206181" cy="464101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𝑒𝑞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91" y="4948880"/>
                <a:ext cx="2206181" cy="4641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50556" y="4716156"/>
                <a:ext cx="2197909" cy="929550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𝑒𝑞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0556" y="4716156"/>
                <a:ext cx="2197909" cy="92955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295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77103" y="1428111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177102" y="1892481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9034" y="877064"/>
            <a:ext cx="1268696" cy="1908655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203382" y="185057"/>
            <a:ext cx="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03382" y="2717713"/>
            <a:ext cx="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407187" y="185057"/>
            <a:ext cx="27961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5407187" y="3632113"/>
            <a:ext cx="2796197" cy="1079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07187" y="176254"/>
            <a:ext cx="0" cy="1280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07187" y="2088424"/>
            <a:ext cx="0" cy="15544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090017" y="1346859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+ + + + + + + </a:t>
            </a:r>
            <a:r>
              <a:rPr lang="en-US" dirty="0"/>
              <a:t>+ + + + + + +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090017" y="1805787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-  -  -  -  -  -  -  -  -  -  -  -  -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628417" y="160877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626918" y="1031452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744286" y="877064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73087" y="3980184"/>
            <a:ext cx="4659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QV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QV/2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2CV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CV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Q/C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22923" y="394435"/>
            <a:ext cx="3887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the capacitor is charged, how much electric energy is stored in the capacitor?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982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453081" y="3715265"/>
            <a:ext cx="3987114" cy="1812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stored in capacitor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3579" y="2869733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93578" y="3334103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5510" y="2318686"/>
            <a:ext cx="1268696" cy="190865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8219858" y="1626679"/>
            <a:ext cx="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8219858" y="4159335"/>
            <a:ext cx="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423663" y="1626679"/>
            <a:ext cx="2796196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5423663" y="5073735"/>
            <a:ext cx="2796197" cy="10791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423663" y="1617876"/>
            <a:ext cx="0" cy="1280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423663" y="3530046"/>
            <a:ext cx="0" cy="15544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06493" y="2788481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+ + + + + + + </a:t>
            </a:r>
            <a:r>
              <a:rPr lang="en-US" dirty="0"/>
              <a:t>+ + + + + + +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06493" y="324740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-  -  -  -  -  -  -  -  -  -  -  -  - 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644893" y="3050394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643394" y="2473074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4760762" y="2318686"/>
            <a:ext cx="460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040541" y="1888624"/>
                <a:ext cx="184069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𝑑𝑞𝑉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541" y="1888624"/>
                <a:ext cx="1840697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3642" r="-5298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13935" y="2539107"/>
                <a:ext cx="3065904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𝑑𝑈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935" y="2539107"/>
                <a:ext cx="3065904" cy="96872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5999" y="4344971"/>
                <a:ext cx="869084" cy="632545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99" y="4344971"/>
                <a:ext cx="869084" cy="63254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>
            <a:off x="2421924" y="5084526"/>
            <a:ext cx="159814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421924" y="3936774"/>
            <a:ext cx="0" cy="11369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2421924" y="4159335"/>
            <a:ext cx="1272630" cy="925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079994" y="3858009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844540" y="5060890"/>
            <a:ext cx="316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78636" y="5693349"/>
                <a:ext cx="2588080" cy="859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sup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𝑑𝑞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36" y="5693349"/>
                <a:ext cx="2588080" cy="85901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640075" y="5718508"/>
                <a:ext cx="2815194" cy="741100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𝑄𝑉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075" y="5718508"/>
                <a:ext cx="2815194" cy="74110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73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dependence behavior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432" y="1690689"/>
            <a:ext cx="3309210" cy="2669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2842" y="2950922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523" y="1712461"/>
            <a:ext cx="1036620" cy="7669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32777" y="2316487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18983" y="4653931"/>
            <a:ext cx="8377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When the switch is closed, count as t = 0, the capacitor has charge 0 and increases to it’s maximum Q.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the charge on the capacitor is changing over time!!!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7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77" y="138757"/>
            <a:ext cx="5694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capacitor was initially uncharged. When the switch is just closed, what is the potential difference across the resistor?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16" y="138757"/>
            <a:ext cx="3309210" cy="2669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90226" y="1398990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07" y="160529"/>
            <a:ext cx="1036620" cy="766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0161" y="764555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834790" y="2051222"/>
            <a:ext cx="137642" cy="148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45908" y="2051222"/>
            <a:ext cx="137642" cy="148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23914" y="212536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35032" y="212536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3784" y="3336324"/>
            <a:ext cx="2967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 smtClean="0"/>
              <a:t>0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V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Smaller than V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Larger than V</a:t>
            </a:r>
          </a:p>
        </p:txBody>
      </p:sp>
    </p:spTree>
    <p:extLst>
      <p:ext uri="{BB962C8B-B14F-4D97-AF65-F5344CB8AC3E}">
        <p14:creationId xmlns:p14="http://schemas.microsoft.com/office/powerpoint/2010/main" val="319399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77" y="138757"/>
            <a:ext cx="5694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capacitor was initially uncharged. When the switch has been closed for very long time, what is the potential difference across the resistor? 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16" y="138757"/>
            <a:ext cx="3309210" cy="2669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90226" y="1398990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07" y="160529"/>
            <a:ext cx="1036620" cy="7669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190161" y="764555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  <p:sp>
        <p:nvSpPr>
          <p:cNvPr id="3" name="Oval 2"/>
          <p:cNvSpPr/>
          <p:nvPr/>
        </p:nvSpPr>
        <p:spPr>
          <a:xfrm>
            <a:off x="5834790" y="2051222"/>
            <a:ext cx="137642" cy="148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445908" y="2051222"/>
            <a:ext cx="137642" cy="148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5723914" y="2125362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</a:t>
            </a:r>
            <a:endParaRPr lang="en-US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7335032" y="2125361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q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23784" y="3336324"/>
            <a:ext cx="296747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3200" dirty="0" smtClean="0"/>
              <a:t>0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V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Smaller than V</a:t>
            </a:r>
          </a:p>
          <a:p>
            <a:pPr marL="342900" indent="-342900">
              <a:buAutoNum type="alphaUcPeriod"/>
            </a:pPr>
            <a:r>
              <a:rPr lang="en-US" sz="3200" dirty="0" smtClean="0"/>
              <a:t>Larger than V</a:t>
            </a:r>
          </a:p>
        </p:txBody>
      </p:sp>
    </p:spTree>
    <p:extLst>
      <p:ext uri="{BB962C8B-B14F-4D97-AF65-F5344CB8AC3E}">
        <p14:creationId xmlns:p14="http://schemas.microsoft.com/office/powerpoint/2010/main" val="99942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277" y="138757"/>
            <a:ext cx="56945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Quiz:</a:t>
            </a:r>
          </a:p>
          <a:p>
            <a:r>
              <a:rPr lang="en-US" sz="2400" dirty="0" smtClean="0"/>
              <a:t>When the switch is closed, which types of the diagrams best describe the (1) current in the loop; (2) potential drop across the resistance; (3) potential drop across the capacitor; and (4) the amount of charge on the capacitor as a function of time? Assuming the capacitor was initially uncharged.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16" y="138757"/>
            <a:ext cx="3309210" cy="2669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90226" y="1398990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07" y="160529"/>
            <a:ext cx="1036620" cy="76692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/>
          <a:srcRect r="52378"/>
          <a:stretch/>
        </p:blipFill>
        <p:spPr>
          <a:xfrm>
            <a:off x="6862119" y="3279578"/>
            <a:ext cx="1972202" cy="1532324"/>
          </a:xfrm>
          <a:prstGeom prst="rect">
            <a:avLst/>
          </a:prstGeom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11685" y="3648910"/>
            <a:ext cx="316522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3200" dirty="0" smtClean="0"/>
              <a:t>Types I, II, I, II</a:t>
            </a:r>
          </a:p>
          <a:p>
            <a:pPr marL="514350" indent="-514350">
              <a:buFontTx/>
              <a:buAutoNum type="alphaUcPeriod"/>
            </a:pPr>
            <a:r>
              <a:rPr lang="en-US" sz="3200" dirty="0"/>
              <a:t>Types I, </a:t>
            </a:r>
            <a:r>
              <a:rPr lang="en-US" sz="3200" dirty="0" smtClean="0"/>
              <a:t>I</a:t>
            </a:r>
            <a:r>
              <a:rPr lang="en-US" sz="3200" dirty="0"/>
              <a:t>, I, </a:t>
            </a:r>
            <a:r>
              <a:rPr lang="en-US" sz="3200" dirty="0" smtClean="0"/>
              <a:t>I</a:t>
            </a:r>
            <a:endParaRPr lang="en-US" sz="3200" dirty="0"/>
          </a:p>
          <a:p>
            <a:pPr marL="514350" indent="-514350">
              <a:buFontTx/>
              <a:buAutoNum type="alphaUcPeriod"/>
            </a:pPr>
            <a:r>
              <a:rPr lang="en-US" sz="3200" dirty="0"/>
              <a:t>Types I, II, </a:t>
            </a:r>
            <a:r>
              <a:rPr lang="en-US" sz="3200" dirty="0" smtClean="0"/>
              <a:t>II</a:t>
            </a:r>
            <a:r>
              <a:rPr lang="en-US" sz="3200" dirty="0"/>
              <a:t>, </a:t>
            </a:r>
            <a:r>
              <a:rPr lang="en-US" sz="3200" dirty="0" smtClean="0"/>
              <a:t>II</a:t>
            </a:r>
            <a:endParaRPr lang="en-US" sz="3200" dirty="0"/>
          </a:p>
          <a:p>
            <a:pPr marL="514350" indent="-514350">
              <a:buFontTx/>
              <a:buAutoNum type="alphaUcPeriod"/>
            </a:pPr>
            <a:r>
              <a:rPr lang="en-US" sz="3200" dirty="0"/>
              <a:t>Types </a:t>
            </a:r>
            <a:r>
              <a:rPr lang="en-US" sz="3200" dirty="0" smtClean="0"/>
              <a:t>II</a:t>
            </a:r>
            <a:r>
              <a:rPr lang="en-US" sz="3200" dirty="0"/>
              <a:t>, II, I, </a:t>
            </a:r>
            <a:r>
              <a:rPr lang="en-US" sz="3200" dirty="0" smtClean="0"/>
              <a:t>I</a:t>
            </a:r>
            <a:endParaRPr lang="en-US" sz="3200" dirty="0"/>
          </a:p>
          <a:p>
            <a:pPr marL="514350" indent="-514350">
              <a:buFontTx/>
              <a:buAutoNum type="alphaUcPeriod"/>
            </a:pPr>
            <a:r>
              <a:rPr lang="en-US" sz="3200" dirty="0"/>
              <a:t>Types I, II, I, </a:t>
            </a:r>
            <a:r>
              <a:rPr lang="en-US" sz="3200" dirty="0" smtClean="0"/>
              <a:t>I</a:t>
            </a:r>
            <a:endParaRPr lang="en-US" sz="32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51601"/>
          <a:stretch/>
        </p:blipFill>
        <p:spPr>
          <a:xfrm>
            <a:off x="6862119" y="5111498"/>
            <a:ext cx="2004407" cy="1532324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318424" y="3279578"/>
            <a:ext cx="73847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Type I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47255" y="5111498"/>
            <a:ext cx="7961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Type II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190161" y="764555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712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calculate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481" y="1563903"/>
            <a:ext cx="3309210" cy="2669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99891" y="2824136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572" y="1585675"/>
            <a:ext cx="1036620" cy="7669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41240" y="2217225"/>
            <a:ext cx="359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07501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12" y="117056"/>
            <a:ext cx="7886700" cy="606904"/>
          </a:xfrm>
        </p:spPr>
        <p:txBody>
          <a:bodyPr>
            <a:normAutofit/>
          </a:bodyPr>
          <a:lstStyle/>
          <a:p>
            <a:r>
              <a:rPr lang="en-US" sz="3600" dirty="0"/>
              <a:t>Capacitor: a device store electric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988" y="2099178"/>
            <a:ext cx="5170789" cy="205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4410" y="1898456"/>
            <a:ext cx="1873135" cy="9064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154" y="4803400"/>
            <a:ext cx="5170789" cy="2054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3237471" y="1946260"/>
            <a:ext cx="2561967" cy="61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957191" y="1472917"/>
            <a:ext cx="346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 (gradually becomes zero)</a:t>
            </a:r>
            <a:endParaRPr lang="en-US" sz="2400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5619" y="4581241"/>
            <a:ext cx="2903339" cy="798811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3180248" y="4697775"/>
            <a:ext cx="223979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85339" y="4194944"/>
            <a:ext cx="3463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I (gradually becomes zero)</a:t>
            </a:r>
            <a:endParaRPr lang="en-US" sz="24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259510"/>
            <a:ext cx="2345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q </a:t>
            </a:r>
          </a:p>
          <a:p>
            <a:pPr algn="ctr"/>
            <a:r>
              <a:rPr lang="en-US" sz="2400" i="1" dirty="0" smtClean="0"/>
              <a:t>(gradually reach the maximum amount)</a:t>
            </a:r>
            <a:endParaRPr lang="en-US" sz="2400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6629750" y="2291562"/>
            <a:ext cx="23451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-q </a:t>
            </a:r>
          </a:p>
          <a:p>
            <a:pPr algn="ctr"/>
            <a:r>
              <a:rPr lang="en-US" sz="2400" i="1" dirty="0" smtClean="0"/>
              <a:t>(gradually reach the maximum amount)</a:t>
            </a:r>
            <a:endParaRPr lang="en-US" sz="24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81229" y="4840753"/>
            <a:ext cx="21515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q </a:t>
            </a:r>
          </a:p>
          <a:p>
            <a:pPr algn="ctr"/>
            <a:r>
              <a:rPr lang="en-US" sz="2400" i="1" dirty="0" smtClean="0"/>
              <a:t>(gradually reach zero)</a:t>
            </a:r>
            <a:endParaRPr lang="en-US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6617389" y="4872805"/>
            <a:ext cx="2106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-q </a:t>
            </a:r>
          </a:p>
          <a:p>
            <a:pPr algn="ctr"/>
            <a:r>
              <a:rPr lang="en-US" sz="2400" i="1" dirty="0" smtClean="0"/>
              <a:t>(gradually reach zero)</a:t>
            </a:r>
            <a:endParaRPr lang="en-US" sz="24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47135" y="1242084"/>
            <a:ext cx="128169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Charging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7135" y="4194944"/>
            <a:ext cx="162794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Discharging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3891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278" y="138757"/>
            <a:ext cx="5379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an insulator (dielectric material) is placed in between the two plates of the capacitor, what will happen to the insulator?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5676390" y="1609344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73366" y="2502489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906474" y="357487"/>
            <a:ext cx="0" cy="1280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903451" y="2698432"/>
            <a:ext cx="0" cy="506087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89304" y="1528092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+ + + + + + + </a:t>
            </a:r>
            <a:r>
              <a:rPr lang="en-US" dirty="0"/>
              <a:t>+ + + + + + +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86281" y="2415795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-  -  -  -  -  -  -  -  -  -  -  -  -  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519352" y="1816173"/>
            <a:ext cx="2779348" cy="68631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04113" y="3632055"/>
            <a:ext cx="79945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400" dirty="0" smtClean="0"/>
              <a:t>Nothing will happen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It will be polarized with the top/bottom surfaces (near the “+”/”-” metal plate) more negative/positive.</a:t>
            </a:r>
          </a:p>
          <a:p>
            <a:pPr marL="514350" indent="-514350">
              <a:buAutoNum type="alphaUcPeriod"/>
            </a:pPr>
            <a:r>
              <a:rPr lang="en-US" sz="2400" dirty="0"/>
              <a:t>It will be polarized with the top/bottom surfaces (near the </a:t>
            </a:r>
            <a:r>
              <a:rPr lang="en-US" sz="2400" dirty="0" smtClean="0"/>
              <a:t>“+”/”-” </a:t>
            </a:r>
            <a:r>
              <a:rPr lang="en-US" sz="2400" dirty="0"/>
              <a:t>metal plate) more </a:t>
            </a:r>
            <a:r>
              <a:rPr lang="en-US" sz="2400" dirty="0" smtClean="0"/>
              <a:t>positive/negative.</a:t>
            </a:r>
          </a:p>
          <a:p>
            <a:pPr marL="514350" indent="-514350">
              <a:buAutoNum type="alphaUcPeriod"/>
            </a:pPr>
            <a:r>
              <a:rPr lang="en-US" sz="2400" dirty="0"/>
              <a:t>It will be polarized with the </a:t>
            </a:r>
            <a:r>
              <a:rPr lang="en-US" sz="2400" dirty="0" smtClean="0"/>
              <a:t>right/left of the material more </a:t>
            </a:r>
            <a:r>
              <a:rPr lang="en-US" sz="2400" dirty="0"/>
              <a:t>positive/negative</a:t>
            </a:r>
            <a:r>
              <a:rPr lang="en-US" sz="2400" dirty="0" smtClean="0"/>
              <a:t>.</a:t>
            </a:r>
          </a:p>
          <a:p>
            <a:pPr marL="514350" indent="-514350">
              <a:buAutoNum type="alphaUcPeriod"/>
            </a:pPr>
            <a:r>
              <a:rPr lang="en-US" sz="2400" dirty="0" smtClean="0"/>
              <a:t>I am not sure.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063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4992" y="962540"/>
            <a:ext cx="87236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There will be polarized to as shown.  The polarized charges are less since these charges could not move.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606" y="2141838"/>
            <a:ext cx="3579638" cy="31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70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0278" y="138757"/>
            <a:ext cx="53790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Compare to “without” the insulator, what would be expected regarding the electric field and the capacitance?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87637" y="3181206"/>
            <a:ext cx="799458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000" dirty="0" smtClean="0"/>
              <a:t>The electric field will become zero in the materials. The capacitance will become larger.</a:t>
            </a:r>
          </a:p>
          <a:p>
            <a:pPr marL="514350" indent="-514350">
              <a:buFontTx/>
              <a:buAutoNum type="alphaUcPeriod"/>
            </a:pPr>
            <a:r>
              <a:rPr lang="en-US" sz="2000" dirty="0"/>
              <a:t>The electric field will become </a:t>
            </a:r>
            <a:r>
              <a:rPr lang="en-US" sz="2000" dirty="0" smtClean="0"/>
              <a:t>larger </a:t>
            </a:r>
            <a:r>
              <a:rPr lang="en-US" sz="2000" dirty="0"/>
              <a:t>in the materials. The capacitance will become </a:t>
            </a:r>
            <a:r>
              <a:rPr lang="en-US" sz="2000" dirty="0" smtClean="0"/>
              <a:t>smaller.</a:t>
            </a:r>
            <a:endParaRPr lang="en-US" sz="2000" dirty="0"/>
          </a:p>
          <a:p>
            <a:pPr marL="514350" indent="-514350">
              <a:buFontTx/>
              <a:buAutoNum type="alphaUcPeriod"/>
            </a:pPr>
            <a:r>
              <a:rPr lang="en-US" sz="2000" dirty="0"/>
              <a:t>The electric field will become </a:t>
            </a:r>
            <a:r>
              <a:rPr lang="en-US" sz="2000" dirty="0" smtClean="0"/>
              <a:t>smaller </a:t>
            </a:r>
            <a:r>
              <a:rPr lang="en-US" sz="2000" dirty="0"/>
              <a:t>in the materials. The capacitance will become larger.</a:t>
            </a:r>
          </a:p>
          <a:p>
            <a:pPr marL="514350" indent="-514350">
              <a:buFontTx/>
              <a:buAutoNum type="alphaUcPeriod"/>
            </a:pPr>
            <a:r>
              <a:rPr lang="en-US" sz="2000" dirty="0"/>
              <a:t>The electric field will become </a:t>
            </a:r>
            <a:r>
              <a:rPr lang="en-US" sz="2000" dirty="0" smtClean="0"/>
              <a:t>smaller and reverse the direction </a:t>
            </a:r>
            <a:r>
              <a:rPr lang="en-US" sz="2000" dirty="0"/>
              <a:t>in the materials. The capacitance will </a:t>
            </a:r>
            <a:r>
              <a:rPr lang="en-US" sz="2000" dirty="0" smtClean="0"/>
              <a:t>be the same.</a:t>
            </a:r>
            <a:endParaRPr lang="en-US" sz="2000" dirty="0"/>
          </a:p>
          <a:p>
            <a:pPr marL="514350" indent="-514350">
              <a:buFontTx/>
              <a:buAutoNum type="alphaUcPeriod"/>
            </a:pPr>
            <a:r>
              <a:rPr lang="en-US" sz="2000" dirty="0"/>
              <a:t>The electric field will become </a:t>
            </a:r>
            <a:r>
              <a:rPr lang="en-US" sz="2000" dirty="0" smtClean="0"/>
              <a:t>smaller and reverse the direction </a:t>
            </a:r>
            <a:r>
              <a:rPr lang="en-US" sz="2000" dirty="0"/>
              <a:t>in the materials. The capacitance will become larger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605" y="0"/>
            <a:ext cx="3579638" cy="318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1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0010" y="431769"/>
            <a:ext cx="8380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capacitance become larger due to the dielectric materials, and it depends on how easy the material could be polarized.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63625" y="1423069"/>
            <a:ext cx="2642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Dielectric constant: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536684" y="1321502"/>
                <a:ext cx="1123513" cy="66479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6684" y="1321502"/>
                <a:ext cx="1123513" cy="6647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531402" y="2858085"/>
                <a:ext cx="3271024" cy="618696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1402" y="2858085"/>
                <a:ext cx="3271024" cy="61869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879524" y="4117734"/>
                <a:ext cx="1303755" cy="461665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524" y="4117734"/>
                <a:ext cx="1303755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043571" y="4117734"/>
                <a:ext cx="1111586" cy="632417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3571" y="4117734"/>
                <a:ext cx="1111586" cy="6324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73592" y="4117734"/>
            <a:ext cx="386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83461" y="2146602"/>
            <a:ext cx="598478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See Table 24.1 on page 801 for K values for different materials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70009" y="4896111"/>
            <a:ext cx="8380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material has a break down threshold electric field, named </a:t>
            </a:r>
            <a:r>
              <a:rPr lang="en-US" sz="2400" b="1" dirty="0" smtClean="0">
                <a:solidFill>
                  <a:srgbClr val="FF0000"/>
                </a:solidFill>
              </a:rPr>
              <a:t>dielectric strength</a:t>
            </a:r>
            <a:r>
              <a:rPr lang="en-US" sz="2400" dirty="0" smtClean="0"/>
              <a:t> (just like atmosphere when lightning happens). This puts an upper limit of the possible potential you can apply to the capacitor.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7285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16" y="138757"/>
            <a:ext cx="3309210" cy="26692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90226" y="1398990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07" y="160529"/>
            <a:ext cx="1036620" cy="7669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9670" r="6558" b="48512"/>
          <a:stretch/>
        </p:blipFill>
        <p:spPr>
          <a:xfrm>
            <a:off x="6117770" y="1695415"/>
            <a:ext cx="1121229" cy="137435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897641" y="2448808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16" y="3498626"/>
            <a:ext cx="3309210" cy="266928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990226" y="4758859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9907" y="3520398"/>
            <a:ext cx="1036620" cy="7669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59670" r="6558" b="48512"/>
          <a:stretch/>
        </p:blipFill>
        <p:spPr>
          <a:xfrm>
            <a:off x="6117770" y="5066170"/>
            <a:ext cx="1121229" cy="137435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897641" y="5808677"/>
            <a:ext cx="500743" cy="3592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59670" r="6558" b="48512"/>
          <a:stretch/>
        </p:blipFill>
        <p:spPr>
          <a:xfrm>
            <a:off x="6868997" y="3498626"/>
            <a:ext cx="1121229" cy="1374357"/>
          </a:xfrm>
          <a:prstGeom prst="rect">
            <a:avLst/>
          </a:prstGeom>
        </p:spPr>
      </p:pic>
      <p:sp>
        <p:nvSpPr>
          <p:cNvPr id="15" name="Down Arrow 14"/>
          <p:cNvSpPr/>
          <p:nvPr/>
        </p:nvSpPr>
        <p:spPr>
          <a:xfrm>
            <a:off x="7151914" y="2628422"/>
            <a:ext cx="500743" cy="870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17963" y="4825700"/>
                <a:ext cx="722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7963" y="4825700"/>
                <a:ext cx="72263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177926" y="4833266"/>
                <a:ext cx="73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7926" y="4833266"/>
                <a:ext cx="73212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61665" y="138757"/>
                <a:ext cx="5765606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When the switch is opened, the capacitor is uncharged. After the switch is closed, and all the charges reach equilibrium, the two plates of the capacitor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/>
                  <a:t> charges. Which of the following description is correct?</a:t>
                </a:r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665" y="138757"/>
                <a:ext cx="5765606" cy="3108543"/>
              </a:xfrm>
              <a:prstGeom prst="rect">
                <a:avLst/>
              </a:prstGeom>
              <a:blipFill rotWithShape="0">
                <a:blip r:embed="rId6"/>
                <a:stretch>
                  <a:fillRect l="-2222" t="-1961" r="-2328" b="-4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3004" y="3561908"/>
                <a:ext cx="576560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 smtClean="0"/>
                  <a:t>;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 smtClean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;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2800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800" dirty="0"/>
                  <a:t>; 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&gt;</m:t>
                    </m:r>
                    <m:d>
                      <m:dPr>
                        <m:begChr m:val="|"/>
                        <m:endChr m:val="|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" y="3561908"/>
                <a:ext cx="5765606" cy="2246769"/>
              </a:xfrm>
              <a:prstGeom prst="rect">
                <a:avLst/>
              </a:prstGeom>
              <a:blipFill rotWithShape="0">
                <a:blip r:embed="rId7"/>
                <a:stretch>
                  <a:fillRect t="-2439" b="-67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2801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937" y="184279"/>
            <a:ext cx="7886700" cy="672842"/>
          </a:xfrm>
        </p:spPr>
        <p:txBody>
          <a:bodyPr>
            <a:normAutofit/>
          </a:bodyPr>
          <a:lstStyle/>
          <a:p>
            <a:r>
              <a:rPr lang="en-US" sz="3600" dirty="0"/>
              <a:t>Capacitor: a device store electric </a:t>
            </a:r>
            <a:r>
              <a:rPr lang="en-US" sz="3600" dirty="0" smtClean="0"/>
              <a:t>energy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29513" y="1013255"/>
            <a:ext cx="79659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Any two separated conductors could be used as a capacitor (electric energy storage device)</a:t>
            </a:r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00" y="5245100"/>
            <a:ext cx="5686801" cy="16129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29514" y="4783435"/>
            <a:ext cx="7965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 circuit, a capacitor is shown as: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13" y="1847041"/>
            <a:ext cx="1554861" cy="29326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4879" y="1844252"/>
            <a:ext cx="4517507" cy="28081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019" y="2504302"/>
            <a:ext cx="2572542" cy="189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37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define </a:t>
            </a:r>
            <a:r>
              <a:rPr lang="en-US" dirty="0" smtClean="0"/>
              <a:t>capacitance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43697" y="1690689"/>
            <a:ext cx="7131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Capacitance</a:t>
            </a:r>
            <a:r>
              <a:rPr lang="en-US" sz="2400" dirty="0" smtClean="0"/>
              <a:t>: How much </a:t>
            </a:r>
            <a:r>
              <a:rPr lang="en-US" sz="2400" b="1" dirty="0" smtClean="0">
                <a:solidFill>
                  <a:srgbClr val="FF0000"/>
                </a:solidFill>
              </a:rPr>
              <a:t>charge</a:t>
            </a:r>
            <a:r>
              <a:rPr lang="en-US" sz="2400" dirty="0" smtClean="0"/>
              <a:t> could be stored </a:t>
            </a:r>
            <a:r>
              <a:rPr lang="en-US" sz="2400" b="1" dirty="0" smtClean="0">
                <a:solidFill>
                  <a:srgbClr val="FF0000"/>
                </a:solidFill>
              </a:rPr>
              <a:t>per volt</a:t>
            </a:r>
            <a:endParaRPr lang="en-US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51189" y="2405448"/>
                <a:ext cx="884409" cy="6939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189" y="2405448"/>
                <a:ext cx="884409" cy="69390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68842" y="3673726"/>
                <a:ext cx="4887300" cy="52674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2400" b="0" dirty="0" smtClean="0"/>
                  <a:t>The unit of capacitance (Farad):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42" y="3673726"/>
                <a:ext cx="4887300" cy="526747"/>
              </a:xfrm>
              <a:prstGeom prst="rect">
                <a:avLst/>
              </a:prstGeom>
              <a:blipFill rotWithShape="0">
                <a:blip r:embed="rId3"/>
                <a:stretch>
                  <a:fillRect l="-3865" t="-3488" b="-197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1579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82" y="2247705"/>
            <a:ext cx="3714439" cy="2971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0876" y="5486400"/>
            <a:ext cx="6170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Find the capacitance of the parallel plates capacitance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987119" y="1464504"/>
                <a:ext cx="884409" cy="693908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119" y="1464504"/>
                <a:ext cx="884409" cy="6939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296930" y="3234601"/>
            <a:ext cx="26196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Q </a:t>
            </a:r>
            <a:r>
              <a:rPr lang="en-US" sz="4000" dirty="0" smtClean="0">
                <a:sym typeface="Wingdings" panose="05000000000000000000" pitchFamily="2" charset="2"/>
              </a:rPr>
              <a:t> E  V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06741" y="2681597"/>
            <a:ext cx="1380378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Strategy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9888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8.2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you wish to construct a parallel-plate capacitor with a capacitance of 1.0 F. What area must you use for each plate if the plates are separated by 1.0 mm?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694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14211" y="1436914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14210" y="2677885"/>
            <a:ext cx="2460171" cy="2068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9850" y="903763"/>
            <a:ext cx="1794150" cy="269916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8203382" y="185057"/>
            <a:ext cx="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203382" y="3494314"/>
            <a:ext cx="0" cy="91440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3544295" y="185057"/>
            <a:ext cx="465908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544295" y="4408714"/>
            <a:ext cx="4659087" cy="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544295" y="185057"/>
            <a:ext cx="0" cy="128016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544295" y="2873828"/>
            <a:ext cx="0" cy="1554480"/>
          </a:xfrm>
          <a:prstGeom prst="lin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27125" y="1355662"/>
            <a:ext cx="2709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+ + + + + + + </a:t>
            </a:r>
            <a:r>
              <a:rPr lang="en-US" dirty="0"/>
              <a:t>+ + + + + + +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27125" y="2591191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  -  -  -  -  -  -  -  -  -  -  -  -  - 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781472" y="477972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589036" y="803349"/>
            <a:ext cx="4219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214268" y="3517335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3545493" y="2825429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</a:t>
            </a:r>
            <a:endParaRPr lang="en-US" sz="3200" dirty="0"/>
          </a:p>
        </p:txBody>
      </p:sp>
      <p:sp>
        <p:nvSpPr>
          <p:cNvPr id="26" name="TextBox 25"/>
          <p:cNvSpPr txBox="1"/>
          <p:nvPr/>
        </p:nvSpPr>
        <p:spPr>
          <a:xfrm>
            <a:off x="4484914" y="4548595"/>
            <a:ext cx="46590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A&gt;B&gt;C&gt;D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A&gt;B&gt;D&gt;C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A=B&gt;C=D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A&gt;B=D&gt;C</a:t>
            </a:r>
          </a:p>
          <a:p>
            <a:pPr marL="514350" indent="-514350">
              <a:buAutoNum type="alphaUcPeriod"/>
            </a:pPr>
            <a:r>
              <a:rPr lang="en-US" sz="2800" i="1" dirty="0" smtClean="0">
                <a:latin typeface="Cambria Math" panose="02040503050406030204" pitchFamily="18" charset="0"/>
              </a:rPr>
              <a:t>A&gt;C&gt;B=D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84432" y="4548595"/>
            <a:ext cx="41480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is the relationship of the electric potential at these four positions?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31147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25" y="544603"/>
            <a:ext cx="1794150" cy="8266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125" y="1491660"/>
            <a:ext cx="1794150" cy="8266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975" y="1018132"/>
            <a:ext cx="1794150" cy="826680"/>
          </a:xfrm>
          <a:prstGeom prst="rect">
            <a:avLst/>
          </a:prstGeom>
        </p:spPr>
      </p:pic>
      <p:cxnSp>
        <p:nvCxnSpPr>
          <p:cNvPr id="8" name="Straight Connector 7"/>
          <p:cNvCxnSpPr>
            <a:stCxn id="4" idx="1"/>
            <a:endCxn id="5" idx="1"/>
          </p:cNvCxnSpPr>
          <p:nvPr/>
        </p:nvCxnSpPr>
        <p:spPr>
          <a:xfrm>
            <a:off x="6418125" y="957942"/>
            <a:ext cx="0" cy="100584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212275" y="988740"/>
            <a:ext cx="0" cy="21945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623975" y="1474697"/>
            <a:ext cx="0" cy="1737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95" y="2773088"/>
            <a:ext cx="1714410" cy="77688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7238999" y="3183300"/>
            <a:ext cx="97327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623975" y="3183300"/>
            <a:ext cx="109728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150429" y="3690257"/>
            <a:ext cx="3882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146591" y="540218"/>
                <a:ext cx="7226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6591" y="540218"/>
                <a:ext cx="722634" cy="58477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83077" y="390035"/>
                <a:ext cx="73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3077" y="390035"/>
                <a:ext cx="732123" cy="58477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90998" y="1354484"/>
                <a:ext cx="73212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998" y="1354484"/>
                <a:ext cx="732123" cy="58477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162911" y="1690820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911" y="1690820"/>
                <a:ext cx="669799" cy="58477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957060" y="157835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60" y="157835"/>
                <a:ext cx="669799" cy="58477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6957060" y="2143777"/>
                <a:ext cx="66979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7060" y="2143777"/>
                <a:ext cx="669799" cy="58477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79611" y="912670"/>
            <a:ext cx="41830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Three different capacitors are connected in a circuit shown in the figure. Which of the following is true?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3004" y="3561908"/>
                <a:ext cx="5765606" cy="22467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i="1" dirty="0" smtClean="0">
                  <a:latin typeface="Cambria Math" panose="02040503050406030204" pitchFamily="18" charset="0"/>
                </a:endParaRPr>
              </a:p>
              <a:p>
                <a:pPr marL="514350" indent="-514350"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sz="2800" dirty="0"/>
              </a:p>
              <a:p>
                <a:pPr marL="514350" indent="-514350">
                  <a:buFontTx/>
                  <a:buAutoNum type="alphaU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04" y="3561908"/>
                <a:ext cx="5765606" cy="2246769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6974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</TotalTime>
  <Words>1010</Words>
  <Application>Microsoft Office PowerPoint</Application>
  <PresentationFormat>On-screen Show (4:3)</PresentationFormat>
  <Paragraphs>168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Wingdings</vt:lpstr>
      <vt:lpstr>Office Theme</vt:lpstr>
      <vt:lpstr>Chapter 8: Capacitance</vt:lpstr>
      <vt:lpstr>Capacitor: a device store electric energy</vt:lpstr>
      <vt:lpstr>PowerPoint Presentation</vt:lpstr>
      <vt:lpstr>Capacitor: a device store electric energy</vt:lpstr>
      <vt:lpstr>How to define capacitance</vt:lpstr>
      <vt:lpstr>Example</vt:lpstr>
      <vt:lpstr>Example 8.2</vt:lpstr>
      <vt:lpstr>PowerPoint Presentation</vt:lpstr>
      <vt:lpstr>PowerPoint Presentation</vt:lpstr>
      <vt:lpstr>PowerPoint Presentation</vt:lpstr>
      <vt:lpstr>In parallel and/or in series</vt:lpstr>
      <vt:lpstr>In parallel and/or in series</vt:lpstr>
      <vt:lpstr>PowerPoint Presentation</vt:lpstr>
      <vt:lpstr>Energy stored in capacitor</vt:lpstr>
      <vt:lpstr>Time dependence behavior</vt:lpstr>
      <vt:lpstr>PowerPoint Presentation</vt:lpstr>
      <vt:lpstr>PowerPoint Presentation</vt:lpstr>
      <vt:lpstr>PowerPoint Presentation</vt:lpstr>
      <vt:lpstr>How to calculate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24: Capacitance and dielectrics</dc:title>
  <dc:creator>TeYu</dc:creator>
  <cp:lastModifiedBy>TEYU CHIEN</cp:lastModifiedBy>
  <cp:revision>34</cp:revision>
  <cp:lastPrinted>2014-11-21T17:48:09Z</cp:lastPrinted>
  <dcterms:created xsi:type="dcterms:W3CDTF">2014-11-12T17:31:07Z</dcterms:created>
  <dcterms:modified xsi:type="dcterms:W3CDTF">2018-10-17T15:50:37Z</dcterms:modified>
</cp:coreProperties>
</file>