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278" r:id="rId3"/>
    <p:sldId id="309" r:id="rId4"/>
    <p:sldId id="318" r:id="rId5"/>
    <p:sldId id="310" r:id="rId6"/>
    <p:sldId id="313" r:id="rId7"/>
    <p:sldId id="314" r:id="rId8"/>
    <p:sldId id="319" r:id="rId9"/>
    <p:sldId id="315" r:id="rId10"/>
    <p:sldId id="316" r:id="rId11"/>
    <p:sldId id="322" r:id="rId12"/>
    <p:sldId id="317" r:id="rId13"/>
    <p:sldId id="320" r:id="rId14"/>
    <p:sldId id="321" r:id="rId15"/>
    <p:sldId id="289" r:id="rId16"/>
    <p:sldId id="307" r:id="rId17"/>
    <p:sldId id="305" r:id="rId18"/>
    <p:sldId id="296" r:id="rId19"/>
    <p:sldId id="323" r:id="rId20"/>
    <p:sldId id="324" r:id="rId21"/>
    <p:sldId id="291" r:id="rId22"/>
    <p:sldId id="292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267" r:id="rId33"/>
    <p:sldId id="334" r:id="rId34"/>
    <p:sldId id="293" r:id="rId35"/>
    <p:sldId id="294" r:id="rId36"/>
    <p:sldId id="29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B908-F0E9-4FBB-BBA3-C129F52F5ED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A38D-ECEC-4417-9F4E-A9DDED28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0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B908-F0E9-4FBB-BBA3-C129F52F5ED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A38D-ECEC-4417-9F4E-A9DDED28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3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B908-F0E9-4FBB-BBA3-C129F52F5ED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A38D-ECEC-4417-9F4E-A9DDED28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2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B908-F0E9-4FBB-BBA3-C129F52F5ED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A38D-ECEC-4417-9F4E-A9DDED28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8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B908-F0E9-4FBB-BBA3-C129F52F5ED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A38D-ECEC-4417-9F4E-A9DDED28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2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B908-F0E9-4FBB-BBA3-C129F52F5ED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A38D-ECEC-4417-9F4E-A9DDED28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8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B908-F0E9-4FBB-BBA3-C129F52F5ED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A38D-ECEC-4417-9F4E-A9DDED28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8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B908-F0E9-4FBB-BBA3-C129F52F5ED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A38D-ECEC-4417-9F4E-A9DDED28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B908-F0E9-4FBB-BBA3-C129F52F5ED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A38D-ECEC-4417-9F4E-A9DDED28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3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B908-F0E9-4FBB-BBA3-C129F52F5ED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A38D-ECEC-4417-9F4E-A9DDED28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0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B908-F0E9-4FBB-BBA3-C129F52F5ED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A38D-ECEC-4417-9F4E-A9DDED28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3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1B908-F0E9-4FBB-BBA3-C129F52F5ED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9A38D-ECEC-4417-9F4E-A9DDED28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9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5.png"/><Relationship Id="rId4" Type="http://schemas.openxmlformats.org/officeDocument/2006/relationships/image" Target="../media/image341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80.png"/><Relationship Id="rId7" Type="http://schemas.openxmlformats.org/officeDocument/2006/relationships/image" Target="../media/image14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190.png"/><Relationship Id="rId9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565" y="1044548"/>
            <a:ext cx="5057942" cy="2840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87" y="3995351"/>
            <a:ext cx="3356953" cy="2862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688" y="4177153"/>
            <a:ext cx="4283443" cy="2406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072" y="459773"/>
            <a:ext cx="8281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Chapter </a:t>
            </a:r>
            <a:r>
              <a:rPr lang="en-US" sz="3200" dirty="0" smtClean="0"/>
              <a:t>5: Electric Charge and Electric Field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5573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136" y="309865"/>
            <a:ext cx="107914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Induction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113" y="925035"/>
            <a:ext cx="4664400" cy="225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91659"/>
            <a:ext cx="4978350" cy="218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400" y="4136459"/>
            <a:ext cx="3408600" cy="209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81" y="992235"/>
            <a:ext cx="2960100" cy="2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3654"/>
            <a:ext cx="9144000" cy="3850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136" y="309865"/>
            <a:ext cx="107914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39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136" y="309865"/>
            <a:ext cx="90909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30" y="679197"/>
            <a:ext cx="7081323" cy="61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the charges distribute in the charged objects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1307" y="1793052"/>
            <a:ext cx="7835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Conductor: Charges/electrons could move freely inside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Insulator: Charges/electrons could not move freely inside it.  Charges/electrons will stay at where they are placed.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76" y="3997480"/>
            <a:ext cx="8377476" cy="182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4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 charges distribute in the charged objects?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584"/>
          <a:stretch/>
        </p:blipFill>
        <p:spPr>
          <a:xfrm>
            <a:off x="2840390" y="3725577"/>
            <a:ext cx="3720931" cy="1827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307" y="1793052"/>
            <a:ext cx="7835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Same sign of charges repel from each other; opposite sign of charges attract each other.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1306" y="2783701"/>
            <a:ext cx="7835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Charges in conductor will try to repel each other until they reach the farthest distant.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83198" y="5843648"/>
            <a:ext cx="783531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Charges in conductors will stay on SURFACE of the conductor.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58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Coulomb’s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19167" y="1977081"/>
                <a:ext cx="2270044" cy="840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167" y="1977081"/>
                <a:ext cx="2270044" cy="8402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3881"/>
            <a:ext cx="9107612" cy="299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vectors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1202724" y="2303597"/>
            <a:ext cx="238897" cy="23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343663" y="2303597"/>
            <a:ext cx="238897" cy="23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98834" y="2418926"/>
                <a:ext cx="4963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834" y="2418926"/>
                <a:ext cx="496354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7651" y="2418925"/>
                <a:ext cx="4963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51" y="2418925"/>
                <a:ext cx="496354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769662" y="1751266"/>
                <a:ext cx="13619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662" y="1751266"/>
                <a:ext cx="1361911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2463111" y="2418926"/>
            <a:ext cx="9095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396681" y="2303595"/>
            <a:ext cx="238897" cy="23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537620" y="2303595"/>
            <a:ext cx="238897" cy="23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692791" y="2418924"/>
                <a:ext cx="4963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791" y="2418924"/>
                <a:ext cx="496354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961608" y="2418923"/>
                <a:ext cx="4963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608" y="2418923"/>
                <a:ext cx="496354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 flipH="1" flipV="1">
            <a:off x="5758248" y="2418923"/>
            <a:ext cx="778474" cy="8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685413" y="1790414"/>
                <a:ext cx="16775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413" y="1790414"/>
                <a:ext cx="1677574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>
            <a:off x="7776517" y="3395110"/>
            <a:ext cx="9095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686065" y="3148888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065" y="3148888"/>
                <a:ext cx="323422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7651" y="4254768"/>
                <a:ext cx="70754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2800" dirty="0" smtClean="0"/>
                  <a:t> has the direction from the source to the object</a:t>
                </a:r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51" y="4254768"/>
                <a:ext cx="7075463" cy="430887"/>
              </a:xfrm>
              <a:prstGeom prst="rect">
                <a:avLst/>
              </a:prstGeom>
              <a:blipFill rotWithShape="0">
                <a:blip r:embed="rId10"/>
                <a:stretch>
                  <a:fillRect t="-23944" r="-1981" b="-4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7651" y="3464978"/>
                <a:ext cx="5295103" cy="5320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𝑠𝑜𝑢𝑟𝑐𝑒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𝑜𝑛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𝑜𝑏𝑗𝑒𝑐𝑡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51" y="3464978"/>
                <a:ext cx="5295103" cy="53200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746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vectors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210962" y="2243022"/>
            <a:ext cx="238897" cy="23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51901" y="2243022"/>
            <a:ext cx="238897" cy="23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07072" y="2358351"/>
                <a:ext cx="4963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072" y="2358351"/>
                <a:ext cx="496354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5889" y="2358350"/>
                <a:ext cx="4963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89" y="2358350"/>
                <a:ext cx="496354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77900" y="1690691"/>
                <a:ext cx="651973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900" y="1690691"/>
                <a:ext cx="651973" cy="552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2471349" y="2358351"/>
            <a:ext cx="9095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842406" y="5975859"/>
                <a:ext cx="5459187" cy="60324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𝑠𝑜𝑢𝑟𝑐𝑒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𝑜𝑏𝑗𝑒𝑐𝑡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406" y="5975859"/>
                <a:ext cx="5459187" cy="6032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5872" y="4140330"/>
                <a:ext cx="2270044" cy="840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72" y="4140330"/>
                <a:ext cx="2270044" cy="8402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94529" y="28507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(+)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476896" y="285099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(+)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5868247" y="2243021"/>
            <a:ext cx="238897" cy="23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09186" y="2243021"/>
            <a:ext cx="238897" cy="23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164357" y="2358350"/>
                <a:ext cx="4963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357" y="2358350"/>
                <a:ext cx="496354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33174" y="2358349"/>
                <a:ext cx="4963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174" y="2358349"/>
                <a:ext cx="496354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498599" y="1690493"/>
                <a:ext cx="651973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599" y="1690493"/>
                <a:ext cx="651973" cy="552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H="1" flipV="1">
            <a:off x="6351373" y="2358349"/>
            <a:ext cx="77726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451814" y="2850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(+)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134181" y="285099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281563" y="2358349"/>
                <a:ext cx="5972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563" y="2358349"/>
                <a:ext cx="597279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>
            <a:off x="7164357" y="2353049"/>
            <a:ext cx="909548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006656" y="2353049"/>
                <a:ext cx="5972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656" y="2353049"/>
                <a:ext cx="597279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>
            <a:off x="7792992" y="4062375"/>
            <a:ext cx="9095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702540" y="3816153"/>
                <a:ext cx="323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540" y="3816153"/>
                <a:ext cx="323422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25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3676" y="1604486"/>
                <a:ext cx="545945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How to present the force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? It is known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are positive;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/>
                  <a:t> is negative.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76" y="1604486"/>
                <a:ext cx="5459452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788" t="-3553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4800" y="4044175"/>
                <a:ext cx="8340810" cy="2395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UcPeriod"/>
                </a:pPr>
                <a:r>
                  <a:rPr lang="en-US" sz="2000" dirty="0" smtClean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0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sz="2000" dirty="0" smtClean="0">
                  <a:solidFill>
                    <a:srgbClr val="333333"/>
                  </a:solidFill>
                  <a:latin typeface="arial" panose="020B0604020202020204" pitchFamily="34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000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sz="2000" dirty="0" smtClean="0">
                  <a:solidFill>
                    <a:srgbClr val="333333"/>
                  </a:solidFill>
                  <a:latin typeface="arial" panose="020B0604020202020204" pitchFamily="34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000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sz="2000" dirty="0" smtClean="0">
                  <a:solidFill>
                    <a:srgbClr val="333333"/>
                  </a:solidFill>
                  <a:latin typeface="arial" panose="020B0604020202020204" pitchFamily="34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000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sz="2000" dirty="0" smtClean="0">
                  <a:solidFill>
                    <a:srgbClr val="333333"/>
                  </a:solidFill>
                  <a:latin typeface="arial" panose="020B0604020202020204" pitchFamily="34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000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044175"/>
                <a:ext cx="8340810" cy="2395528"/>
              </a:xfrm>
              <a:prstGeom prst="rect">
                <a:avLst/>
              </a:prstGeom>
              <a:blipFill rotWithShape="0">
                <a:blip r:embed="rId3"/>
                <a:stretch>
                  <a:fillRect l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6985686" y="1083679"/>
            <a:ext cx="115330" cy="113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07210" y="2304005"/>
            <a:ext cx="115330" cy="113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47686" y="2304004"/>
            <a:ext cx="115330" cy="113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85686" y="687688"/>
                <a:ext cx="5481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686" y="687688"/>
                <a:ext cx="548163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933128" y="2369199"/>
                <a:ext cx="5552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128" y="2369199"/>
                <a:ext cx="55528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747686" y="2369199"/>
                <a:ext cx="5552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686" y="2369199"/>
                <a:ext cx="555280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>
            <a:stCxn id="6" idx="7"/>
            <a:endCxn id="3" idx="3"/>
          </p:cNvCxnSpPr>
          <p:nvPr/>
        </p:nvCxnSpPr>
        <p:spPr>
          <a:xfrm flipV="1">
            <a:off x="6305650" y="1180504"/>
            <a:ext cx="696926" cy="1140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1"/>
            <a:endCxn id="3" idx="5"/>
          </p:cNvCxnSpPr>
          <p:nvPr/>
        </p:nvCxnSpPr>
        <p:spPr>
          <a:xfrm flipH="1" flipV="1">
            <a:off x="7084126" y="1180504"/>
            <a:ext cx="680450" cy="1140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504885" y="1568278"/>
                <a:ext cx="4233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885" y="1568278"/>
                <a:ext cx="42338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224100" y="1459856"/>
                <a:ext cx="4233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100" y="1459856"/>
                <a:ext cx="423385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>
            <a:stCxn id="7" idx="2"/>
            <a:endCxn id="6" idx="6"/>
          </p:cNvCxnSpPr>
          <p:nvPr/>
        </p:nvCxnSpPr>
        <p:spPr>
          <a:xfrm flipH="1">
            <a:off x="6322540" y="2360723"/>
            <a:ext cx="142514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799165" y="2328790"/>
                <a:ext cx="4233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165" y="2328790"/>
                <a:ext cx="423385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5.1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5310831" cy="4351338"/>
              </a:xfrm>
            </p:spPr>
            <p:txBody>
              <a:bodyPr/>
              <a:lstStyle/>
              <a:p>
                <a:r>
                  <a:rPr lang="en-US" dirty="0" smtClean="0"/>
                  <a:t>A hydrogen atom consists of a single proton and a single electron. The proton has a charge of +</a:t>
                </a:r>
                <a:r>
                  <a:rPr lang="en-US" i="1" dirty="0" smtClean="0"/>
                  <a:t>e</a:t>
                </a:r>
                <a:r>
                  <a:rPr lang="en-US" dirty="0" smtClean="0"/>
                  <a:t> and the electron has –</a:t>
                </a:r>
                <a:r>
                  <a:rPr lang="en-US" i="1" dirty="0" smtClean="0"/>
                  <a:t>e</a:t>
                </a:r>
                <a:r>
                  <a:rPr lang="en-US" dirty="0" smtClean="0"/>
                  <a:t>. In the “ground state” of the atom, the electron orbits the proton at most probable distance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5.29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en-US" dirty="0" smtClean="0"/>
                  <a:t> m. Calculate the electric force on the electron due to the proton.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5310831" cy="4351338"/>
              </a:xfrm>
              <a:blipFill rotWithShape="0">
                <a:blip r:embed="rId2"/>
                <a:stretch>
                  <a:fillRect l="-2067" t="-2241" r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526" y="1825625"/>
            <a:ext cx="2735614" cy="3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9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charged objects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1491048"/>
            <a:ext cx="5263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 major ways to create charges onto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Tribology/Rubbing (only works for insulators)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Contact (Works for both insulators and conductors)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Induction (Only work for conductors)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51" y="3265878"/>
            <a:ext cx="6059885" cy="2611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180" y="2896546"/>
            <a:ext cx="191122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Tribology/Rubbing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9413" y="6062131"/>
            <a:ext cx="484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materials have different electron affinity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Source Charges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04152" y="4399574"/>
                <a:ext cx="2847318" cy="13847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𝑘𝑄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152" y="4399574"/>
                <a:ext cx="2847318" cy="138473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25886"/>
            <a:ext cx="4440212" cy="35321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01956" y="1455240"/>
                <a:ext cx="2270044" cy="840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956" y="1455240"/>
                <a:ext cx="2270044" cy="8402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5441" y="1690689"/>
            <a:ext cx="1817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two charges)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3614" y="3610127"/>
            <a:ext cx="2093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multiple charges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39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5301047" y="3917092"/>
            <a:ext cx="2953267" cy="22036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31805" y="4118919"/>
            <a:ext cx="3284240" cy="1754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electric field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16045" y="2957385"/>
                <a:ext cx="1885003" cy="84023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045" y="2957385"/>
                <a:ext cx="1885003" cy="8402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00656" y="1634369"/>
                <a:ext cx="1303049" cy="1132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656" y="1634369"/>
                <a:ext cx="1303049" cy="11323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46897" y="1924385"/>
                <a:ext cx="1569148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897" y="1924385"/>
                <a:ext cx="1569148" cy="552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-Right Arrow 6"/>
          <p:cNvSpPr/>
          <p:nvPr/>
        </p:nvSpPr>
        <p:spPr>
          <a:xfrm>
            <a:off x="3674076" y="1993557"/>
            <a:ext cx="1375719" cy="4306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15546" y="4794422"/>
            <a:ext cx="238897" cy="23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56485" y="4794422"/>
            <a:ext cx="238897" cy="23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11656" y="4909751"/>
                <a:ext cx="4963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656" y="4909751"/>
                <a:ext cx="496354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0473" y="4909750"/>
                <a:ext cx="4963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73" y="4909750"/>
                <a:ext cx="496354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96604" y="4397773"/>
                <a:ext cx="359073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604" y="4397773"/>
                <a:ext cx="359073" cy="552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2075933" y="4909751"/>
            <a:ext cx="9095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573867" y="4909750"/>
            <a:ext cx="238897" cy="2306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51661" y="4894187"/>
                <a:ext cx="4963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661" y="4894187"/>
                <a:ext cx="496354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6812764" y="5025078"/>
            <a:ext cx="9095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693315" y="4118919"/>
            <a:ext cx="7736" cy="790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701051" y="5140410"/>
            <a:ext cx="0" cy="733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824151" y="5025078"/>
            <a:ext cx="7497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803671" y="4361459"/>
            <a:ext cx="617766" cy="5797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803671" y="5140409"/>
            <a:ext cx="617766" cy="5128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5" idx="1"/>
          </p:cNvCxnSpPr>
          <p:nvPr/>
        </p:nvCxnSpPr>
        <p:spPr>
          <a:xfrm flipH="1" flipV="1">
            <a:off x="6060386" y="4381380"/>
            <a:ext cx="548467" cy="5621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5" idx="3"/>
          </p:cNvCxnSpPr>
          <p:nvPr/>
        </p:nvCxnSpPr>
        <p:spPr>
          <a:xfrm flipH="1">
            <a:off x="6060386" y="5106630"/>
            <a:ext cx="548467" cy="425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612870" y="3945528"/>
                <a:ext cx="365485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870" y="3945528"/>
                <a:ext cx="365485" cy="552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49283" y="5965983"/>
            <a:ext cx="273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one particular situation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690298" y="6144112"/>
            <a:ext cx="217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Generalized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electric field?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183" y="1610311"/>
            <a:ext cx="846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Forces could be added (as vectors), and so could Electric Field.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82" y="2232455"/>
            <a:ext cx="4239353" cy="3962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7383" y="2520429"/>
            <a:ext cx="454706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force felt by </a:t>
            </a:r>
            <a:r>
              <a:rPr lang="en-US" i="1" dirty="0" smtClean="0"/>
              <a:t>q</a:t>
            </a:r>
            <a:r>
              <a:rPr lang="en-US" sz="1200" dirty="0" smtClean="0"/>
              <a:t>0</a:t>
            </a:r>
            <a:r>
              <a:rPr lang="en-US" dirty="0" smtClean="0"/>
              <a:t> and the electric field at the position of </a:t>
            </a:r>
            <a:r>
              <a:rPr lang="en-US" i="1" dirty="0" smtClean="0"/>
              <a:t>q</a:t>
            </a:r>
            <a:r>
              <a:rPr lang="en-US" sz="1200" dirty="0" smtClean="0"/>
              <a:t>0</a:t>
            </a:r>
            <a:r>
              <a:rPr lang="en-US" dirty="0" smtClean="0"/>
              <a:t> are: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94442" y="3615213"/>
                <a:ext cx="4220908" cy="857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442" y="3615213"/>
                <a:ext cx="4220908" cy="8577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939567" y="3087150"/>
            <a:ext cx="1241571" cy="198818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441198" y="3087150"/>
            <a:ext cx="1350626" cy="198818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65753" y="3658767"/>
                <a:ext cx="544265" cy="414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53" y="3658767"/>
                <a:ext cx="544265" cy="4140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22691" y="3667156"/>
                <a:ext cx="544265" cy="414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691" y="3667156"/>
                <a:ext cx="544265" cy="4140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181138" y="5536734"/>
            <a:ext cx="562062" cy="453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5.3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an ionized helium atom, the most probable distance between the nucleus and the electron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=26.5×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−12</m:t>
                        </m:r>
                      </m:sup>
                    </m:sSup>
                  </m:oMath>
                </a14:m>
                <a:r>
                  <a:rPr lang="en-US" dirty="0" smtClean="0"/>
                  <a:t>m. What is the electric field due to the nucleus at the location of the electron?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732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77" y="1690689"/>
            <a:ext cx="5014269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(a) Find the electric field (magnitude and direction) a distance z above the midpoint between two equal charges +q that are a distance d apart. Check that your result is consistent with what you’d expect when z&gt;&gt;d.</a:t>
            </a:r>
          </a:p>
          <a:p>
            <a:r>
              <a:rPr lang="en-US" dirty="0" smtClean="0"/>
              <a:t>(b) The same as part (a), only this time make the right-hand charge –q instead of +q.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399" y="1616549"/>
            <a:ext cx="3911583" cy="362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0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Electric Fields of Charge Distributions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44" y="1471443"/>
            <a:ext cx="6889536" cy="3968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99" y="5514000"/>
            <a:ext cx="8790601" cy="13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43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Electric Fields of Charge Distributions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525" y="2751985"/>
            <a:ext cx="4798950" cy="300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948" y="1719504"/>
            <a:ext cx="4844837" cy="4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14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5.5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electric field a distance z above the midpoint of a straight line segment of length L that carries a uniform line charge density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351" y="3347465"/>
            <a:ext cx="4888650" cy="33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58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5.6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electric field a distance z above the midpoint of an infinite line of charge that carries a uniform line charge density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640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5.7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ring has a uniform charge density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, with units of coulomb per unit meter of arc. Find the electric field at a point on the axis passing through the center of the ring.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078" y="3517556"/>
            <a:ext cx="2725907" cy="31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8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045" y="581713"/>
            <a:ext cx="191122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Tribology/Rubbing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334"/>
            <a:ext cx="9144000" cy="315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50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5.8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electric field of a circular thin disk of radius R and uniform charge density at a distance z above the center of the disk.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657" y="3013638"/>
            <a:ext cx="4954117" cy="384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5.9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electric field everywhere resulting from two infinite planes with equal but opposite charge densities.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925" y="3064476"/>
            <a:ext cx="2154497" cy="379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2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Visualizing Electric Field: The electric field lines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53" y="1797472"/>
            <a:ext cx="3171021" cy="2286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6584" y="1690689"/>
            <a:ext cx="47157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Electric field lines start at </a:t>
            </a:r>
            <a:r>
              <a:rPr lang="en-US" sz="2000" dirty="0"/>
              <a:t>(come out of)</a:t>
            </a:r>
            <a:r>
              <a:rPr lang="en-US" sz="2000" dirty="0" smtClean="0"/>
              <a:t> positive charges, and end at (going into) negative charges.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Electric field lines do not intersect with each 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electric field strength could be understood as the line density.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direction of the electric field at a certain point is the tangential direction of the electric field line at that location.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64" y="3847070"/>
            <a:ext cx="3258165" cy="301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6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Visualizing Electric Field: The electric field lines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4341"/>
            <a:ext cx="9144000" cy="322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1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electric dipole?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6215" y="1690689"/>
            <a:ext cx="8588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 Dipole: A pair of point charges with equal amount and opposite sign. (</a:t>
            </a:r>
            <a:r>
              <a:rPr lang="en-US" i="1" dirty="0" smtClean="0"/>
              <a:t>q</a:t>
            </a:r>
            <a:r>
              <a:rPr lang="en-US" dirty="0" smtClean="0"/>
              <a:t> and –</a:t>
            </a:r>
            <a:r>
              <a:rPr lang="en-US" i="1" dirty="0" smtClean="0"/>
              <a:t>q</a:t>
            </a:r>
            <a:r>
              <a:rPr lang="en-US" dirty="0" smtClean="0"/>
              <a:t> with distance of </a:t>
            </a:r>
            <a:r>
              <a:rPr lang="en-US" i="1" dirty="0" smtClean="0"/>
              <a:t>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019" y="2503706"/>
            <a:ext cx="6340186" cy="1301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567" y="4856674"/>
            <a:ext cx="2837446" cy="1745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082" y="4124895"/>
            <a:ext cx="8588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 dipoles will align with electric field due to the electric force.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torque the electric dipole has if it is not align with electric field?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554" y="1690689"/>
            <a:ext cx="4511338" cy="3185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94" y="4831713"/>
            <a:ext cx="7974812" cy="1256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03373" y="6201783"/>
                <a:ext cx="1513188" cy="41408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373" y="6201783"/>
                <a:ext cx="1513188" cy="4140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0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much potential energy the electric dipole has if it is not align with electric field?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884" y="1690689"/>
            <a:ext cx="4671301" cy="146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71" y="3387130"/>
            <a:ext cx="7019710" cy="950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55" y="4476752"/>
            <a:ext cx="8205695" cy="973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2400" y="6034075"/>
                <a:ext cx="1513188" cy="41408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⃑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034075"/>
                <a:ext cx="1513188" cy="4140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5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much force could be induced by electric charges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362" y="1690689"/>
            <a:ext cx="4806428" cy="3819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3494" y="5891264"/>
            <a:ext cx="589701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Electric Forces are larger when the separation is closer.  (What is the dependence on the distance?)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83" y="1070919"/>
            <a:ext cx="4660545" cy="5787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1621" y="238898"/>
            <a:ext cx="15016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Leyden Jar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41960" y="954077"/>
            <a:ext cx="4302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Electric Force: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Force acts without physical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signs of charges, they will repel (if same sign) or attract (if opposite sign)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magnitude of the force decreases rapidly with increasing separation distance between the objects.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41960" y="3952800"/>
            <a:ext cx="4302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Electric Charge: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Charge is quantized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magnitude of the charge is independent of the type (positive or negative)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Charge is conserved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6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origin of the electric charge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47" y="2789184"/>
            <a:ext cx="3624648" cy="2774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326" y="1958187"/>
            <a:ext cx="8576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the materials are made from atoms, and each atom is composed of nucleus (protons and neutrons) and electrons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53213" y="3005053"/>
            <a:ext cx="482454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Among them, the electrons are the ones that could possibly transferred from one atom to another.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244" y="4388551"/>
            <a:ext cx="3542692" cy="234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charged objects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1491048"/>
            <a:ext cx="5263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 major ways to create charges onto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Tribology/Rubbing (only works for insulators)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Contact (Works for both insulators and conductors)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Induction (Only work for conductors)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9136" y="4553861"/>
            <a:ext cx="8213653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“Electron Transfer” between materials is the main mechanism for the charges.  The lack of electron infers to “positive” charge, since atoms are neutral to begin with.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Electrons will not disappear, but just transferred, so the amount of charges is a conserved number.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61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Conductors and Insulators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771"/>
            <a:ext cx="9144000" cy="408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73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charged objects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1491048"/>
            <a:ext cx="5263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 major ways to create charges onto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Tribology/Rubbing (only works for insulators)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Contact (Works for both insulators and conductors)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Induction (Only work for conductors)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51" y="3265878"/>
            <a:ext cx="6059885" cy="2611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180" y="2896546"/>
            <a:ext cx="191122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Tribology/Rubbing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9413" y="6062131"/>
            <a:ext cx="484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materials have different electron affinity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1097</TotalTime>
  <Words>977</Words>
  <Application>Microsoft Office PowerPoint</Application>
  <PresentationFormat>On-screen Show (4:3)</PresentationFormat>
  <Paragraphs>144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Arial</vt:lpstr>
      <vt:lpstr>Calibri</vt:lpstr>
      <vt:lpstr>Calibri Light</vt:lpstr>
      <vt:lpstr>Cambria Math</vt:lpstr>
      <vt:lpstr>Office Theme</vt:lpstr>
      <vt:lpstr>PowerPoint Presentation</vt:lpstr>
      <vt:lpstr>How to create charged objects?</vt:lpstr>
      <vt:lpstr>PowerPoint Presentation</vt:lpstr>
      <vt:lpstr>How much force could be induced by electric charges?</vt:lpstr>
      <vt:lpstr>PowerPoint Presentation</vt:lpstr>
      <vt:lpstr>What is the origin of the electric charge?</vt:lpstr>
      <vt:lpstr>How to create charged objects?</vt:lpstr>
      <vt:lpstr>Conductors and Insulators</vt:lpstr>
      <vt:lpstr>How to create charged objects?</vt:lpstr>
      <vt:lpstr>PowerPoint Presentation</vt:lpstr>
      <vt:lpstr>PowerPoint Presentation</vt:lpstr>
      <vt:lpstr>PowerPoint Presentation</vt:lpstr>
      <vt:lpstr>How do the charges distribute in the charged objects?</vt:lpstr>
      <vt:lpstr>How do the charges distribute in the charged objects?</vt:lpstr>
      <vt:lpstr>Coulomb’s Law</vt:lpstr>
      <vt:lpstr>The vectors r ̂ and F ⃑</vt:lpstr>
      <vt:lpstr>The vectors r ̂ and F ⃑</vt:lpstr>
      <vt:lpstr>Quiz</vt:lpstr>
      <vt:lpstr>Example 5.1</vt:lpstr>
      <vt:lpstr>Multiple Source Charges</vt:lpstr>
      <vt:lpstr>What is electric field?</vt:lpstr>
      <vt:lpstr>What is electric field?</vt:lpstr>
      <vt:lpstr>Example 5.3</vt:lpstr>
      <vt:lpstr>Example 5.4</vt:lpstr>
      <vt:lpstr>Electric Fields of Charge Distributions</vt:lpstr>
      <vt:lpstr>Electric Fields of Charge Distributions</vt:lpstr>
      <vt:lpstr>Example 5.5</vt:lpstr>
      <vt:lpstr>Example 5.6</vt:lpstr>
      <vt:lpstr>Example 5.7</vt:lpstr>
      <vt:lpstr>Example 5.8</vt:lpstr>
      <vt:lpstr>Example 5.9</vt:lpstr>
      <vt:lpstr>Visualizing Electric Field: The electric field lines</vt:lpstr>
      <vt:lpstr>Visualizing Electric Field: The electric field lines</vt:lpstr>
      <vt:lpstr>What is an electric dipole?</vt:lpstr>
      <vt:lpstr>How much torque the electric dipole has if it is not align with electric field?</vt:lpstr>
      <vt:lpstr>How much potential energy the electric dipole has if it is not align with electric field?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TeYu</dc:creator>
  <cp:lastModifiedBy>TEYU CHIEN</cp:lastModifiedBy>
  <cp:revision>81</cp:revision>
  <dcterms:created xsi:type="dcterms:W3CDTF">2014-09-16T21:39:03Z</dcterms:created>
  <dcterms:modified xsi:type="dcterms:W3CDTF">2018-09-06T15:56:00Z</dcterms:modified>
</cp:coreProperties>
</file>