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81" r:id="rId6"/>
    <p:sldId id="282" r:id="rId7"/>
    <p:sldId id="259" r:id="rId8"/>
    <p:sldId id="270" r:id="rId9"/>
    <p:sldId id="271" r:id="rId10"/>
    <p:sldId id="260" r:id="rId11"/>
    <p:sldId id="261" r:id="rId12"/>
    <p:sldId id="262" r:id="rId13"/>
    <p:sldId id="272" r:id="rId14"/>
    <p:sldId id="263" r:id="rId15"/>
    <p:sldId id="264" r:id="rId16"/>
    <p:sldId id="265" r:id="rId17"/>
    <p:sldId id="266" r:id="rId18"/>
    <p:sldId id="267" r:id="rId19"/>
    <p:sldId id="268" r:id="rId20"/>
    <p:sldId id="274" r:id="rId21"/>
    <p:sldId id="283" r:id="rId22"/>
    <p:sldId id="284" r:id="rId23"/>
    <p:sldId id="273" r:id="rId24"/>
    <p:sldId id="277" r:id="rId25"/>
    <p:sldId id="276" r:id="rId26"/>
    <p:sldId id="278" r:id="rId27"/>
    <p:sldId id="279" r:id="rId28"/>
    <p:sldId id="280"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07448D-4D5A-46F7-8B02-E09F4C8A92C2}"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1100542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7448D-4D5A-46F7-8B02-E09F4C8A92C2}"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42688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7448D-4D5A-46F7-8B02-E09F4C8A92C2}"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270250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7448D-4D5A-46F7-8B02-E09F4C8A92C2}"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207552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07448D-4D5A-46F7-8B02-E09F4C8A92C2}"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3003178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07448D-4D5A-46F7-8B02-E09F4C8A92C2}"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309637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07448D-4D5A-46F7-8B02-E09F4C8A92C2}" type="datetimeFigureOut">
              <a:rPr lang="en-US" smtClean="0"/>
              <a:t>4/12/2017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103881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07448D-4D5A-46F7-8B02-E09F4C8A92C2}" type="datetimeFigureOut">
              <a:rPr lang="en-US" smtClean="0"/>
              <a:t>4/12/2017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152825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7448D-4D5A-46F7-8B02-E09F4C8A92C2}" type="datetimeFigureOut">
              <a:rPr lang="en-US" smtClean="0"/>
              <a:t>4/12/2017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14426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7448D-4D5A-46F7-8B02-E09F4C8A92C2}"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106306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7448D-4D5A-46F7-8B02-E09F4C8A92C2}"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1209282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7448D-4D5A-46F7-8B02-E09F4C8A92C2}" type="datetimeFigureOut">
              <a:rPr lang="en-US" smtClean="0"/>
              <a:t>4/12/2017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3418E-6DB1-4E56-9232-D17069B320C9}" type="slidenum">
              <a:rPr lang="en-US" smtClean="0"/>
              <a:t>‹#›</a:t>
            </a:fld>
            <a:endParaRPr lang="en-US"/>
          </a:p>
        </p:txBody>
      </p:sp>
    </p:spTree>
    <p:extLst>
      <p:ext uri="{BB962C8B-B14F-4D97-AF65-F5344CB8AC3E}">
        <p14:creationId xmlns:p14="http://schemas.microsoft.com/office/powerpoint/2010/main" val="197899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0.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60.png"/><Relationship Id="rId1" Type="http://schemas.openxmlformats.org/officeDocument/2006/relationships/slideLayout" Target="../slideLayouts/slideLayout2.xml"/><Relationship Id="rId5" Type="http://schemas.openxmlformats.org/officeDocument/2006/relationships/hyperlink" Target="http://www.acs.psu.edu/drussell/Demos/superposition/beats.gif" TargetMode="Externa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170.png"/><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hyperlink" Target="https://upload.wikimedia.org/wikipedia/commons/c/c7/Wave_opposite-group-phase-velocity.gif" TargetMode="External"/><Relationship Id="rId5" Type="http://schemas.openxmlformats.org/officeDocument/2006/relationships/hyperlink" Target="https://upload.wikimedia.org/wikipedia/commons/thumb/b/bd/Wave_group.gif/440px-Wave_group.gif" TargetMode="Externa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9.png"/><Relationship Id="rId7"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40.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 Id="rId5" Type="http://schemas.openxmlformats.org/officeDocument/2006/relationships/image" Target="../media/image410.png"/><Relationship Id="rId4" Type="http://schemas.openxmlformats.org/officeDocument/2006/relationships/image" Target="../media/image40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80.png"/><Relationship Id="rId7" Type="http://schemas.openxmlformats.org/officeDocument/2006/relationships/image" Target="../media/image44.png"/><Relationship Id="rId2" Type="http://schemas.openxmlformats.org/officeDocument/2006/relationships/image" Target="../media/image370.png"/><Relationship Id="rId1" Type="http://schemas.openxmlformats.org/officeDocument/2006/relationships/slideLayout" Target="../slideLayouts/slideLayout2.xml"/><Relationship Id="rId6" Type="http://schemas.openxmlformats.org/officeDocument/2006/relationships/image" Target="../media/image43.png"/><Relationship Id="rId9"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7u_UQG1La1o"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5</a:t>
            </a:r>
            <a:endParaRPr lang="en-US" dirty="0"/>
          </a:p>
        </p:txBody>
      </p:sp>
      <p:sp>
        <p:nvSpPr>
          <p:cNvPr id="3" name="Subtitle 2"/>
          <p:cNvSpPr>
            <a:spLocks noGrp="1"/>
          </p:cNvSpPr>
          <p:nvPr>
            <p:ph type="subTitle" idx="1"/>
          </p:nvPr>
        </p:nvSpPr>
        <p:spPr/>
        <p:txBody>
          <a:bodyPr>
            <a:normAutofit/>
          </a:bodyPr>
          <a:lstStyle/>
          <a:p>
            <a:r>
              <a:rPr lang="en-US" sz="4000" dirty="0" smtClean="0"/>
              <a:t>The Wavelike Properties of Particles</a:t>
            </a:r>
            <a:endParaRPr lang="en-US" sz="4000" dirty="0"/>
          </a:p>
        </p:txBody>
      </p:sp>
    </p:spTree>
    <p:extLst>
      <p:ext uri="{BB962C8B-B14F-4D97-AF65-F5344CB8AC3E}">
        <p14:creationId xmlns:p14="http://schemas.microsoft.com/office/powerpoint/2010/main" val="3051488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Diffraction</a:t>
            </a:r>
            <a:endParaRPr lang="en-US" dirty="0"/>
          </a:p>
        </p:txBody>
      </p:sp>
      <p:pic>
        <p:nvPicPr>
          <p:cNvPr id="4" name="Picture 3"/>
          <p:cNvPicPr>
            <a:picLocks noChangeAspect="1"/>
          </p:cNvPicPr>
          <p:nvPr/>
        </p:nvPicPr>
        <p:blipFill>
          <a:blip r:embed="rId2"/>
          <a:stretch>
            <a:fillRect/>
          </a:stretch>
        </p:blipFill>
        <p:spPr>
          <a:xfrm>
            <a:off x="5174708" y="1848058"/>
            <a:ext cx="6857641" cy="465132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332830" y="2605295"/>
                <a:ext cx="214321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ea typeface="Cambria Math" panose="02040503050406030204" pitchFamily="18" charset="0"/>
                        </a:rPr>
                        <m:t>𝜆</m:t>
                      </m:r>
                      <m:r>
                        <a:rPr lang="en-US" sz="2800" b="0" i="1" smtClean="0">
                          <a:latin typeface="Cambria Math" panose="02040503050406030204" pitchFamily="18" charset="0"/>
                        </a:rPr>
                        <m:t>=2</m:t>
                      </m:r>
                      <m:r>
                        <a:rPr lang="en-US" sz="2800" b="0" i="1" smtClean="0">
                          <a:latin typeface="Cambria Math" panose="02040503050406030204" pitchFamily="18" charset="0"/>
                        </a:rPr>
                        <m:t>𝑑</m:t>
                      </m:r>
                      <m:r>
                        <a:rPr lang="en-US" sz="2800" b="0" i="1" smtClean="0">
                          <a:latin typeface="Cambria Math" panose="02040503050406030204" pitchFamily="18" charset="0"/>
                        </a:rPr>
                        <m:t> </m:t>
                      </m:r>
                      <m:r>
                        <a:rPr lang="en-US" sz="2800" b="0" i="1" smtClean="0">
                          <a:latin typeface="Cambria Math" panose="02040503050406030204" pitchFamily="18" charset="0"/>
                        </a:rPr>
                        <m:t>𝑠𝑖𝑛</m:t>
                      </m:r>
                      <m:r>
                        <a:rPr lang="en-US" sz="2800" b="0" i="1" smtClean="0">
                          <a:latin typeface="Cambria Math" panose="02040503050406030204" pitchFamily="18" charset="0"/>
                          <a:ea typeface="Cambria Math" panose="02040503050406030204" pitchFamily="18" charset="0"/>
                        </a:rPr>
                        <m:t>𝜃</m:t>
                      </m:r>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1332830" y="2605295"/>
                <a:ext cx="2143215" cy="43088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332830" y="3982899"/>
                <a:ext cx="219560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ea typeface="Cambria Math" panose="02040503050406030204" pitchFamily="18" charset="0"/>
                        </a:rPr>
                        <m:t>𝜆</m:t>
                      </m:r>
                      <m:r>
                        <a:rPr lang="en-US" sz="2800" b="0" i="1" smtClean="0">
                          <a:latin typeface="Cambria Math" panose="02040503050406030204" pitchFamily="18" charset="0"/>
                        </a:rPr>
                        <m:t>=</m:t>
                      </m:r>
                      <m:r>
                        <a:rPr lang="en-US" sz="2800" b="0" i="1" smtClean="0">
                          <a:latin typeface="Cambria Math" panose="02040503050406030204" pitchFamily="18" charset="0"/>
                        </a:rPr>
                        <m:t>𝐷</m:t>
                      </m:r>
                      <m:r>
                        <a:rPr lang="en-US" sz="2800" b="0" i="1" smtClean="0">
                          <a:latin typeface="Cambria Math" panose="02040503050406030204" pitchFamily="18" charset="0"/>
                        </a:rPr>
                        <m:t> </m:t>
                      </m:r>
                      <m:r>
                        <a:rPr lang="en-US" sz="2800" b="0" i="1" smtClean="0">
                          <a:latin typeface="Cambria Math" panose="02040503050406030204" pitchFamily="18" charset="0"/>
                        </a:rPr>
                        <m:t>𝑠𝑖𝑛</m:t>
                      </m:r>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𝛼</m:t>
                      </m:r>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1332830" y="3982899"/>
                <a:ext cx="2195601" cy="430887"/>
              </a:xfrm>
              <a:prstGeom prst="rect">
                <a:avLst/>
              </a:prstGeom>
              <a:blipFill rotWithShape="0">
                <a:blip r:embed="rId4"/>
                <a:stretch>
                  <a:fillRect/>
                </a:stretch>
              </a:blipFill>
            </p:spPr>
            <p:txBody>
              <a:bodyPr/>
              <a:lstStyle/>
              <a:p>
                <a:r>
                  <a:rPr lang="en-US">
                    <a:noFill/>
                  </a:rPr>
                  <a:t> </a:t>
                </a:r>
              </a:p>
            </p:txBody>
          </p:sp>
        </mc:Fallback>
      </mc:AlternateContent>
      <p:sp>
        <p:nvSpPr>
          <p:cNvPr id="7" name="TextBox 6"/>
          <p:cNvSpPr txBox="1"/>
          <p:nvPr/>
        </p:nvSpPr>
        <p:spPr>
          <a:xfrm>
            <a:off x="239320" y="3278708"/>
            <a:ext cx="5198667" cy="461665"/>
          </a:xfrm>
          <a:prstGeom prst="rect">
            <a:avLst/>
          </a:prstGeom>
          <a:noFill/>
        </p:spPr>
        <p:txBody>
          <a:bodyPr wrap="none" rtlCol="0">
            <a:spAutoFit/>
          </a:bodyPr>
          <a:lstStyle/>
          <a:p>
            <a:r>
              <a:rPr lang="en-US" sz="2400" i="1" dirty="0" smtClean="0"/>
              <a:t>d</a:t>
            </a:r>
            <a:r>
              <a:rPr lang="en-US" sz="2400" dirty="0" smtClean="0"/>
              <a:t>: spacing between certain set of planes</a:t>
            </a:r>
            <a:endParaRPr lang="en-US" sz="2400" dirty="0"/>
          </a:p>
        </p:txBody>
      </p:sp>
      <p:sp>
        <p:nvSpPr>
          <p:cNvPr id="8" name="TextBox 7"/>
          <p:cNvSpPr txBox="1"/>
          <p:nvPr/>
        </p:nvSpPr>
        <p:spPr>
          <a:xfrm>
            <a:off x="239320" y="4456257"/>
            <a:ext cx="4386072" cy="461665"/>
          </a:xfrm>
          <a:prstGeom prst="rect">
            <a:avLst/>
          </a:prstGeom>
          <a:noFill/>
        </p:spPr>
        <p:txBody>
          <a:bodyPr wrap="none" rtlCol="0">
            <a:spAutoFit/>
          </a:bodyPr>
          <a:lstStyle/>
          <a:p>
            <a:r>
              <a:rPr lang="en-US" sz="2400" i="1" dirty="0" smtClean="0"/>
              <a:t>D</a:t>
            </a:r>
            <a:r>
              <a:rPr lang="en-US" sz="2400" dirty="0" smtClean="0"/>
              <a:t>: spacing between lattice points</a:t>
            </a:r>
            <a:endParaRPr lang="en-US" sz="2400" dirty="0"/>
          </a:p>
        </p:txBody>
      </p:sp>
      <p:sp>
        <p:nvSpPr>
          <p:cNvPr id="3" name="TextBox 2"/>
          <p:cNvSpPr txBox="1"/>
          <p:nvPr/>
        </p:nvSpPr>
        <p:spPr>
          <a:xfrm>
            <a:off x="239320" y="5544065"/>
            <a:ext cx="4719858" cy="923330"/>
          </a:xfrm>
          <a:prstGeom prst="rect">
            <a:avLst/>
          </a:prstGeom>
          <a:noFill/>
          <a:ln>
            <a:solidFill>
              <a:schemeClr val="tx1"/>
            </a:solidFill>
          </a:ln>
        </p:spPr>
        <p:txBody>
          <a:bodyPr wrap="square" rtlCol="0">
            <a:spAutoFit/>
          </a:bodyPr>
          <a:lstStyle/>
          <a:p>
            <a:r>
              <a:rPr lang="en-US" dirty="0" smtClean="0"/>
              <a:t>The first diffraction angle (smallest measurable angle with constructive interference) is associated with the largest d, which is D.</a:t>
            </a:r>
            <a:endParaRPr lang="en-US" dirty="0"/>
          </a:p>
        </p:txBody>
      </p:sp>
    </p:spTree>
    <p:extLst>
      <p:ext uri="{BB962C8B-B14F-4D97-AF65-F5344CB8AC3E}">
        <p14:creationId xmlns:p14="http://schemas.microsoft.com/office/powerpoint/2010/main" val="87078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Calculate the constructive diffraction angle, </a:t>
                </a:r>
                <a14:m>
                  <m:oMath xmlns:m="http://schemas.openxmlformats.org/officeDocument/2006/math">
                    <m:r>
                      <a:rPr lang="en-US" i="1" smtClean="0">
                        <a:latin typeface="Cambria Math" panose="02040503050406030204" pitchFamily="18" charset="0"/>
                        <a:ea typeface="Cambria Math" panose="02040503050406030204" pitchFamily="18" charset="0"/>
                      </a:rPr>
                      <m:t>𝜑</m:t>
                    </m:r>
                  </m:oMath>
                </a14:m>
                <a:r>
                  <a:rPr lang="en-US" dirty="0" smtClean="0"/>
                  <a:t>, of Ni (D = 0.215 nm) for this particular crystal planes (indicated by red line), when using electrons with 54 eV energy. Assuming the crystal is square/cubic.</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3006542" y="3204466"/>
            <a:ext cx="4996814" cy="3389180"/>
          </a:xfrm>
          <a:prstGeom prst="rect">
            <a:avLst/>
          </a:prstGeom>
        </p:spPr>
      </p:pic>
      <p:cxnSp>
        <p:nvCxnSpPr>
          <p:cNvPr id="7" name="Straight Arrow Connector 6"/>
          <p:cNvCxnSpPr/>
          <p:nvPr/>
        </p:nvCxnSpPr>
        <p:spPr>
          <a:xfrm>
            <a:off x="3233394" y="5910606"/>
            <a:ext cx="980387" cy="490194"/>
          </a:xfrm>
          <a:prstGeom prst="straightConnector1">
            <a:avLst/>
          </a:prstGeom>
          <a:ln w="73025">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263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Diffraction of Al Foil (1927)</a:t>
            </a:r>
            <a:endParaRPr lang="en-US" dirty="0"/>
          </a:p>
        </p:txBody>
      </p:sp>
      <p:pic>
        <p:nvPicPr>
          <p:cNvPr id="4" name="Picture 3"/>
          <p:cNvPicPr>
            <a:picLocks noChangeAspect="1"/>
          </p:cNvPicPr>
          <p:nvPr/>
        </p:nvPicPr>
        <p:blipFill>
          <a:blip r:embed="rId2"/>
          <a:stretch>
            <a:fillRect/>
          </a:stretch>
        </p:blipFill>
        <p:spPr>
          <a:xfrm>
            <a:off x="709738" y="1542407"/>
            <a:ext cx="5740489" cy="4419066"/>
          </a:xfrm>
          <a:prstGeom prst="rect">
            <a:avLst/>
          </a:prstGeom>
        </p:spPr>
      </p:pic>
      <p:sp>
        <p:nvSpPr>
          <p:cNvPr id="5" name="TextBox 4"/>
          <p:cNvSpPr txBox="1"/>
          <p:nvPr/>
        </p:nvSpPr>
        <p:spPr>
          <a:xfrm>
            <a:off x="2259227" y="6122110"/>
            <a:ext cx="1953612" cy="461665"/>
          </a:xfrm>
          <a:prstGeom prst="rect">
            <a:avLst/>
          </a:prstGeom>
          <a:noFill/>
        </p:spPr>
        <p:txBody>
          <a:bodyPr wrap="none" rtlCol="0">
            <a:spAutoFit/>
          </a:bodyPr>
          <a:lstStyle/>
          <a:p>
            <a:r>
              <a:rPr lang="en-US" sz="2400" dirty="0" smtClean="0"/>
              <a:t>G. P. Thomson</a:t>
            </a:r>
            <a:endParaRPr lang="en-US" sz="2400" dirty="0"/>
          </a:p>
        </p:txBody>
      </p:sp>
      <p:sp>
        <p:nvSpPr>
          <p:cNvPr id="6" name="TextBox 5"/>
          <p:cNvSpPr txBox="1"/>
          <p:nvPr/>
        </p:nvSpPr>
        <p:spPr>
          <a:xfrm>
            <a:off x="6746789" y="2394488"/>
            <a:ext cx="5313406" cy="2308324"/>
          </a:xfrm>
          <a:prstGeom prst="rect">
            <a:avLst/>
          </a:prstGeom>
          <a:noFill/>
        </p:spPr>
        <p:txBody>
          <a:bodyPr wrap="square" rtlCol="0">
            <a:spAutoFit/>
          </a:bodyPr>
          <a:lstStyle/>
          <a:p>
            <a:r>
              <a:rPr lang="en-US" sz="3600" dirty="0" smtClean="0"/>
              <a:t>G. P. Thomson (son of J. J. Thomson) shared the Nobel Prize in Physics in 1937 with Davisson</a:t>
            </a:r>
            <a:endParaRPr lang="en-US" sz="3600" dirty="0"/>
          </a:p>
        </p:txBody>
      </p:sp>
    </p:spTree>
    <p:extLst>
      <p:ext uri="{BB962C8B-B14F-4D97-AF65-F5344CB8AC3E}">
        <p14:creationId xmlns:p14="http://schemas.microsoft.com/office/powerpoint/2010/main" val="3699105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State-of-the-art electron diffraction instrument: Low Energy Electron Diffraction optics</a:t>
            </a:r>
            <a:endParaRPr lang="en-US" dirty="0"/>
          </a:p>
        </p:txBody>
      </p:sp>
      <p:pic>
        <p:nvPicPr>
          <p:cNvPr id="1028" name="Picture 4" descr="http://www.omicron.de/cache/media_GB_IMG_0093C_freigestellt%5B2467%5D_20111208-122653_omicronmedia_image_paddedthumbnailscheme_ffffff_800x1200.jpg"/>
          <p:cNvPicPr>
            <a:picLocks noChangeAspect="1" noChangeArrowheads="1"/>
          </p:cNvPicPr>
          <p:nvPr/>
        </p:nvPicPr>
        <p:blipFill rotWithShape="1">
          <a:blip r:embed="rId2">
            <a:extLst>
              <a:ext uri="{28A0092B-C50C-407E-A947-70E740481C1C}">
                <a14:useLocalDpi xmlns:a14="http://schemas.microsoft.com/office/drawing/2010/main" val="0"/>
              </a:ext>
            </a:extLst>
          </a:blip>
          <a:srcRect l="23048" r="23431"/>
          <a:stretch/>
        </p:blipFill>
        <p:spPr bwMode="auto">
          <a:xfrm>
            <a:off x="4617858" y="2021187"/>
            <a:ext cx="3311611" cy="41250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115632" y="2077795"/>
            <a:ext cx="4659295" cy="4358266"/>
          </a:xfrm>
          <a:prstGeom prst="rect">
            <a:avLst/>
          </a:prstGeom>
        </p:spPr>
      </p:pic>
      <p:pic>
        <p:nvPicPr>
          <p:cNvPr id="4" name="Picture 3"/>
          <p:cNvPicPr>
            <a:picLocks noChangeAspect="1"/>
          </p:cNvPicPr>
          <p:nvPr/>
        </p:nvPicPr>
        <p:blipFill rotWithShape="1">
          <a:blip r:embed="rId4"/>
          <a:srcRect l="11308" t="2393" r="4641" b="9198"/>
          <a:stretch/>
        </p:blipFill>
        <p:spPr>
          <a:xfrm>
            <a:off x="8147999" y="1891013"/>
            <a:ext cx="3851167" cy="3508310"/>
          </a:xfrm>
          <a:prstGeom prst="rect">
            <a:avLst/>
          </a:prstGeom>
        </p:spPr>
      </p:pic>
      <p:sp>
        <p:nvSpPr>
          <p:cNvPr id="5" name="TextBox 4"/>
          <p:cNvSpPr txBox="1"/>
          <p:nvPr/>
        </p:nvSpPr>
        <p:spPr>
          <a:xfrm>
            <a:off x="8257592" y="5645020"/>
            <a:ext cx="3585790" cy="369332"/>
          </a:xfrm>
          <a:prstGeom prst="rect">
            <a:avLst/>
          </a:prstGeom>
          <a:noFill/>
        </p:spPr>
        <p:txBody>
          <a:bodyPr wrap="none" rtlCol="0">
            <a:spAutoFit/>
          </a:bodyPr>
          <a:lstStyle/>
          <a:p>
            <a:r>
              <a:rPr lang="en-US" dirty="0" smtClean="0"/>
              <a:t>Cu(001) crystal with 134 eV electron</a:t>
            </a:r>
            <a:endParaRPr lang="en-US" dirty="0"/>
          </a:p>
        </p:txBody>
      </p:sp>
    </p:spTree>
    <p:extLst>
      <p:ext uri="{BB962C8B-B14F-4D97-AF65-F5344CB8AC3E}">
        <p14:creationId xmlns:p14="http://schemas.microsoft.com/office/powerpoint/2010/main" val="3147622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Diffraction with Other Particles</a:t>
            </a:r>
            <a:endParaRPr lang="en-US" dirty="0"/>
          </a:p>
        </p:txBody>
      </p:sp>
      <p:pic>
        <p:nvPicPr>
          <p:cNvPr id="4" name="Picture 3"/>
          <p:cNvPicPr>
            <a:picLocks noChangeAspect="1"/>
          </p:cNvPicPr>
          <p:nvPr/>
        </p:nvPicPr>
        <p:blipFill>
          <a:blip r:embed="rId2"/>
          <a:stretch>
            <a:fillRect/>
          </a:stretch>
        </p:blipFill>
        <p:spPr>
          <a:xfrm>
            <a:off x="3989433" y="2368090"/>
            <a:ext cx="2939159" cy="2387257"/>
          </a:xfrm>
          <a:prstGeom prst="rect">
            <a:avLst/>
          </a:prstGeom>
        </p:spPr>
      </p:pic>
      <p:pic>
        <p:nvPicPr>
          <p:cNvPr id="5" name="Picture 4"/>
          <p:cNvPicPr>
            <a:picLocks noChangeAspect="1"/>
          </p:cNvPicPr>
          <p:nvPr/>
        </p:nvPicPr>
        <p:blipFill>
          <a:blip r:embed="rId3"/>
          <a:stretch>
            <a:fillRect/>
          </a:stretch>
        </p:blipFill>
        <p:spPr>
          <a:xfrm>
            <a:off x="6893843" y="2592186"/>
            <a:ext cx="2394501" cy="2404035"/>
          </a:xfrm>
          <a:prstGeom prst="rect">
            <a:avLst/>
          </a:prstGeom>
        </p:spPr>
      </p:pic>
      <p:pic>
        <p:nvPicPr>
          <p:cNvPr id="6" name="Picture 5"/>
          <p:cNvPicPr>
            <a:picLocks noChangeAspect="1"/>
          </p:cNvPicPr>
          <p:nvPr/>
        </p:nvPicPr>
        <p:blipFill>
          <a:blip r:embed="rId4"/>
          <a:stretch>
            <a:fillRect/>
          </a:stretch>
        </p:blipFill>
        <p:spPr>
          <a:xfrm>
            <a:off x="9323095" y="2249980"/>
            <a:ext cx="2860516" cy="3295143"/>
          </a:xfrm>
          <a:prstGeom prst="rect">
            <a:avLst/>
          </a:prstGeom>
        </p:spPr>
      </p:pic>
      <p:sp>
        <p:nvSpPr>
          <p:cNvPr id="7" name="TextBox 6"/>
          <p:cNvSpPr txBox="1"/>
          <p:nvPr/>
        </p:nvSpPr>
        <p:spPr>
          <a:xfrm>
            <a:off x="4354446" y="4731391"/>
            <a:ext cx="2209131" cy="461665"/>
          </a:xfrm>
          <a:prstGeom prst="rect">
            <a:avLst/>
          </a:prstGeom>
          <a:noFill/>
        </p:spPr>
        <p:txBody>
          <a:bodyPr wrap="none" rtlCol="0">
            <a:spAutoFit/>
          </a:bodyPr>
          <a:lstStyle/>
          <a:p>
            <a:r>
              <a:rPr lang="en-US" sz="2400" dirty="0" smtClean="0"/>
              <a:t>Cu with neutron</a:t>
            </a:r>
            <a:endParaRPr lang="en-US" sz="2400" dirty="0"/>
          </a:p>
        </p:txBody>
      </p:sp>
      <p:sp>
        <p:nvSpPr>
          <p:cNvPr id="8" name="TextBox 7"/>
          <p:cNvSpPr txBox="1"/>
          <p:nvPr/>
        </p:nvSpPr>
        <p:spPr>
          <a:xfrm>
            <a:off x="6893840" y="4926980"/>
            <a:ext cx="2464008" cy="461665"/>
          </a:xfrm>
          <a:prstGeom prst="rect">
            <a:avLst/>
          </a:prstGeom>
          <a:noFill/>
        </p:spPr>
        <p:txBody>
          <a:bodyPr wrap="none" rtlCol="0">
            <a:spAutoFit/>
          </a:bodyPr>
          <a:lstStyle/>
          <a:p>
            <a:r>
              <a:rPr lang="en-US" sz="2400" dirty="0" err="1" smtClean="0"/>
              <a:t>NaCl</a:t>
            </a:r>
            <a:r>
              <a:rPr lang="en-US" sz="2400" dirty="0" smtClean="0"/>
              <a:t> with neutron</a:t>
            </a:r>
            <a:endParaRPr lang="en-US" sz="2400" dirty="0"/>
          </a:p>
        </p:txBody>
      </p:sp>
      <p:sp>
        <p:nvSpPr>
          <p:cNvPr id="10" name="TextBox 9"/>
          <p:cNvSpPr txBox="1"/>
          <p:nvPr/>
        </p:nvSpPr>
        <p:spPr>
          <a:xfrm>
            <a:off x="8820434" y="1787641"/>
            <a:ext cx="3472233" cy="461665"/>
          </a:xfrm>
          <a:prstGeom prst="rect">
            <a:avLst/>
          </a:prstGeom>
          <a:noFill/>
        </p:spPr>
        <p:txBody>
          <a:bodyPr wrap="none" rtlCol="0">
            <a:spAutoFit/>
          </a:bodyPr>
          <a:lstStyle/>
          <a:p>
            <a:r>
              <a:rPr lang="en-US" sz="2400" dirty="0" smtClean="0"/>
              <a:t>Oxygen nuclei with proton</a:t>
            </a:r>
            <a:endParaRPr lang="en-US" sz="2400" dirty="0"/>
          </a:p>
        </p:txBody>
      </p:sp>
      <p:pic>
        <p:nvPicPr>
          <p:cNvPr id="11" name="Picture 10"/>
          <p:cNvPicPr>
            <a:picLocks noChangeAspect="1"/>
          </p:cNvPicPr>
          <p:nvPr/>
        </p:nvPicPr>
        <p:blipFill>
          <a:blip r:embed="rId5"/>
          <a:stretch>
            <a:fillRect/>
          </a:stretch>
        </p:blipFill>
        <p:spPr>
          <a:xfrm>
            <a:off x="334333" y="1535173"/>
            <a:ext cx="3541381" cy="3465029"/>
          </a:xfrm>
          <a:prstGeom prst="rect">
            <a:avLst/>
          </a:prstGeom>
        </p:spPr>
      </p:pic>
      <p:sp>
        <p:nvSpPr>
          <p:cNvPr id="12" name="TextBox 11"/>
          <p:cNvSpPr txBox="1"/>
          <p:nvPr/>
        </p:nvSpPr>
        <p:spPr>
          <a:xfrm>
            <a:off x="1182638" y="5083458"/>
            <a:ext cx="1564852" cy="461665"/>
          </a:xfrm>
          <a:prstGeom prst="rect">
            <a:avLst/>
          </a:prstGeom>
          <a:noFill/>
        </p:spPr>
        <p:txBody>
          <a:bodyPr wrap="none" rtlCol="0">
            <a:spAutoFit/>
          </a:bodyPr>
          <a:lstStyle/>
          <a:p>
            <a:r>
              <a:rPr lang="en-US" sz="2400" dirty="0" err="1" smtClean="0"/>
              <a:t>LiF</a:t>
            </a:r>
            <a:r>
              <a:rPr lang="en-US" sz="2400" dirty="0" smtClean="0"/>
              <a:t> with He</a:t>
            </a:r>
            <a:endParaRPr lang="en-US" sz="2400" dirty="0"/>
          </a:p>
        </p:txBody>
      </p:sp>
      <p:sp>
        <p:nvSpPr>
          <p:cNvPr id="13" name="TextBox 12"/>
          <p:cNvSpPr txBox="1"/>
          <p:nvPr/>
        </p:nvSpPr>
        <p:spPr>
          <a:xfrm>
            <a:off x="1452484" y="5930137"/>
            <a:ext cx="9547422" cy="584775"/>
          </a:xfrm>
          <a:prstGeom prst="rect">
            <a:avLst/>
          </a:prstGeom>
          <a:noFill/>
        </p:spPr>
        <p:txBody>
          <a:bodyPr wrap="none" rtlCol="0">
            <a:spAutoFit/>
          </a:bodyPr>
          <a:lstStyle/>
          <a:p>
            <a:r>
              <a:rPr lang="en-US" sz="3200" dirty="0" smtClean="0">
                <a:solidFill>
                  <a:srgbClr val="FF0000"/>
                </a:solidFill>
              </a:rPr>
              <a:t>All matter has wavelike as well as </a:t>
            </a:r>
            <a:r>
              <a:rPr lang="en-US" sz="3200" dirty="0" err="1" smtClean="0">
                <a:solidFill>
                  <a:srgbClr val="FF0000"/>
                </a:solidFill>
              </a:rPr>
              <a:t>particlelike</a:t>
            </a:r>
            <a:r>
              <a:rPr lang="en-US" sz="3200" dirty="0" smtClean="0">
                <a:solidFill>
                  <a:srgbClr val="FF0000"/>
                </a:solidFill>
              </a:rPr>
              <a:t> properties.</a:t>
            </a:r>
            <a:endParaRPr lang="en-US" sz="3200" dirty="0">
              <a:solidFill>
                <a:srgbClr val="FF0000"/>
              </a:solidFill>
            </a:endParaRPr>
          </a:p>
        </p:txBody>
      </p:sp>
    </p:spTree>
    <p:extLst>
      <p:ext uri="{BB962C8B-B14F-4D97-AF65-F5344CB8AC3E}">
        <p14:creationId xmlns:p14="http://schemas.microsoft.com/office/powerpoint/2010/main" val="3808697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Compute the wavelength of a neutron with kinetic energy of 0.0568 eV. Cu has lattice constant (atom-atom distance) of 0.36 nm. If you use this neutron beam to do the diffraction experiment, what would be the first angle you could see the diffraction?</a:t>
            </a:r>
            <a:endParaRPr lang="en-US" dirty="0"/>
          </a:p>
        </p:txBody>
      </p:sp>
    </p:spTree>
    <p:extLst>
      <p:ext uri="{BB962C8B-B14F-4D97-AF65-F5344CB8AC3E}">
        <p14:creationId xmlns:p14="http://schemas.microsoft.com/office/powerpoint/2010/main" val="2376491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 Packets</a:t>
            </a:r>
            <a:endParaRPr lang="en-US" dirty="0"/>
          </a:p>
        </p:txBody>
      </p:sp>
      <p:sp>
        <p:nvSpPr>
          <p:cNvPr id="3" name="Content Placeholder 2"/>
          <p:cNvSpPr>
            <a:spLocks noGrp="1"/>
          </p:cNvSpPr>
          <p:nvPr>
            <p:ph idx="1"/>
          </p:nvPr>
        </p:nvSpPr>
        <p:spPr/>
        <p:txBody>
          <a:bodyPr/>
          <a:lstStyle/>
          <a:p>
            <a:r>
              <a:rPr lang="en-US" dirty="0" smtClean="0"/>
              <a:t>The matter wave describe the probability of finding the particle</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4249025" y="2588820"/>
                <a:ext cx="2172903" cy="8647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𝑦</m:t>
                          </m:r>
                        </m:num>
                        <m:den>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𝑥</m:t>
                              </m:r>
                            </m:e>
                            <m:sup>
                              <m:r>
                                <a:rPr lang="en-US" sz="2800" b="0" i="1" smtClean="0">
                                  <a:latin typeface="Cambria Math" panose="02040503050406030204" pitchFamily="18" charset="0"/>
                                  <a:ea typeface="Cambria Math" panose="02040503050406030204" pitchFamily="18" charset="0"/>
                                </a:rPr>
                                <m:t>2</m:t>
                              </m:r>
                            </m:sup>
                          </m:sSup>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𝑣</m:t>
                              </m:r>
                            </m:e>
                            <m:sup>
                              <m:r>
                                <a:rPr lang="en-US" sz="2800" b="0" i="1" smtClean="0">
                                  <a:latin typeface="Cambria Math" panose="02040503050406030204" pitchFamily="18" charset="0"/>
                                </a:rPr>
                                <m:t>2</m:t>
                              </m:r>
                            </m:sup>
                          </m:sSup>
                        </m:den>
                      </m:f>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m:t>
                              </m:r>
                            </m:e>
                            <m:sup>
                              <m:r>
                                <a:rPr lang="en-US" sz="2800" i="1">
                                  <a:latin typeface="Cambria Math" panose="02040503050406030204" pitchFamily="18" charset="0"/>
                                </a:rPr>
                                <m:t>2</m:t>
                              </m:r>
                            </m:sup>
                          </m:sSup>
                          <m:r>
                            <a:rPr lang="en-US" sz="2800" i="1">
                              <a:latin typeface="Cambria Math" panose="02040503050406030204" pitchFamily="18" charset="0"/>
                            </a:rPr>
                            <m:t>𝑦</m:t>
                          </m:r>
                        </m:num>
                        <m:den>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𝑡</m:t>
                              </m:r>
                            </m:e>
                            <m:sup>
                              <m:r>
                                <a:rPr lang="en-US" sz="2800" i="1">
                                  <a:latin typeface="Cambria Math" panose="02040503050406030204" pitchFamily="18" charset="0"/>
                                  <a:ea typeface="Cambria Math" panose="02040503050406030204" pitchFamily="18" charset="0"/>
                                </a:rPr>
                                <m:t>2</m:t>
                              </m:r>
                            </m:sup>
                          </m:sSup>
                        </m:den>
                      </m:f>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4249025" y="2588820"/>
                <a:ext cx="2172903" cy="864789"/>
              </a:xfrm>
              <a:prstGeom prst="rect">
                <a:avLst/>
              </a:prstGeom>
              <a:blipFill rotWithShape="0">
                <a:blip r:embed="rId2"/>
                <a:stretch>
                  <a:fillRect/>
                </a:stretch>
              </a:blipFill>
            </p:spPr>
            <p:txBody>
              <a:bodyPr/>
              <a:lstStyle/>
              <a:p>
                <a:r>
                  <a:rPr lang="en-US">
                    <a:noFill/>
                  </a:rPr>
                  <a:t> </a:t>
                </a:r>
              </a:p>
            </p:txBody>
          </p:sp>
        </mc:Fallback>
      </mc:AlternateContent>
      <p:sp>
        <p:nvSpPr>
          <p:cNvPr id="6" name="TextBox 5"/>
          <p:cNvSpPr txBox="1"/>
          <p:nvPr/>
        </p:nvSpPr>
        <p:spPr>
          <a:xfrm>
            <a:off x="2051645" y="2790381"/>
            <a:ext cx="2071273" cy="461665"/>
          </a:xfrm>
          <a:prstGeom prst="rect">
            <a:avLst/>
          </a:prstGeom>
          <a:noFill/>
        </p:spPr>
        <p:txBody>
          <a:bodyPr wrap="none" rtlCol="0">
            <a:spAutoFit/>
          </a:bodyPr>
          <a:lstStyle/>
          <a:p>
            <a:r>
              <a:rPr lang="en-US" sz="2400" dirty="0" smtClean="0"/>
              <a:t>Wave Equation</a:t>
            </a:r>
            <a:endParaRPr lang="en-US" sz="2400" dirty="0"/>
          </a:p>
        </p:txBody>
      </p:sp>
      <mc:AlternateContent xmlns:mc="http://schemas.openxmlformats.org/markup-compatibility/2006" xmlns:a14="http://schemas.microsoft.com/office/drawing/2010/main">
        <mc:Choice Requires="a14">
          <p:sp>
            <p:nvSpPr>
              <p:cNvPr id="7" name="TextBox 6"/>
              <p:cNvSpPr txBox="1"/>
              <p:nvPr/>
            </p:nvSpPr>
            <p:spPr>
              <a:xfrm>
                <a:off x="3281113" y="4216802"/>
                <a:ext cx="396044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𝑦</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𝑡</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𝑐𝑜𝑠</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𝑘𝑥</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𝜔</m:t>
                          </m:r>
                          <m:r>
                            <a:rPr lang="en-US" sz="2800" b="0" i="1" smtClean="0">
                              <a:latin typeface="Cambria Math" panose="02040503050406030204" pitchFamily="18" charset="0"/>
                              <a:ea typeface="Cambria Math" panose="02040503050406030204" pitchFamily="18" charset="0"/>
                            </a:rPr>
                            <m:t>𝑡</m:t>
                          </m:r>
                        </m:e>
                      </m:d>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3281113" y="4216802"/>
                <a:ext cx="3960443" cy="43088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071074" y="5119806"/>
                <a:ext cx="1177951"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num>
                        <m:den>
                          <m:r>
                            <a:rPr lang="en-US" sz="2800" b="0" i="1" smtClean="0">
                              <a:latin typeface="Cambria Math" panose="02040503050406030204" pitchFamily="18" charset="0"/>
                              <a:ea typeface="Cambria Math" panose="02040503050406030204" pitchFamily="18" charset="0"/>
                            </a:rPr>
                            <m:t>𝜆</m:t>
                          </m:r>
                        </m:den>
                      </m:f>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3071074" y="5119806"/>
                <a:ext cx="1177951" cy="80945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515712" y="5935511"/>
                <a:ext cx="1237838"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𝜔</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num>
                        <m:den>
                          <m:r>
                            <a:rPr lang="en-US" sz="2800" b="0" i="1" smtClean="0">
                              <a:latin typeface="Cambria Math" panose="02040503050406030204" pitchFamily="18" charset="0"/>
                              <a:ea typeface="Cambria Math" panose="02040503050406030204" pitchFamily="18" charset="0"/>
                            </a:rPr>
                            <m:t>𝑇</m:t>
                          </m:r>
                        </m:den>
                      </m:f>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4515712" y="5935511"/>
                <a:ext cx="1237838" cy="80945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874420" y="5292481"/>
                <a:ext cx="2781787" cy="843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𝑣</m:t>
                          </m:r>
                        </m:e>
                        <m:sub>
                          <m:r>
                            <a:rPr lang="en-US" sz="2800" b="0" i="1" smtClean="0">
                              <a:latin typeface="Cambria Math" panose="02040503050406030204" pitchFamily="18" charset="0"/>
                              <a:ea typeface="Cambria Math" panose="02040503050406030204" pitchFamily="18" charset="0"/>
                            </a:rPr>
                            <m:t>𝑝</m:t>
                          </m:r>
                        </m:sub>
                      </m:sSub>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i="1">
                          <a:latin typeface="Cambria Math" panose="02040503050406030204" pitchFamily="18" charset="0"/>
                          <a:ea typeface="Cambria Math" panose="02040503050406030204" pitchFamily="18" charset="0"/>
                        </a:rPr>
                        <m:t>𝜆</m:t>
                      </m:r>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𝜆</m:t>
                          </m:r>
                        </m:num>
                        <m:den>
                          <m:r>
                            <a:rPr lang="en-US" sz="2800" b="0" i="1" smtClean="0">
                              <a:latin typeface="Cambria Math" panose="02040503050406030204" pitchFamily="18" charset="0"/>
                              <a:ea typeface="Cambria Math" panose="02040503050406030204" pitchFamily="18" charset="0"/>
                            </a:rPr>
                            <m:t>𝑇</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𝜔</m:t>
                          </m:r>
                        </m:num>
                        <m:den>
                          <m:r>
                            <a:rPr lang="en-US" sz="2800" b="0" i="1" smtClean="0">
                              <a:latin typeface="Cambria Math" panose="02040503050406030204" pitchFamily="18" charset="0"/>
                              <a:ea typeface="Cambria Math" panose="02040503050406030204" pitchFamily="18" charset="0"/>
                            </a:rPr>
                            <m:t>𝑘</m:t>
                          </m:r>
                        </m:den>
                      </m:f>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8874420" y="5292481"/>
                <a:ext cx="2781787" cy="843821"/>
              </a:xfrm>
              <a:prstGeom prst="rect">
                <a:avLst/>
              </a:prstGeom>
              <a:blipFill rotWithShape="0">
                <a:blip r:embed="rId6"/>
                <a:stretch>
                  <a:fillRect/>
                </a:stretch>
              </a:blipFill>
            </p:spPr>
            <p:txBody>
              <a:bodyPr/>
              <a:lstStyle/>
              <a:p>
                <a:r>
                  <a:rPr lang="en-US">
                    <a:noFill/>
                  </a:rPr>
                  <a:t> </a:t>
                </a:r>
              </a:p>
            </p:txBody>
          </p:sp>
        </mc:Fallback>
      </mc:AlternateContent>
      <p:sp>
        <p:nvSpPr>
          <p:cNvPr id="11" name="TextBox 10"/>
          <p:cNvSpPr txBox="1"/>
          <p:nvPr/>
        </p:nvSpPr>
        <p:spPr>
          <a:xfrm>
            <a:off x="926470" y="5293699"/>
            <a:ext cx="1942006" cy="461665"/>
          </a:xfrm>
          <a:prstGeom prst="rect">
            <a:avLst/>
          </a:prstGeom>
          <a:noFill/>
        </p:spPr>
        <p:txBody>
          <a:bodyPr wrap="none" rtlCol="0">
            <a:spAutoFit/>
          </a:bodyPr>
          <a:lstStyle/>
          <a:p>
            <a:r>
              <a:rPr lang="en-US" sz="2400" dirty="0" smtClean="0"/>
              <a:t>Wave number</a:t>
            </a:r>
            <a:endParaRPr lang="en-US" sz="2400" dirty="0"/>
          </a:p>
        </p:txBody>
      </p:sp>
      <p:sp>
        <p:nvSpPr>
          <p:cNvPr id="12" name="TextBox 11"/>
          <p:cNvSpPr txBox="1"/>
          <p:nvPr/>
        </p:nvSpPr>
        <p:spPr>
          <a:xfrm>
            <a:off x="926470" y="6197675"/>
            <a:ext cx="3417089" cy="461665"/>
          </a:xfrm>
          <a:prstGeom prst="rect">
            <a:avLst/>
          </a:prstGeom>
          <a:noFill/>
        </p:spPr>
        <p:txBody>
          <a:bodyPr wrap="none" rtlCol="0">
            <a:spAutoFit/>
          </a:bodyPr>
          <a:lstStyle/>
          <a:p>
            <a:r>
              <a:rPr lang="en-US" sz="2400" dirty="0" smtClean="0"/>
              <a:t>Angular(phase) frequency</a:t>
            </a:r>
            <a:endParaRPr lang="en-US" sz="2400" dirty="0"/>
          </a:p>
        </p:txBody>
      </p:sp>
      <p:sp>
        <p:nvSpPr>
          <p:cNvPr id="13" name="TextBox 12"/>
          <p:cNvSpPr txBox="1"/>
          <p:nvPr/>
        </p:nvSpPr>
        <p:spPr>
          <a:xfrm>
            <a:off x="6846129" y="5483558"/>
            <a:ext cx="1960986" cy="461665"/>
          </a:xfrm>
          <a:prstGeom prst="rect">
            <a:avLst/>
          </a:prstGeom>
          <a:noFill/>
        </p:spPr>
        <p:txBody>
          <a:bodyPr wrap="none" rtlCol="0">
            <a:spAutoFit/>
          </a:bodyPr>
          <a:lstStyle/>
          <a:p>
            <a:r>
              <a:rPr lang="en-US" sz="2400" dirty="0" smtClean="0"/>
              <a:t>Phase velocity</a:t>
            </a:r>
            <a:endParaRPr lang="en-US" sz="2400" dirty="0"/>
          </a:p>
        </p:txBody>
      </p:sp>
    </p:spTree>
    <p:extLst>
      <p:ext uri="{BB962C8B-B14F-4D97-AF65-F5344CB8AC3E}">
        <p14:creationId xmlns:p14="http://schemas.microsoft.com/office/powerpoint/2010/main" val="3371887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 Packet</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56665" y="1690688"/>
                <a:ext cx="744505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𝑦</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𝑡</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𝑐𝑜𝑠</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𝑥</m:t>
                          </m:r>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𝜔</m:t>
                              </m:r>
                            </m:e>
                            <m:sub>
                              <m:r>
                                <a:rPr lang="en-US" sz="2800" i="1">
                                  <a:latin typeface="Cambria Math" panose="02040503050406030204" pitchFamily="18" charset="0"/>
                                </a:rPr>
                                <m:t>1</m:t>
                              </m:r>
                            </m:sub>
                          </m:sSub>
                          <m:r>
                            <a:rPr lang="en-US" sz="2800" b="0" i="1" smtClean="0">
                              <a:latin typeface="Cambria Math" panose="02040503050406030204" pitchFamily="18" charset="0"/>
                              <a:ea typeface="Cambria Math" panose="02040503050406030204" pitchFamily="18" charset="0"/>
                            </a:rPr>
                            <m:t>𝑡</m:t>
                          </m:r>
                        </m:e>
                      </m:d>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0</m:t>
                          </m:r>
                        </m:sub>
                      </m:sSub>
                      <m:r>
                        <a:rPr lang="en-US" sz="2800" i="1">
                          <a:latin typeface="Cambria Math" panose="02040503050406030204" pitchFamily="18" charset="0"/>
                        </a:rPr>
                        <m:t>𝑐𝑜𝑠</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𝑘</m:t>
                              </m:r>
                            </m:e>
                            <m:sub>
                              <m:r>
                                <a:rPr lang="en-US" sz="2800" b="0" i="1" smtClean="0">
                                  <a:latin typeface="Cambria Math" panose="02040503050406030204" pitchFamily="18" charset="0"/>
                                </a:rPr>
                                <m:t>2</m:t>
                              </m:r>
                            </m:sub>
                          </m:sSub>
                          <m:r>
                            <a:rPr lang="en-US" sz="2800" i="1">
                              <a:latin typeface="Cambria Math" panose="02040503050406030204" pitchFamily="18" charset="0"/>
                            </a:rPr>
                            <m:t>𝑥</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𝑡</m:t>
                          </m:r>
                        </m:e>
                      </m:d>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156665" y="1690688"/>
                <a:ext cx="7445051" cy="430887"/>
              </a:xfrm>
              <a:prstGeom prst="rect">
                <a:avLst/>
              </a:prstGeom>
              <a:blipFill rotWithShape="0">
                <a:blip r:embed="rId2"/>
                <a:stretch>
                  <a:fillRect/>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7707000" y="1266297"/>
            <a:ext cx="4485000" cy="3584000"/>
          </a:xfrm>
          <a:prstGeom prst="rect">
            <a:avLst/>
          </a:prstGeom>
        </p:spPr>
      </p:pic>
      <mc:AlternateContent xmlns:mc="http://schemas.openxmlformats.org/markup-compatibility/2006">
        <mc:Choice xmlns:a14="http://schemas.microsoft.com/office/drawing/2010/main" Requires="a14">
          <p:sp>
            <p:nvSpPr>
              <p:cNvPr id="6" name="TextBox 5"/>
              <p:cNvSpPr txBox="1"/>
              <p:nvPr/>
            </p:nvSpPr>
            <p:spPr>
              <a:xfrm>
                <a:off x="74396" y="3153215"/>
                <a:ext cx="7444667" cy="9681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𝑦</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𝑡</m:t>
                          </m:r>
                        </m:e>
                      </m:d>
                      <m:r>
                        <a:rPr lang="en-US" sz="2800" b="0" i="1" smtClean="0">
                          <a:latin typeface="Cambria Math" panose="02040503050406030204" pitchFamily="18" charset="0"/>
                        </a:rPr>
                        <m:t>=2</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𝑐𝑜𝑠</m:t>
                      </m:r>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𝑘𝑥</m:t>
                          </m:r>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r>
                            <a:rPr lang="en-US" sz="2800" i="1">
                              <a:latin typeface="Cambria Math" panose="02040503050406030204" pitchFamily="18" charset="0"/>
                              <a:ea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𝜔</m:t>
                          </m:r>
                          <m:r>
                            <a:rPr lang="en-US" sz="2800" b="0" i="1" smtClean="0">
                              <a:latin typeface="Cambria Math" panose="02040503050406030204" pitchFamily="18" charset="0"/>
                              <a:ea typeface="Cambria Math" panose="02040503050406030204" pitchFamily="18" charset="0"/>
                            </a:rPr>
                            <m:t>𝑡</m:t>
                          </m:r>
                        </m:e>
                      </m:d>
                      <m:r>
                        <a:rPr lang="en-US" sz="2800" b="0" i="1" smtClean="0">
                          <a:latin typeface="Cambria Math" panose="02040503050406030204" pitchFamily="18" charset="0"/>
                        </a:rPr>
                        <m:t>𝑐𝑜𝑠</m:t>
                      </m:r>
                      <m:d>
                        <m:dPr>
                          <m:ctrlPr>
                            <a:rPr lang="en-US" sz="2800" b="0" i="1" smtClean="0">
                              <a:latin typeface="Cambria Math" panose="02040503050406030204" pitchFamily="18" charset="0"/>
                            </a:rPr>
                          </m:ctrlPr>
                        </m:d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𝑘</m:t>
                              </m:r>
                            </m:e>
                          </m:acc>
                          <m:r>
                            <a:rPr lang="en-US" sz="2800" i="1">
                              <a:latin typeface="Cambria Math" panose="02040503050406030204" pitchFamily="18" charset="0"/>
                              <a:ea typeface="Cambria Math" panose="02040503050406030204" pitchFamily="18" charset="0"/>
                            </a:rPr>
                            <m:t>𝑥</m:t>
                          </m:r>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𝜔</m:t>
                              </m:r>
                            </m:e>
                          </m:acc>
                          <m:r>
                            <a:rPr lang="en-US" sz="2800" i="1">
                              <a:latin typeface="Cambria Math" panose="02040503050406030204" pitchFamily="18" charset="0"/>
                              <a:ea typeface="Cambria Math" panose="02040503050406030204" pitchFamily="18" charset="0"/>
                            </a:rPr>
                            <m:t>𝑡</m:t>
                          </m:r>
                        </m:e>
                      </m:d>
                    </m:oMath>
                  </m:oMathPara>
                </a14:m>
                <a:endParaRPr lang="en-US" sz="2800" dirty="0"/>
              </a:p>
            </p:txBody>
          </p:sp>
        </mc:Choice>
        <mc:Fallback>
          <p:sp>
            <p:nvSpPr>
              <p:cNvPr id="6" name="TextBox 5"/>
              <p:cNvSpPr txBox="1">
                <a:spLocks noRot="1" noChangeAspect="1" noMove="1" noResize="1" noEditPoints="1" noAdjustHandles="1" noChangeArrowheads="1" noChangeShapeType="1" noTextEdit="1"/>
              </p:cNvSpPr>
              <p:nvPr/>
            </p:nvSpPr>
            <p:spPr>
              <a:xfrm>
                <a:off x="74396" y="3153215"/>
                <a:ext cx="7444667" cy="968150"/>
              </a:xfrm>
              <a:prstGeom prst="rect">
                <a:avLst/>
              </a:prstGeom>
              <a:blipFill rotWithShape="0">
                <a:blip r:embed="rId4"/>
                <a:stretch>
                  <a:fillRect/>
                </a:stretch>
              </a:blipFill>
            </p:spPr>
            <p:txBody>
              <a:bodyPr/>
              <a:lstStyle/>
              <a:p>
                <a:r>
                  <a:rPr lang="en-US">
                    <a:noFill/>
                  </a:rPr>
                  <a:t> </a:t>
                </a:r>
              </a:p>
            </p:txBody>
          </p:sp>
        </mc:Fallback>
      </mc:AlternateContent>
      <p:sp>
        <p:nvSpPr>
          <p:cNvPr id="7" name="Rectangle 6"/>
          <p:cNvSpPr/>
          <p:nvPr/>
        </p:nvSpPr>
        <p:spPr>
          <a:xfrm>
            <a:off x="711738" y="5388938"/>
            <a:ext cx="6334897" cy="369332"/>
          </a:xfrm>
          <a:prstGeom prst="rect">
            <a:avLst/>
          </a:prstGeom>
        </p:spPr>
        <p:txBody>
          <a:bodyPr wrap="square">
            <a:spAutoFit/>
          </a:bodyPr>
          <a:lstStyle/>
          <a:p>
            <a:r>
              <a:rPr lang="en-US" dirty="0">
                <a:hlinkClick r:id="rId5"/>
              </a:rPr>
              <a:t>http://www.acs.psu.edu/drussell/Demos/superposition/beats.gif</a:t>
            </a:r>
            <a:endParaRPr lang="en-US" dirty="0"/>
          </a:p>
        </p:txBody>
      </p:sp>
    </p:spTree>
    <p:extLst>
      <p:ext uri="{BB962C8B-B14F-4D97-AF65-F5344CB8AC3E}">
        <p14:creationId xmlns:p14="http://schemas.microsoft.com/office/powerpoint/2010/main" val="3496410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 Packet (adding more than two waves)</a:t>
            </a:r>
            <a:endParaRPr lang="en-US" dirty="0"/>
          </a:p>
        </p:txBody>
      </p:sp>
      <p:pic>
        <p:nvPicPr>
          <p:cNvPr id="4" name="Picture 3"/>
          <p:cNvPicPr>
            <a:picLocks noChangeAspect="1"/>
          </p:cNvPicPr>
          <p:nvPr/>
        </p:nvPicPr>
        <p:blipFill>
          <a:blip r:embed="rId2"/>
          <a:stretch>
            <a:fillRect/>
          </a:stretch>
        </p:blipFill>
        <p:spPr>
          <a:xfrm>
            <a:off x="2425038" y="2141839"/>
            <a:ext cx="4121013" cy="3448092"/>
          </a:xfrm>
          <a:prstGeom prst="rect">
            <a:avLst/>
          </a:prstGeom>
        </p:spPr>
      </p:pic>
      <p:pic>
        <p:nvPicPr>
          <p:cNvPr id="5" name="Picture 4"/>
          <p:cNvPicPr>
            <a:picLocks noChangeAspect="1"/>
          </p:cNvPicPr>
          <p:nvPr/>
        </p:nvPicPr>
        <p:blipFill>
          <a:blip r:embed="rId3"/>
          <a:stretch>
            <a:fillRect/>
          </a:stretch>
        </p:blipFill>
        <p:spPr>
          <a:xfrm>
            <a:off x="6704968" y="2490465"/>
            <a:ext cx="5321606" cy="2575805"/>
          </a:xfrm>
          <a:prstGeom prst="rect">
            <a:avLst/>
          </a:prstGeom>
        </p:spPr>
      </p:pic>
      <p:pic>
        <p:nvPicPr>
          <p:cNvPr id="6" name="Picture 5"/>
          <p:cNvPicPr>
            <a:picLocks noChangeAspect="1"/>
          </p:cNvPicPr>
          <p:nvPr/>
        </p:nvPicPr>
        <p:blipFill>
          <a:blip r:embed="rId4"/>
          <a:stretch>
            <a:fillRect/>
          </a:stretch>
        </p:blipFill>
        <p:spPr>
          <a:xfrm>
            <a:off x="0" y="2767912"/>
            <a:ext cx="2425038" cy="244252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8198918" y="5317194"/>
                <a:ext cx="1378262" cy="8180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𝑣</m:t>
                          </m:r>
                        </m:e>
                        <m:sub>
                          <m:r>
                            <a:rPr lang="en-US" sz="2800" b="0" i="1" smtClean="0">
                              <a:latin typeface="Cambria Math" panose="02040503050406030204" pitchFamily="18" charset="0"/>
                              <a:ea typeface="Cambria Math" panose="02040503050406030204" pitchFamily="18" charset="0"/>
                            </a:rPr>
                            <m:t>𝑔</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𝑑</m:t>
                          </m:r>
                          <m:r>
                            <a:rPr lang="en-US" sz="2800" b="0" i="1" smtClean="0">
                              <a:latin typeface="Cambria Math" panose="02040503050406030204" pitchFamily="18" charset="0"/>
                              <a:ea typeface="Cambria Math" panose="02040503050406030204" pitchFamily="18" charset="0"/>
                            </a:rPr>
                            <m:t>𝜔</m:t>
                          </m:r>
                        </m:num>
                        <m:den>
                          <m:r>
                            <a:rPr lang="en-US" sz="2800" b="0" i="1" smtClean="0">
                              <a:latin typeface="Cambria Math" panose="02040503050406030204" pitchFamily="18" charset="0"/>
                              <a:ea typeface="Cambria Math" panose="02040503050406030204" pitchFamily="18" charset="0"/>
                            </a:rPr>
                            <m:t>𝑑𝑘</m:t>
                          </m:r>
                        </m:den>
                      </m:f>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8198918" y="5317194"/>
                <a:ext cx="1378262" cy="818044"/>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15862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velocity and phase velocity</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3078218" y="2029692"/>
                <a:ext cx="1175899" cy="7379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𝑣</m:t>
                          </m:r>
                        </m:e>
                        <m:sub>
                          <m:r>
                            <a:rPr lang="en-US" sz="2800" b="0" i="1" smtClean="0">
                              <a:latin typeface="Cambria Math" panose="02040503050406030204" pitchFamily="18" charset="0"/>
                              <a:ea typeface="Cambria Math" panose="02040503050406030204" pitchFamily="18" charset="0"/>
                            </a:rPr>
                            <m:t>𝑝</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𝜔</m:t>
                          </m:r>
                        </m:num>
                        <m:den>
                          <m:r>
                            <a:rPr lang="en-US" sz="2800" b="0" i="1" smtClean="0">
                              <a:latin typeface="Cambria Math" panose="02040503050406030204" pitchFamily="18" charset="0"/>
                              <a:ea typeface="Cambria Math" panose="02040503050406030204" pitchFamily="18" charset="0"/>
                            </a:rPr>
                            <m:t>𝑘</m:t>
                          </m:r>
                        </m:den>
                      </m:f>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078218" y="2029692"/>
                <a:ext cx="1175899" cy="737959"/>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0360614" y="1690688"/>
                <a:ext cx="1378262" cy="8180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𝑣</m:t>
                          </m:r>
                        </m:e>
                        <m:sub>
                          <m:r>
                            <a:rPr lang="en-US" sz="2800" b="0" i="1" smtClean="0">
                              <a:latin typeface="Cambria Math" panose="02040503050406030204" pitchFamily="18" charset="0"/>
                              <a:ea typeface="Cambria Math" panose="02040503050406030204" pitchFamily="18" charset="0"/>
                            </a:rPr>
                            <m:t>𝑔</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𝑑</m:t>
                          </m:r>
                          <m:r>
                            <a:rPr lang="en-US" sz="2800" b="0" i="1" smtClean="0">
                              <a:latin typeface="Cambria Math" panose="02040503050406030204" pitchFamily="18" charset="0"/>
                              <a:ea typeface="Cambria Math" panose="02040503050406030204" pitchFamily="18" charset="0"/>
                            </a:rPr>
                            <m:t>𝜔</m:t>
                          </m:r>
                        </m:num>
                        <m:den>
                          <m:r>
                            <a:rPr lang="en-US" sz="2800" b="0" i="1" smtClean="0">
                              <a:latin typeface="Cambria Math" panose="02040503050406030204" pitchFamily="18" charset="0"/>
                              <a:ea typeface="Cambria Math" panose="02040503050406030204" pitchFamily="18" charset="0"/>
                            </a:rPr>
                            <m:t>𝑑𝑘</m:t>
                          </m:r>
                        </m:den>
                      </m:f>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10360614" y="1690688"/>
                <a:ext cx="1378262" cy="818044"/>
              </a:xfrm>
              <a:prstGeom prst="rect">
                <a:avLst/>
              </a:prstGeom>
              <a:blipFill rotWithShape="0">
                <a:blip r:embed="rId3"/>
                <a:stretch>
                  <a:fillRect/>
                </a:stretch>
              </a:blipFill>
            </p:spPr>
            <p:txBody>
              <a:bodyPr/>
              <a:lstStyle/>
              <a:p>
                <a:r>
                  <a:rPr lang="en-US">
                    <a:noFill/>
                  </a:rPr>
                  <a:t> </a:t>
                </a:r>
              </a:p>
            </p:txBody>
          </p:sp>
        </mc:Fallback>
      </mc:AlternateContent>
      <p:sp>
        <p:nvSpPr>
          <p:cNvPr id="3" name="TextBox 2"/>
          <p:cNvSpPr txBox="1"/>
          <p:nvPr/>
        </p:nvSpPr>
        <p:spPr>
          <a:xfrm>
            <a:off x="838200" y="2257523"/>
            <a:ext cx="1960986" cy="461665"/>
          </a:xfrm>
          <a:prstGeom prst="rect">
            <a:avLst/>
          </a:prstGeom>
          <a:noFill/>
        </p:spPr>
        <p:txBody>
          <a:bodyPr wrap="none" rtlCol="0">
            <a:spAutoFit/>
          </a:bodyPr>
          <a:lstStyle/>
          <a:p>
            <a:r>
              <a:rPr lang="en-US" sz="2400" dirty="0" smtClean="0"/>
              <a:t>Phase velocity</a:t>
            </a:r>
            <a:endParaRPr lang="en-US" sz="2400" dirty="0"/>
          </a:p>
        </p:txBody>
      </p:sp>
      <p:sp>
        <p:nvSpPr>
          <p:cNvPr id="6" name="TextBox 5"/>
          <p:cNvSpPr txBox="1"/>
          <p:nvPr/>
        </p:nvSpPr>
        <p:spPr>
          <a:xfrm>
            <a:off x="8165378" y="1929883"/>
            <a:ext cx="2000932" cy="461665"/>
          </a:xfrm>
          <a:prstGeom prst="rect">
            <a:avLst/>
          </a:prstGeom>
          <a:noFill/>
        </p:spPr>
        <p:txBody>
          <a:bodyPr wrap="none" rtlCol="0">
            <a:spAutoFit/>
          </a:bodyPr>
          <a:lstStyle/>
          <a:p>
            <a:r>
              <a:rPr lang="en-US" sz="2400" dirty="0" smtClean="0"/>
              <a:t>Group velocity</a:t>
            </a:r>
            <a:endParaRPr lang="en-US" sz="2400" dirty="0"/>
          </a:p>
        </p:txBody>
      </p:sp>
      <p:sp>
        <p:nvSpPr>
          <p:cNvPr id="7" name="TextBox 6"/>
          <p:cNvSpPr txBox="1"/>
          <p:nvPr/>
        </p:nvSpPr>
        <p:spPr>
          <a:xfrm>
            <a:off x="7505945" y="2630743"/>
            <a:ext cx="4478021" cy="461665"/>
          </a:xfrm>
          <a:prstGeom prst="rect">
            <a:avLst/>
          </a:prstGeom>
          <a:noFill/>
          <a:ln>
            <a:solidFill>
              <a:schemeClr val="tx1"/>
            </a:solidFill>
          </a:ln>
        </p:spPr>
        <p:txBody>
          <a:bodyPr wrap="none" rtlCol="0">
            <a:spAutoFit/>
          </a:bodyPr>
          <a:lstStyle/>
          <a:p>
            <a:r>
              <a:rPr lang="en-US" sz="2400" dirty="0" smtClean="0">
                <a:solidFill>
                  <a:srgbClr val="FF0000"/>
                </a:solidFill>
              </a:rPr>
              <a:t>Directly related to particle velocity</a:t>
            </a:r>
            <a:endParaRPr lang="en-US" sz="2400" dirty="0">
              <a:solidFill>
                <a:srgbClr val="FF0000"/>
              </a:solidFill>
            </a:endParaRPr>
          </a:p>
        </p:txBody>
      </p:sp>
      <p:sp>
        <p:nvSpPr>
          <p:cNvPr id="8" name="TextBox 7"/>
          <p:cNvSpPr txBox="1"/>
          <p:nvPr/>
        </p:nvSpPr>
        <p:spPr>
          <a:xfrm>
            <a:off x="261996" y="3554073"/>
            <a:ext cx="7903382" cy="1569660"/>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t>Non-dispersive medium: phase velocity is independent of </a:t>
            </a:r>
            <a:r>
              <a:rPr lang="en-US" sz="2400" i="1" dirty="0" smtClean="0"/>
              <a:t>k</a:t>
            </a:r>
          </a:p>
          <a:p>
            <a:r>
              <a:rPr lang="en-US" sz="2400" dirty="0" smtClean="0"/>
              <a:t>(sound waves in air, E&amp;M wave in vacuum)</a:t>
            </a:r>
          </a:p>
          <a:p>
            <a:pPr marL="342900" indent="-342900">
              <a:buFont typeface="Arial" panose="020B0604020202020204" pitchFamily="34" charset="0"/>
              <a:buChar char="•"/>
            </a:pPr>
            <a:r>
              <a:rPr lang="en-US" sz="2400" dirty="0"/>
              <a:t>Dispersive medium: phase velocity </a:t>
            </a:r>
            <a:r>
              <a:rPr lang="en-US" sz="2400" dirty="0" smtClean="0"/>
              <a:t>varies with </a:t>
            </a:r>
            <a:r>
              <a:rPr lang="en-US" sz="2400" i="1" dirty="0" smtClean="0"/>
              <a:t>k</a:t>
            </a:r>
          </a:p>
          <a:p>
            <a:r>
              <a:rPr lang="en-US" sz="2400" dirty="0" smtClean="0"/>
              <a:t>(E&amp;M wave in medium, water wave, </a:t>
            </a:r>
            <a:r>
              <a:rPr lang="en-US" sz="2400" dirty="0" smtClean="0">
                <a:solidFill>
                  <a:srgbClr val="FF0000"/>
                </a:solidFill>
              </a:rPr>
              <a:t>electron wave</a:t>
            </a:r>
            <a:r>
              <a:rPr lang="en-US" sz="2400" dirty="0" smtClean="0"/>
              <a:t>)</a:t>
            </a:r>
            <a:endParaRPr lang="en-US" sz="2400" dirty="0"/>
          </a:p>
        </p:txBody>
      </p:sp>
      <mc:AlternateContent xmlns:mc="http://schemas.openxmlformats.org/markup-compatibility/2006" xmlns:a14="http://schemas.microsoft.com/office/drawing/2010/main">
        <mc:Choice Requires="a14">
          <p:sp>
            <p:nvSpPr>
              <p:cNvPr id="9" name="TextBox 8"/>
              <p:cNvSpPr txBox="1"/>
              <p:nvPr/>
            </p:nvSpPr>
            <p:spPr>
              <a:xfrm>
                <a:off x="9344186" y="3617926"/>
                <a:ext cx="2532296" cy="8290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𝑣</m:t>
                          </m:r>
                        </m:e>
                        <m:sub>
                          <m:r>
                            <a:rPr lang="en-US" sz="2800" b="0" i="1" smtClean="0">
                              <a:latin typeface="Cambria Math" panose="02040503050406030204" pitchFamily="18" charset="0"/>
                              <a:ea typeface="Cambria Math" panose="02040503050406030204" pitchFamily="18" charset="0"/>
                            </a:rPr>
                            <m:t>𝑔</m:t>
                          </m:r>
                        </m:sub>
                      </m:sSub>
                      <m:r>
                        <a:rPr lang="en-US" sz="2800" b="0" i="1" smtClean="0">
                          <a:latin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𝑣</m:t>
                          </m:r>
                        </m:e>
                        <m:sub>
                          <m:r>
                            <a:rPr lang="en-US" sz="2800" i="1">
                              <a:latin typeface="Cambria Math" panose="02040503050406030204" pitchFamily="18" charset="0"/>
                              <a:ea typeface="Cambria Math" panose="02040503050406030204" pitchFamily="18" charset="0"/>
                            </a:rPr>
                            <m:t>𝑝</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𝑘</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𝑑</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𝑣</m:t>
                              </m:r>
                            </m:e>
                            <m:sub>
                              <m:r>
                                <a:rPr lang="en-US" sz="2800" i="1">
                                  <a:latin typeface="Cambria Math" panose="02040503050406030204" pitchFamily="18" charset="0"/>
                                  <a:ea typeface="Cambria Math" panose="02040503050406030204" pitchFamily="18" charset="0"/>
                                </a:rPr>
                                <m:t>𝑝</m:t>
                              </m:r>
                            </m:sub>
                          </m:sSub>
                        </m:num>
                        <m:den>
                          <m:r>
                            <a:rPr lang="en-US" sz="2800" b="0" i="1" smtClean="0">
                              <a:latin typeface="Cambria Math" panose="02040503050406030204" pitchFamily="18" charset="0"/>
                              <a:ea typeface="Cambria Math" panose="02040503050406030204" pitchFamily="18" charset="0"/>
                            </a:rPr>
                            <m:t>𝑑𝑘</m:t>
                          </m:r>
                        </m:den>
                      </m:f>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9344186" y="3617926"/>
                <a:ext cx="2532296" cy="829073"/>
              </a:xfrm>
              <a:prstGeom prst="rect">
                <a:avLst/>
              </a:prstGeom>
              <a:blipFill rotWithShape="0">
                <a:blip r:embed="rId4"/>
                <a:stretch>
                  <a:fillRect/>
                </a:stretch>
              </a:blipFill>
            </p:spPr>
            <p:txBody>
              <a:bodyPr/>
              <a:lstStyle/>
              <a:p>
                <a:r>
                  <a:rPr lang="en-US">
                    <a:noFill/>
                  </a:rPr>
                  <a:t> </a:t>
                </a:r>
              </a:p>
            </p:txBody>
          </p:sp>
        </mc:Fallback>
      </mc:AlternateContent>
      <p:sp>
        <p:nvSpPr>
          <p:cNvPr id="10" name="Rectangle 9"/>
          <p:cNvSpPr/>
          <p:nvPr/>
        </p:nvSpPr>
        <p:spPr>
          <a:xfrm>
            <a:off x="711739" y="5766655"/>
            <a:ext cx="9898595" cy="369332"/>
          </a:xfrm>
          <a:prstGeom prst="rect">
            <a:avLst/>
          </a:prstGeom>
        </p:spPr>
        <p:txBody>
          <a:bodyPr wrap="square">
            <a:spAutoFit/>
          </a:bodyPr>
          <a:lstStyle/>
          <a:p>
            <a:r>
              <a:rPr lang="en-US" dirty="0">
                <a:hlinkClick r:id="rId5"/>
              </a:rPr>
              <a:t>https://upload.wikimedia.org/wikipedia/commons/thumb/b/bd/Wave_group.gif/440px-Wave_group.gif</a:t>
            </a:r>
            <a:endParaRPr lang="en-US" dirty="0"/>
          </a:p>
        </p:txBody>
      </p:sp>
      <p:sp>
        <p:nvSpPr>
          <p:cNvPr id="11" name="TextBox 10"/>
          <p:cNvSpPr txBox="1"/>
          <p:nvPr/>
        </p:nvSpPr>
        <p:spPr>
          <a:xfrm>
            <a:off x="711739" y="6144372"/>
            <a:ext cx="9288568" cy="369332"/>
          </a:xfrm>
          <a:prstGeom prst="rect">
            <a:avLst/>
          </a:prstGeom>
          <a:noFill/>
        </p:spPr>
        <p:txBody>
          <a:bodyPr wrap="none" rtlCol="0">
            <a:spAutoFit/>
          </a:bodyPr>
          <a:lstStyle/>
          <a:p>
            <a:r>
              <a:rPr lang="en-US" dirty="0">
                <a:hlinkClick r:id="rId6"/>
              </a:rPr>
              <a:t>https://upload.wikimedia.org/wikipedia/commons/c/c7/Wave_opposite-group-phase-velocity.gif</a:t>
            </a:r>
            <a:endParaRPr lang="en-US" dirty="0"/>
          </a:p>
        </p:txBody>
      </p:sp>
    </p:spTree>
    <p:extLst>
      <p:ext uri="{BB962C8B-B14F-4D97-AF65-F5344CB8AC3E}">
        <p14:creationId xmlns:p14="http://schemas.microsoft.com/office/powerpoint/2010/main" val="2725173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 Broglie Hypothesis (1925)</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662767" y="3378293"/>
                <a:ext cx="995144"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𝐸</m:t>
                          </m:r>
                        </m:num>
                        <m:den>
                          <m:r>
                            <a:rPr lang="en-US" sz="2800" b="0" i="1" smtClean="0">
                              <a:latin typeface="Cambria Math" panose="02040503050406030204" pitchFamily="18" charset="0"/>
                            </a:rPr>
                            <m:t>h</m:t>
                          </m:r>
                        </m:den>
                      </m:f>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1662767" y="3378293"/>
                <a:ext cx="995144" cy="806631"/>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662767" y="4661910"/>
                <a:ext cx="946028" cy="8905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𝜆</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h</m:t>
                          </m:r>
                        </m:num>
                        <m:den>
                          <m:r>
                            <a:rPr lang="en-US" sz="2800" b="0" i="1" smtClean="0">
                              <a:latin typeface="Cambria Math" panose="02040503050406030204" pitchFamily="18" charset="0"/>
                            </a:rPr>
                            <m:t>𝑝</m:t>
                          </m:r>
                        </m:den>
                      </m:f>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1662767" y="4661910"/>
                <a:ext cx="946028" cy="890565"/>
              </a:xfrm>
              <a:prstGeom prst="rect">
                <a:avLst/>
              </a:prstGeom>
              <a:blipFill rotWithShape="0">
                <a:blip r:embed="rId3"/>
                <a:stretch>
                  <a:fillRect/>
                </a:stretch>
              </a:blipFill>
            </p:spPr>
            <p:txBody>
              <a:bodyPr/>
              <a:lstStyle/>
              <a:p>
                <a:r>
                  <a:rPr lang="en-US">
                    <a:noFill/>
                  </a:rPr>
                  <a:t> </a:t>
                </a:r>
              </a:p>
            </p:txBody>
          </p:sp>
        </mc:Fallback>
      </mc:AlternateContent>
      <p:sp>
        <p:nvSpPr>
          <p:cNvPr id="6" name="TextBox 5"/>
          <p:cNvSpPr txBox="1"/>
          <p:nvPr/>
        </p:nvSpPr>
        <p:spPr>
          <a:xfrm>
            <a:off x="185293" y="1798342"/>
            <a:ext cx="11800230" cy="954107"/>
          </a:xfrm>
          <a:prstGeom prst="rect">
            <a:avLst/>
          </a:prstGeom>
          <a:noFill/>
        </p:spPr>
        <p:txBody>
          <a:bodyPr wrap="square" rtlCol="0">
            <a:spAutoFit/>
          </a:bodyPr>
          <a:lstStyle/>
          <a:p>
            <a:r>
              <a:rPr lang="en-US" sz="2800" dirty="0" smtClean="0"/>
              <a:t>Electrons could be considered as wave and the frequency and the wavelength are related to energy and momentum as;</a:t>
            </a:r>
            <a:endParaRPr lang="en-US" sz="2800" dirty="0"/>
          </a:p>
        </p:txBody>
      </p:sp>
      <p:pic>
        <p:nvPicPr>
          <p:cNvPr id="7" name="Picture 6"/>
          <p:cNvPicPr>
            <a:picLocks noChangeAspect="1"/>
          </p:cNvPicPr>
          <p:nvPr/>
        </p:nvPicPr>
        <p:blipFill>
          <a:blip r:embed="rId4"/>
          <a:stretch>
            <a:fillRect/>
          </a:stretch>
        </p:blipFill>
        <p:spPr>
          <a:xfrm>
            <a:off x="7433471" y="2699670"/>
            <a:ext cx="2560518" cy="2748116"/>
          </a:xfrm>
          <a:prstGeom prst="rect">
            <a:avLst/>
          </a:prstGeom>
        </p:spPr>
      </p:pic>
      <p:sp>
        <p:nvSpPr>
          <p:cNvPr id="8" name="TextBox 7"/>
          <p:cNvSpPr txBox="1"/>
          <p:nvPr/>
        </p:nvSpPr>
        <p:spPr>
          <a:xfrm>
            <a:off x="4768645" y="5447786"/>
            <a:ext cx="7000568" cy="1384995"/>
          </a:xfrm>
          <a:prstGeom prst="rect">
            <a:avLst/>
          </a:prstGeom>
          <a:noFill/>
        </p:spPr>
        <p:txBody>
          <a:bodyPr wrap="square" rtlCol="0">
            <a:spAutoFit/>
          </a:bodyPr>
          <a:lstStyle/>
          <a:p>
            <a:r>
              <a:rPr lang="en-US" sz="2800" dirty="0" smtClean="0"/>
              <a:t>This gives physical interpretation of Bohr’s quantization of the angular momentum of the electron in </a:t>
            </a:r>
            <a:r>
              <a:rPr lang="en-US" sz="2800" dirty="0" err="1" smtClean="0"/>
              <a:t>hydrogenlike</a:t>
            </a:r>
            <a:r>
              <a:rPr lang="en-US" sz="2800" dirty="0" smtClean="0"/>
              <a:t> atoms.</a:t>
            </a:r>
            <a:endParaRPr lang="en-US" sz="2800" dirty="0"/>
          </a:p>
        </p:txBody>
      </p:sp>
    </p:spTree>
    <p:extLst>
      <p:ext uri="{BB962C8B-B14F-4D97-AF65-F5344CB8AC3E}">
        <p14:creationId xmlns:p14="http://schemas.microsoft.com/office/powerpoint/2010/main" val="1123233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Particle Wave Packets</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6190755" y="5613222"/>
                <a:ext cx="4715137" cy="8905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𝑣</m:t>
                          </m:r>
                        </m:e>
                        <m:sub>
                          <m:r>
                            <a:rPr lang="en-US" sz="2800" b="0" i="1" smtClean="0">
                              <a:latin typeface="Cambria Math" panose="02040503050406030204" pitchFamily="18" charset="0"/>
                              <a:ea typeface="Cambria Math" panose="02040503050406030204" pitchFamily="18" charset="0"/>
                            </a:rPr>
                            <m:t>𝑔</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𝑑</m:t>
                          </m:r>
                          <m:r>
                            <a:rPr lang="en-US" sz="2800" b="0" i="1" smtClean="0">
                              <a:latin typeface="Cambria Math" panose="02040503050406030204" pitchFamily="18" charset="0"/>
                              <a:ea typeface="Cambria Math" panose="02040503050406030204" pitchFamily="18" charset="0"/>
                            </a:rPr>
                            <m:t>𝜔</m:t>
                          </m:r>
                        </m:num>
                        <m:den>
                          <m:r>
                            <a:rPr lang="en-US" sz="2800" b="0" i="1" smtClean="0">
                              <a:latin typeface="Cambria Math" panose="02040503050406030204" pitchFamily="18" charset="0"/>
                              <a:ea typeface="Cambria Math" panose="02040503050406030204" pitchFamily="18" charset="0"/>
                            </a:rPr>
                            <m:t>𝑑𝑘</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𝑑𝐸</m:t>
                          </m:r>
                        </m:num>
                        <m:den>
                          <m:r>
                            <a:rPr lang="en-US" sz="2800" b="0" i="1" smtClean="0">
                              <a:latin typeface="Cambria Math" panose="02040503050406030204" pitchFamily="18" charset="0"/>
                              <a:ea typeface="Cambria Math" panose="02040503050406030204" pitchFamily="18" charset="0"/>
                            </a:rPr>
                            <m:t>𝑑𝑝</m:t>
                          </m:r>
                        </m:den>
                      </m:f>
                      <m:r>
                        <a:rPr lang="en-US" sz="2800" b="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𝑝</m:t>
                          </m:r>
                        </m:num>
                        <m:den>
                          <m:r>
                            <a:rPr lang="en-US" sz="2800" i="1">
                              <a:latin typeface="Cambria Math" panose="02040503050406030204" pitchFamily="18" charset="0"/>
                              <a:ea typeface="Cambria Math" panose="02040503050406030204" pitchFamily="18" charset="0"/>
                            </a:rPr>
                            <m:t>𝑚</m:t>
                          </m:r>
                        </m:den>
                      </m:f>
                      <m:r>
                        <a:rPr lang="en-US" sz="2800" b="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𝑚𝑣</m:t>
                          </m:r>
                        </m:num>
                        <m:den>
                          <m:r>
                            <a:rPr lang="en-US" sz="2800" i="1">
                              <a:latin typeface="Cambria Math" panose="02040503050406030204" pitchFamily="18" charset="0"/>
                              <a:ea typeface="Cambria Math" panose="02040503050406030204" pitchFamily="18" charset="0"/>
                            </a:rPr>
                            <m:t>𝑚</m:t>
                          </m:r>
                        </m:den>
                      </m:f>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𝑣</m:t>
                      </m:r>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6190755" y="5613222"/>
                <a:ext cx="4715137" cy="890565"/>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25998" y="2102580"/>
                <a:ext cx="2141933" cy="43088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𝐸</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h𝑓</m:t>
                      </m:r>
                      <m:r>
                        <a:rPr lang="en-US" sz="2800" b="0" i="1" smtClean="0">
                          <a:latin typeface="Cambria Math" panose="02040503050406030204" pitchFamily="18" charset="0"/>
                          <a:ea typeface="Cambria Math" panose="02040503050406030204" pitchFamily="18" charset="0"/>
                        </a:rPr>
                        <m:t>=ℏ</m:t>
                      </m:r>
                      <m:r>
                        <a:rPr lang="en-US" sz="2800" i="1" smtClean="0">
                          <a:latin typeface="Cambria Math" panose="02040503050406030204" pitchFamily="18" charset="0"/>
                          <a:ea typeface="Cambria Math" panose="02040503050406030204" pitchFamily="18" charset="0"/>
                        </a:rPr>
                        <m:t>𝜔</m:t>
                      </m:r>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125998" y="2102580"/>
                <a:ext cx="2141933" cy="430887"/>
              </a:xfrm>
              <a:prstGeom prst="rect">
                <a:avLst/>
              </a:prstGeom>
              <a:blipFill rotWithShape="0">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125998" y="2660234"/>
                <a:ext cx="1906676" cy="818044"/>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𝑝</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h</m:t>
                          </m:r>
                        </m:num>
                        <m:den>
                          <m:r>
                            <a:rPr lang="en-US" sz="2800" b="0" i="1" smtClean="0">
                              <a:latin typeface="Cambria Math" panose="02040503050406030204" pitchFamily="18" charset="0"/>
                              <a:ea typeface="Cambria Math" panose="02040503050406030204" pitchFamily="18" charset="0"/>
                            </a:rPr>
                            <m:t>𝜆</m:t>
                          </m:r>
                        </m:den>
                      </m:f>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ℏ</m:t>
                      </m:r>
                      <m:r>
                        <a:rPr lang="en-US" sz="2800" b="0" i="1" smtClean="0">
                          <a:latin typeface="Cambria Math" panose="02040503050406030204" pitchFamily="18" charset="0"/>
                          <a:ea typeface="Cambria Math" panose="02040503050406030204" pitchFamily="18" charset="0"/>
                        </a:rPr>
                        <m:t>𝑘</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1125998" y="2660234"/>
                <a:ext cx="1906676" cy="818044"/>
              </a:xfrm>
              <a:prstGeom prst="rect">
                <a:avLst/>
              </a:prstGeom>
              <a:blipFill rotWithShape="0">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740084" y="1885757"/>
                <a:ext cx="3471207" cy="8645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𝐸</m:t>
                      </m:r>
                      <m:r>
                        <a:rPr lang="en-US" sz="2800" b="0" i="1" smtClean="0">
                          <a:latin typeface="Cambria Math" panose="02040503050406030204" pitchFamily="18" charset="0"/>
                        </a:rPr>
                        <m:t>=</m:t>
                      </m:r>
                      <m:r>
                        <a:rPr lang="en-US" sz="2800" i="1">
                          <a:latin typeface="Cambria Math" panose="02040503050406030204" pitchFamily="18" charset="0"/>
                          <a:ea typeface="Cambria Math" panose="02040503050406030204" pitchFamily="18" charset="0"/>
                        </a:rPr>
                        <m:t>ℏ</m:t>
                      </m:r>
                      <m:r>
                        <a:rPr lang="en-US" sz="2800" i="1" smtClean="0">
                          <a:latin typeface="Cambria Math" panose="02040503050406030204" pitchFamily="18" charset="0"/>
                          <a:ea typeface="Cambria Math" panose="02040503050406030204" pitchFamily="18" charset="0"/>
                        </a:rPr>
                        <m:t>𝜔</m:t>
                      </m:r>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𝑝</m:t>
                              </m:r>
                            </m:e>
                            <m:sup>
                              <m:r>
                                <a:rPr lang="en-US" sz="2800" b="0" i="1" smtClean="0">
                                  <a:latin typeface="Cambria Math" panose="02040503050406030204" pitchFamily="18" charset="0"/>
                                  <a:ea typeface="Cambria Math" panose="02040503050406030204" pitchFamily="18" charset="0"/>
                                </a:rPr>
                                <m:t>2</m:t>
                              </m:r>
                            </m:sup>
                          </m:sSup>
                        </m:num>
                        <m:den>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𝑚</m:t>
                          </m:r>
                        </m:den>
                      </m:f>
                      <m:r>
                        <a:rPr lang="en-US" sz="2800" b="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sSup>
                            <m:sSupPr>
                              <m:ctrlPr>
                                <a:rPr lang="en-US" sz="2800" i="1" smtClean="0">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ℏ</m:t>
                              </m:r>
                            </m:e>
                            <m:sup>
                              <m:r>
                                <a:rPr lang="en-US" sz="2800" b="0" i="1" smtClean="0">
                                  <a:latin typeface="Cambria Math" panose="02040503050406030204" pitchFamily="18" charset="0"/>
                                  <a:ea typeface="Cambria Math" panose="02040503050406030204" pitchFamily="18" charset="0"/>
                                </a:rPr>
                                <m:t>2</m:t>
                              </m:r>
                            </m:sup>
                          </m:sSup>
                          <m:sSup>
                            <m:sSupPr>
                              <m:ctrlPr>
                                <a:rPr lang="en-US" sz="280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𝑘</m:t>
                              </m:r>
                            </m:e>
                            <m:sup>
                              <m:r>
                                <a:rPr lang="en-US" sz="2800" b="0" i="1" smtClean="0">
                                  <a:latin typeface="Cambria Math" panose="02040503050406030204" pitchFamily="18" charset="0"/>
                                  <a:ea typeface="Cambria Math" panose="02040503050406030204" pitchFamily="18" charset="0"/>
                                </a:rPr>
                                <m:t>2</m:t>
                              </m:r>
                            </m:sup>
                          </m:sSup>
                        </m:num>
                        <m:den>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𝑚</m:t>
                          </m:r>
                        </m:den>
                      </m:f>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6740084" y="1885757"/>
                <a:ext cx="3471207" cy="8645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769083" y="3230225"/>
                <a:ext cx="1413207" cy="8645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𝜔</m:t>
                      </m:r>
                      <m:r>
                        <a:rPr lang="en-US" sz="2800" b="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ℏ</m:t>
                          </m:r>
                          <m:sSup>
                            <m:sSupPr>
                              <m:ctrlPr>
                                <a:rPr lang="en-US" sz="280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𝑘</m:t>
                              </m:r>
                            </m:e>
                            <m:sup>
                              <m:r>
                                <a:rPr lang="en-US" sz="2800" b="0" i="1" smtClean="0">
                                  <a:latin typeface="Cambria Math" panose="02040503050406030204" pitchFamily="18" charset="0"/>
                                  <a:ea typeface="Cambria Math" panose="02040503050406030204" pitchFamily="18" charset="0"/>
                                </a:rPr>
                                <m:t>2</m:t>
                              </m:r>
                            </m:sup>
                          </m:sSup>
                        </m:num>
                        <m:den>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𝑚</m:t>
                          </m:r>
                        </m:den>
                      </m:f>
                    </m:oMath>
                  </m:oMathPara>
                </a14:m>
                <a:endParaRPr lang="en-US"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7769083" y="3230225"/>
                <a:ext cx="1413207" cy="8645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190755" y="4484435"/>
                <a:ext cx="5359672" cy="8791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𝑣</m:t>
                          </m:r>
                        </m:e>
                        <m:sub>
                          <m:r>
                            <a:rPr lang="en-US" sz="2800" b="0" i="1" smtClean="0">
                              <a:latin typeface="Cambria Math" panose="02040503050406030204" pitchFamily="18" charset="0"/>
                              <a:ea typeface="Cambria Math" panose="02040503050406030204" pitchFamily="18" charset="0"/>
                            </a:rPr>
                            <m:t>𝑝</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𝜔</m:t>
                          </m:r>
                        </m:num>
                        <m:den>
                          <m:r>
                            <a:rPr lang="en-US" sz="2800" b="0" i="1" smtClean="0">
                              <a:latin typeface="Cambria Math" panose="02040503050406030204" pitchFamily="18" charset="0"/>
                              <a:ea typeface="Cambria Math" panose="02040503050406030204" pitchFamily="18" charset="0"/>
                            </a:rPr>
                            <m:t>𝑘</m:t>
                          </m:r>
                        </m:den>
                      </m:f>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𝜆</m:t>
                      </m:r>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𝐸</m:t>
                          </m:r>
                        </m:num>
                        <m:den>
                          <m:r>
                            <a:rPr lang="en-US" sz="2800" b="0" i="1" smtClean="0">
                              <a:latin typeface="Cambria Math" panose="02040503050406030204" pitchFamily="18" charset="0"/>
                              <a:ea typeface="Cambria Math" panose="02040503050406030204" pitchFamily="18" charset="0"/>
                            </a:rPr>
                            <m:t>𝑝</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𝑝</m:t>
                          </m:r>
                        </m:num>
                        <m:den>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𝑚</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𝑚𝑣</m:t>
                          </m:r>
                        </m:num>
                        <m:den>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𝑚</m:t>
                          </m:r>
                        </m:den>
                      </m:f>
                      <m:r>
                        <a:rPr lang="en-US" sz="2800" b="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𝑣</m:t>
                          </m:r>
                        </m:num>
                        <m:den>
                          <m:r>
                            <a:rPr lang="en-US" sz="2800" i="1">
                              <a:latin typeface="Cambria Math" panose="02040503050406030204" pitchFamily="18" charset="0"/>
                              <a:ea typeface="Cambria Math" panose="02040503050406030204" pitchFamily="18" charset="0"/>
                            </a:rPr>
                            <m:t>2</m:t>
                          </m:r>
                        </m:den>
                      </m:f>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190755" y="4484435"/>
                <a:ext cx="5359672" cy="879151"/>
              </a:xfrm>
              <a:prstGeom prst="rect">
                <a:avLst/>
              </a:prstGeom>
              <a:blipFill rotWithShape="0">
                <a:blip r:embed="rId7"/>
                <a:stretch>
                  <a:fillRect/>
                </a:stretch>
              </a:blipFill>
            </p:spPr>
            <p:txBody>
              <a:bodyPr/>
              <a:lstStyle/>
              <a:p>
                <a:r>
                  <a:rPr lang="en-US">
                    <a:noFill/>
                  </a:rPr>
                  <a:t> </a:t>
                </a:r>
              </a:p>
            </p:txBody>
          </p:sp>
        </mc:Fallback>
      </mc:AlternateContent>
      <p:pic>
        <p:nvPicPr>
          <p:cNvPr id="13" name="Picture 12"/>
          <p:cNvPicPr>
            <a:picLocks noChangeAspect="1"/>
          </p:cNvPicPr>
          <p:nvPr/>
        </p:nvPicPr>
        <p:blipFill>
          <a:blip r:embed="rId8"/>
          <a:stretch>
            <a:fillRect/>
          </a:stretch>
        </p:blipFill>
        <p:spPr>
          <a:xfrm>
            <a:off x="3225616" y="4484435"/>
            <a:ext cx="2870384" cy="2293747"/>
          </a:xfrm>
          <a:prstGeom prst="rect">
            <a:avLst/>
          </a:prstGeom>
        </p:spPr>
      </p:pic>
    </p:spTree>
    <p:extLst>
      <p:ext uri="{BB962C8B-B14F-4D97-AF65-F5344CB8AC3E}">
        <p14:creationId xmlns:p14="http://schemas.microsoft.com/office/powerpoint/2010/main" val="1436931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interpretation of wave functions</a:t>
            </a:r>
            <a:endParaRPr lang="en-US" dirty="0"/>
          </a:p>
        </p:txBody>
      </p:sp>
      <p:pic>
        <p:nvPicPr>
          <p:cNvPr id="4" name="Picture 3"/>
          <p:cNvPicPr>
            <a:picLocks noChangeAspect="1"/>
          </p:cNvPicPr>
          <p:nvPr/>
        </p:nvPicPr>
        <p:blipFill>
          <a:blip r:embed="rId2"/>
          <a:stretch>
            <a:fillRect/>
          </a:stretch>
        </p:blipFill>
        <p:spPr>
          <a:xfrm>
            <a:off x="4547967" y="1690688"/>
            <a:ext cx="6262580" cy="2782458"/>
          </a:xfrm>
          <a:prstGeom prst="rect">
            <a:avLst/>
          </a:prstGeom>
        </p:spPr>
      </p:pic>
      <p:pic>
        <p:nvPicPr>
          <p:cNvPr id="5" name="Picture 4"/>
          <p:cNvPicPr>
            <a:picLocks noChangeAspect="1"/>
          </p:cNvPicPr>
          <p:nvPr/>
        </p:nvPicPr>
        <p:blipFill>
          <a:blip r:embed="rId3"/>
          <a:stretch>
            <a:fillRect/>
          </a:stretch>
        </p:blipFill>
        <p:spPr>
          <a:xfrm>
            <a:off x="74200" y="1788946"/>
            <a:ext cx="4407183" cy="2466086"/>
          </a:xfrm>
          <a:prstGeom prst="rect">
            <a:avLst/>
          </a:prstGeom>
        </p:spPr>
      </p:pic>
      <mc:AlternateContent xmlns:mc="http://schemas.openxmlformats.org/markup-compatibility/2006">
        <mc:Choice xmlns:a14="http://schemas.microsoft.com/office/drawing/2010/main" Requires="a14">
          <p:sp>
            <p:nvSpPr>
              <p:cNvPr id="6" name="TextBox 5"/>
              <p:cNvSpPr txBox="1"/>
              <p:nvPr/>
            </p:nvSpPr>
            <p:spPr>
              <a:xfrm>
                <a:off x="594655" y="4661908"/>
                <a:ext cx="3610154" cy="9773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𝑃</m:t>
                          </m:r>
                        </m:e>
                        <m:sub>
                          <m:r>
                            <a:rPr lang="en-US" sz="2800" b="0" i="1" smtClean="0">
                              <a:latin typeface="Cambria Math" panose="02040503050406030204" pitchFamily="18" charset="0"/>
                              <a:ea typeface="Cambria Math" panose="02040503050406030204" pitchFamily="18" charset="0"/>
                            </a:rPr>
                            <m:t>𝑎</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𝑏</m:t>
                          </m:r>
                        </m:sub>
                      </m:sSub>
                      <m:r>
                        <a:rPr lang="en-US" sz="2800" b="0" i="1" smtClean="0">
                          <a:latin typeface="Cambria Math" panose="02040503050406030204" pitchFamily="18" charset="0"/>
                          <a:ea typeface="Cambria Math" panose="02040503050406030204" pitchFamily="18" charset="0"/>
                        </a:rPr>
                        <m:t>=</m:t>
                      </m:r>
                      <m:nary>
                        <m:naryPr>
                          <m:ctrlPr>
                            <a:rPr lang="en-US" sz="2800" b="0" i="1" smtClean="0">
                              <a:latin typeface="Cambria Math" panose="02040503050406030204" pitchFamily="18" charset="0"/>
                              <a:ea typeface="Cambria Math" panose="02040503050406030204" pitchFamily="18" charset="0"/>
                            </a:rPr>
                          </m:ctrlPr>
                        </m:naryPr>
                        <m:sub>
                          <m:r>
                            <m:rPr>
                              <m:brk m:alnAt="23"/>
                            </m:rPr>
                            <a:rPr lang="en-US" sz="2800" b="0" i="1" smtClean="0">
                              <a:latin typeface="Cambria Math" panose="02040503050406030204" pitchFamily="18" charset="0"/>
                              <a:ea typeface="Cambria Math" panose="02040503050406030204" pitchFamily="18" charset="0"/>
                            </a:rPr>
                            <m:t>𝑎</m:t>
                          </m:r>
                        </m:sub>
                        <m:sup>
                          <m:r>
                            <a:rPr lang="en-US" sz="2800" b="0" i="1" smtClean="0">
                              <a:latin typeface="Cambria Math" panose="02040503050406030204" pitchFamily="18" charset="0"/>
                              <a:ea typeface="Cambria Math" panose="02040503050406030204" pitchFamily="18" charset="0"/>
                            </a:rPr>
                            <m:t>𝑏</m:t>
                          </m:r>
                        </m:sup>
                        <m:e>
                          <m:r>
                            <a:rPr lang="en-US" sz="2800" b="0" i="1" smtClean="0">
                              <a:latin typeface="Cambria Math" panose="02040503050406030204" pitchFamily="18" charset="0"/>
                              <a:ea typeface="Cambria Math" panose="02040503050406030204" pitchFamily="18" charset="0"/>
                            </a:rPr>
                            <m:t>𝑑𝑥</m:t>
                          </m:r>
                          <m:sSup>
                            <m:sSupPr>
                              <m:ctrlPr>
                                <a:rPr lang="en-US" sz="2800" b="0" i="1" smtClean="0">
                                  <a:latin typeface="Cambria Math" panose="02040503050406030204" pitchFamily="18" charset="0"/>
                                  <a:ea typeface="Cambria Math" panose="02040503050406030204" pitchFamily="18" charset="0"/>
                                </a:rPr>
                              </m:ctrlPr>
                            </m:sSupPr>
                            <m:e>
                              <m:d>
                                <m:dPr>
                                  <m:begChr m:val="|"/>
                                  <m:endChr m:val="|"/>
                                  <m:ctrlPr>
                                    <a:rPr lang="en-US" sz="2800" b="0" i="1" smtClean="0">
                                      <a:latin typeface="Cambria Math" panose="02040503050406030204" pitchFamily="18" charset="0"/>
                                      <a:ea typeface="Cambria Math" panose="02040503050406030204" pitchFamily="18" charset="0"/>
                                    </a:rPr>
                                  </m:ctrlPr>
                                </m:dPr>
                                <m:e>
                                  <m:r>
                                    <m:rPr>
                                      <m:sty m:val="p"/>
                                    </m:rPr>
                                    <a:rPr lang="el-GR" sz="2800" b="0" i="1" smtClean="0">
                                      <a:latin typeface="Cambria Math" panose="02040503050406030204" pitchFamily="18" charset="0"/>
                                      <a:ea typeface="Cambria Math" panose="02040503050406030204" pitchFamily="18" charset="0"/>
                                    </a:rPr>
                                    <m:t>Ψ</m:t>
                                  </m:r>
                                  <m:d>
                                    <m:dPr>
                                      <m:ctrlPr>
                                        <a:rPr lang="el-GR"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𝑥</m:t>
                                      </m:r>
                                    </m:e>
                                  </m:d>
                                </m:e>
                              </m:d>
                            </m:e>
                            <m:sup>
                              <m:r>
                                <a:rPr lang="en-US" sz="2800" b="0" i="1" smtClean="0">
                                  <a:latin typeface="Cambria Math" panose="02040503050406030204" pitchFamily="18" charset="0"/>
                                  <a:ea typeface="Cambria Math" panose="02040503050406030204" pitchFamily="18" charset="0"/>
                                </a:rPr>
                                <m:t>2</m:t>
                              </m:r>
                            </m:sup>
                          </m:sSup>
                        </m:e>
                      </m:nary>
                    </m:oMath>
                  </m:oMathPara>
                </a14:m>
                <a:endParaRPr lang="en-US" sz="2800" dirty="0"/>
              </a:p>
            </p:txBody>
          </p:sp>
        </mc:Choice>
        <mc:Fallback>
          <p:sp>
            <p:nvSpPr>
              <p:cNvPr id="6" name="TextBox 5"/>
              <p:cNvSpPr txBox="1">
                <a:spLocks noRot="1" noChangeAspect="1" noMove="1" noResize="1" noEditPoints="1" noAdjustHandles="1" noChangeArrowheads="1" noChangeShapeType="1" noTextEdit="1"/>
              </p:cNvSpPr>
              <p:nvPr/>
            </p:nvSpPr>
            <p:spPr>
              <a:xfrm>
                <a:off x="594655" y="4661908"/>
                <a:ext cx="3610154" cy="97738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4992208" y="4709678"/>
                <a:ext cx="2922531" cy="929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1=</m:t>
                      </m:r>
                      <m:nary>
                        <m:naryPr>
                          <m:ctrlPr>
                            <a:rPr lang="en-US" sz="2800" b="0" i="1" smtClean="0">
                              <a:latin typeface="Cambria Math" panose="02040503050406030204" pitchFamily="18" charset="0"/>
                              <a:ea typeface="Cambria Math" panose="02040503050406030204" pitchFamily="18" charset="0"/>
                            </a:rPr>
                          </m:ctrlPr>
                        </m:naryPr>
                        <m:sub>
                          <m:r>
                            <a:rPr lang="en-US" sz="2800" b="0" i="1" smtClean="0">
                              <a:latin typeface="Cambria Math" panose="02040503050406030204" pitchFamily="18" charset="0"/>
                              <a:ea typeface="Cambria Math" panose="02040503050406030204" pitchFamily="18" charset="0"/>
                            </a:rPr>
                            <m:t>−∞</m:t>
                          </m:r>
                        </m:sub>
                        <m:sup>
                          <m:r>
                            <a:rPr lang="en-US" sz="2800" b="0" i="1" smtClean="0">
                              <a:latin typeface="Cambria Math" panose="02040503050406030204" pitchFamily="18" charset="0"/>
                              <a:ea typeface="Cambria Math" panose="02040503050406030204" pitchFamily="18" charset="0"/>
                            </a:rPr>
                            <m:t>∞</m:t>
                          </m:r>
                        </m:sup>
                        <m:e>
                          <m:r>
                            <a:rPr lang="en-US" sz="2800" b="0" i="1" smtClean="0">
                              <a:latin typeface="Cambria Math" panose="02040503050406030204" pitchFamily="18" charset="0"/>
                              <a:ea typeface="Cambria Math" panose="02040503050406030204" pitchFamily="18" charset="0"/>
                            </a:rPr>
                            <m:t>𝑑𝑥</m:t>
                          </m:r>
                          <m:sSup>
                            <m:sSupPr>
                              <m:ctrlPr>
                                <a:rPr lang="en-US" sz="2800" b="0" i="1" smtClean="0">
                                  <a:latin typeface="Cambria Math" panose="02040503050406030204" pitchFamily="18" charset="0"/>
                                  <a:ea typeface="Cambria Math" panose="02040503050406030204" pitchFamily="18" charset="0"/>
                                </a:rPr>
                              </m:ctrlPr>
                            </m:sSupPr>
                            <m:e>
                              <m:d>
                                <m:dPr>
                                  <m:begChr m:val="|"/>
                                  <m:endChr m:val="|"/>
                                  <m:ctrlPr>
                                    <a:rPr lang="en-US" sz="2800" b="0" i="1" smtClean="0">
                                      <a:latin typeface="Cambria Math" panose="02040503050406030204" pitchFamily="18" charset="0"/>
                                      <a:ea typeface="Cambria Math" panose="02040503050406030204" pitchFamily="18" charset="0"/>
                                    </a:rPr>
                                  </m:ctrlPr>
                                </m:dPr>
                                <m:e>
                                  <m:r>
                                    <m:rPr>
                                      <m:sty m:val="p"/>
                                    </m:rPr>
                                    <a:rPr lang="el-GR" sz="2800" b="0" i="1" smtClean="0">
                                      <a:latin typeface="Cambria Math" panose="02040503050406030204" pitchFamily="18" charset="0"/>
                                      <a:ea typeface="Cambria Math" panose="02040503050406030204" pitchFamily="18" charset="0"/>
                                    </a:rPr>
                                    <m:t>Ψ</m:t>
                                  </m:r>
                                  <m:d>
                                    <m:dPr>
                                      <m:ctrlPr>
                                        <a:rPr lang="el-GR"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𝑥</m:t>
                                      </m:r>
                                    </m:e>
                                  </m:d>
                                </m:e>
                              </m:d>
                            </m:e>
                            <m:sup>
                              <m:r>
                                <a:rPr lang="en-US" sz="2800" b="0" i="1" smtClean="0">
                                  <a:latin typeface="Cambria Math" panose="02040503050406030204" pitchFamily="18" charset="0"/>
                                  <a:ea typeface="Cambria Math" panose="02040503050406030204" pitchFamily="18" charset="0"/>
                                </a:rPr>
                                <m:t>2</m:t>
                              </m:r>
                            </m:sup>
                          </m:sSup>
                        </m:e>
                      </m:nary>
                    </m:oMath>
                  </m:oMathPara>
                </a14:m>
                <a:endParaRPr lang="en-US" sz="2800" dirty="0"/>
              </a:p>
            </p:txBody>
          </p:sp>
        </mc:Choice>
        <mc:Fallback>
          <p:sp>
            <p:nvSpPr>
              <p:cNvPr id="7" name="TextBox 6"/>
              <p:cNvSpPr txBox="1">
                <a:spLocks noRot="1" noChangeAspect="1" noMove="1" noResize="1" noEditPoints="1" noAdjustHandles="1" noChangeArrowheads="1" noChangeShapeType="1" noTextEdit="1"/>
              </p:cNvSpPr>
              <p:nvPr/>
            </p:nvSpPr>
            <p:spPr>
              <a:xfrm>
                <a:off x="4992208" y="4709678"/>
                <a:ext cx="2922531" cy="92961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4901592" y="6099409"/>
                <a:ext cx="327499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𝑃</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𝑥</m:t>
                          </m:r>
                        </m:e>
                      </m:d>
                      <m:r>
                        <a:rPr lang="en-US" sz="2800" b="0" i="1" smtClean="0">
                          <a:latin typeface="Cambria Math" panose="02040503050406030204" pitchFamily="18" charset="0"/>
                          <a:ea typeface="Cambria Math" panose="02040503050406030204" pitchFamily="18" charset="0"/>
                        </a:rPr>
                        <m:t>𝑑𝑥</m:t>
                      </m:r>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𝑑𝑥</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r>
                                <m:rPr>
                                  <m:sty m:val="p"/>
                                </m:rPr>
                                <a:rPr lang="el-GR" sz="2800" i="1">
                                  <a:latin typeface="Cambria Math" panose="02040503050406030204" pitchFamily="18" charset="0"/>
                                  <a:ea typeface="Cambria Math" panose="02040503050406030204" pitchFamily="18" charset="0"/>
                                </a:rPr>
                                <m:t>Ψ</m:t>
                              </m:r>
                              <m:d>
                                <m:dPr>
                                  <m:ctrlPr>
                                    <a:rPr lang="el-GR"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𝑥</m:t>
                                  </m:r>
                                </m:e>
                              </m:d>
                            </m:e>
                          </m:d>
                        </m:e>
                        <m:sup>
                          <m:r>
                            <a:rPr lang="en-US" sz="2800" i="1">
                              <a:latin typeface="Cambria Math" panose="02040503050406030204" pitchFamily="18" charset="0"/>
                              <a:ea typeface="Cambria Math" panose="02040503050406030204" pitchFamily="18" charset="0"/>
                            </a:rPr>
                            <m:t>2</m:t>
                          </m:r>
                        </m:sup>
                      </m:sSup>
                    </m:oMath>
                  </m:oMathPara>
                </a14:m>
                <a:endParaRPr lang="en-US" sz="2800" dirty="0"/>
              </a:p>
            </p:txBody>
          </p:sp>
        </mc:Choice>
        <mc:Fallback>
          <p:sp>
            <p:nvSpPr>
              <p:cNvPr id="8" name="TextBox 7"/>
              <p:cNvSpPr txBox="1">
                <a:spLocks noRot="1" noChangeAspect="1" noMove="1" noResize="1" noEditPoints="1" noAdjustHandles="1" noChangeArrowheads="1" noChangeShapeType="1" noTextEdit="1"/>
              </p:cNvSpPr>
              <p:nvPr/>
            </p:nvSpPr>
            <p:spPr>
              <a:xfrm>
                <a:off x="4901592" y="6099409"/>
                <a:ext cx="3274999" cy="43088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594655" y="5826162"/>
                <a:ext cx="3155929" cy="9773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𝑃</m:t>
                          </m:r>
                        </m:e>
                        <m:sub>
                          <m:r>
                            <a:rPr lang="en-US" sz="2800" b="0" i="1" smtClean="0">
                              <a:latin typeface="Cambria Math" panose="02040503050406030204" pitchFamily="18" charset="0"/>
                              <a:ea typeface="Cambria Math" panose="02040503050406030204" pitchFamily="18" charset="0"/>
                            </a:rPr>
                            <m:t>𝑎</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𝑏</m:t>
                          </m:r>
                        </m:sub>
                      </m:sSub>
                      <m:r>
                        <a:rPr lang="en-US" sz="2800" b="0" i="1" smtClean="0">
                          <a:latin typeface="Cambria Math" panose="02040503050406030204" pitchFamily="18" charset="0"/>
                          <a:ea typeface="Cambria Math" panose="02040503050406030204" pitchFamily="18" charset="0"/>
                        </a:rPr>
                        <m:t>=</m:t>
                      </m:r>
                      <m:nary>
                        <m:naryPr>
                          <m:ctrlPr>
                            <a:rPr lang="en-US" sz="2800" b="0" i="1" smtClean="0">
                              <a:latin typeface="Cambria Math" panose="02040503050406030204" pitchFamily="18" charset="0"/>
                              <a:ea typeface="Cambria Math" panose="02040503050406030204" pitchFamily="18" charset="0"/>
                            </a:rPr>
                          </m:ctrlPr>
                        </m:naryPr>
                        <m:sub>
                          <m:r>
                            <m:rPr>
                              <m:brk m:alnAt="23"/>
                            </m:rPr>
                            <a:rPr lang="en-US" sz="2800" b="0" i="1" smtClean="0">
                              <a:latin typeface="Cambria Math" panose="02040503050406030204" pitchFamily="18" charset="0"/>
                              <a:ea typeface="Cambria Math" panose="02040503050406030204" pitchFamily="18" charset="0"/>
                            </a:rPr>
                            <m:t>𝑎</m:t>
                          </m:r>
                        </m:sub>
                        <m:sup>
                          <m:r>
                            <a:rPr lang="en-US" sz="2800" b="0" i="1" smtClean="0">
                              <a:latin typeface="Cambria Math" panose="02040503050406030204" pitchFamily="18" charset="0"/>
                              <a:ea typeface="Cambria Math" panose="02040503050406030204" pitchFamily="18" charset="0"/>
                            </a:rPr>
                            <m:t>𝑏</m:t>
                          </m:r>
                        </m:sup>
                        <m:e>
                          <m:r>
                            <a:rPr lang="en-US" sz="2800" b="0" i="1" smtClean="0">
                              <a:latin typeface="Cambria Math" panose="02040503050406030204" pitchFamily="18" charset="0"/>
                              <a:ea typeface="Cambria Math" panose="02040503050406030204" pitchFamily="18" charset="0"/>
                            </a:rPr>
                            <m:t>𝑑𝑥</m:t>
                          </m:r>
                          <m:r>
                            <a:rPr lang="en-US" sz="2800" b="0" i="1" smtClean="0">
                              <a:latin typeface="Cambria Math" panose="02040503050406030204" pitchFamily="18" charset="0"/>
                              <a:ea typeface="Cambria Math" panose="02040503050406030204" pitchFamily="18" charset="0"/>
                            </a:rPr>
                            <m:t>𝑃</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𝑥</m:t>
                              </m:r>
                            </m:e>
                          </m:d>
                        </m:e>
                      </m:nary>
                    </m:oMath>
                  </m:oMathPara>
                </a14:m>
                <a:endParaRPr lang="en-US" sz="2800" dirty="0"/>
              </a:p>
            </p:txBody>
          </p:sp>
        </mc:Choice>
        <mc:Fallback>
          <p:sp>
            <p:nvSpPr>
              <p:cNvPr id="9" name="TextBox 8"/>
              <p:cNvSpPr txBox="1">
                <a:spLocks noRot="1" noChangeAspect="1" noMove="1" noResize="1" noEditPoints="1" noAdjustHandles="1" noChangeArrowheads="1" noChangeShapeType="1" noTextEdit="1"/>
              </p:cNvSpPr>
              <p:nvPr/>
            </p:nvSpPr>
            <p:spPr>
              <a:xfrm>
                <a:off x="594655" y="5826162"/>
                <a:ext cx="3155929" cy="977383"/>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35356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If an one dimensional electron has a wave function as: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Ψ</m:t>
                    </m:r>
                    <m:d>
                      <m:dPr>
                        <m:ctrlPr>
                          <a:rPr lang="el-GR"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𝑤</m:t>
                                </m:r>
                              </m:e>
                              <m:sup>
                                <m:r>
                                  <a:rPr lang="en-US" b="0" i="1" smtClean="0">
                                    <a:latin typeface="Cambria Math" panose="02040503050406030204" pitchFamily="18" charset="0"/>
                                    <a:ea typeface="Cambria Math" panose="02040503050406030204" pitchFamily="18" charset="0"/>
                                  </a:rPr>
                                  <m:t>2</m:t>
                                </m:r>
                              </m:sup>
                            </m:sSup>
                          </m:den>
                        </m:f>
                      </m:sup>
                    </m:sSup>
                    <m:r>
                      <a:rPr lang="en-US" b="0" i="1" smtClean="0">
                        <a:latin typeface="Cambria Math" panose="02040503050406030204" pitchFamily="18" charset="0"/>
                        <a:ea typeface="Cambria Math" panose="02040503050406030204" pitchFamily="18" charset="0"/>
                      </a:rPr>
                      <m:t>.</m:t>
                    </m:r>
                  </m:oMath>
                </a14:m>
                <a:endParaRPr lang="en-US" dirty="0" smtClean="0"/>
              </a:p>
              <a:p>
                <a:pPr marL="514350" indent="-514350">
                  <a:buAutoNum type="alphaLcParenBoth"/>
                </a:pPr>
                <a:r>
                  <a:rPr lang="en-US" dirty="0" smtClean="0"/>
                  <a:t>Determine A</a:t>
                </a:r>
              </a:p>
              <a:p>
                <a:pPr marL="514350" indent="-514350">
                  <a:buAutoNum type="alphaLcParenBoth"/>
                </a:pPr>
                <a:r>
                  <a:rPr lang="en-US" dirty="0" smtClean="0"/>
                  <a:t>What is the probability of finding the electron in the </a:t>
                </a:r>
                <a:r>
                  <a:rPr lang="en-US" dirty="0" smtClean="0"/>
                  <a:t>small space region dx centered at x = w? </a:t>
                </a: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2634752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 Relation (Classical)</a:t>
            </a:r>
            <a:endParaRPr lang="en-US" dirty="0"/>
          </a:p>
        </p:txBody>
      </p:sp>
      <p:pic>
        <p:nvPicPr>
          <p:cNvPr id="5" name="Picture 4"/>
          <p:cNvPicPr>
            <a:picLocks noChangeAspect="1"/>
          </p:cNvPicPr>
          <p:nvPr/>
        </p:nvPicPr>
        <p:blipFill>
          <a:blip r:embed="rId2"/>
          <a:stretch>
            <a:fillRect/>
          </a:stretch>
        </p:blipFill>
        <p:spPr>
          <a:xfrm>
            <a:off x="1148757" y="2315644"/>
            <a:ext cx="4884577" cy="2630157"/>
          </a:xfrm>
          <a:prstGeom prst="rect">
            <a:avLst/>
          </a:prstGeom>
        </p:spPr>
      </p:pic>
      <p:pic>
        <p:nvPicPr>
          <p:cNvPr id="6" name="Picture 5"/>
          <p:cNvPicPr>
            <a:picLocks noChangeAspect="1"/>
          </p:cNvPicPr>
          <p:nvPr/>
        </p:nvPicPr>
        <p:blipFill>
          <a:blip r:embed="rId3"/>
          <a:stretch>
            <a:fillRect/>
          </a:stretch>
        </p:blipFill>
        <p:spPr>
          <a:xfrm>
            <a:off x="6467433" y="1690688"/>
            <a:ext cx="3963929" cy="3832806"/>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5093082" y="5355313"/>
                <a:ext cx="137435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𝑘</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~1</m:t>
                      </m:r>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5093082" y="5355313"/>
                <a:ext cx="1374351" cy="43088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093082" y="6067886"/>
                <a:ext cx="143423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𝜔</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m:t>
                      </m:r>
                      <m:r>
                        <a:rPr lang="en-US" sz="2800" b="0" i="1" smtClean="0">
                          <a:latin typeface="Cambria Math" panose="02040503050406030204" pitchFamily="18" charset="0"/>
                          <a:ea typeface="Cambria Math" panose="02040503050406030204" pitchFamily="18" charset="0"/>
                        </a:rPr>
                        <m:t>~1</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5093082" y="6067886"/>
                <a:ext cx="1434239" cy="430887"/>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526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p:txBody>
          <a:bodyPr/>
          <a:lstStyle/>
          <a:p>
            <a:r>
              <a:rPr lang="en-US" dirty="0" smtClean="0"/>
              <a:t>The frequency of the alternating voltage produced at electric generating stations is carefully maintained at 60.00 Hz (in North America). The frequency is monitored on a digital frequency meter in the control room. For how long must the frequency be measured and how often can the display be updated if the reading is to be accurate to within 0.01 Hz?</a:t>
            </a:r>
            <a:endParaRPr lang="en-US" dirty="0"/>
          </a:p>
        </p:txBody>
      </p:sp>
    </p:spTree>
    <p:extLst>
      <p:ext uri="{BB962C8B-B14F-4D97-AF65-F5344CB8AC3E}">
        <p14:creationId xmlns:p14="http://schemas.microsoft.com/office/powerpoint/2010/main" val="1873411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Uncertainty </a:t>
            </a:r>
            <a:r>
              <a:rPr lang="en-US" dirty="0" smtClean="0"/>
              <a:t>Relation (Quantum)</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623954" y="1631810"/>
                <a:ext cx="137435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𝑝</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~ℏ</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623954" y="1631810"/>
                <a:ext cx="1374351" cy="430887"/>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623954" y="2344383"/>
                <a:ext cx="135171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𝐸</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𝑡</m:t>
                      </m:r>
                      <m:r>
                        <a:rPr lang="en-US" sz="2800" i="1">
                          <a:latin typeface="Cambria Math" panose="02040503050406030204" pitchFamily="18" charset="0"/>
                          <a:ea typeface="Cambria Math" panose="02040503050406030204" pitchFamily="18" charset="0"/>
                        </a:rPr>
                        <m:t>~ℏ</m:t>
                      </m:r>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2623954" y="2344383"/>
                <a:ext cx="1351717" cy="430887"/>
              </a:xfrm>
              <a:prstGeom prst="rect">
                <a:avLst/>
              </a:prstGeom>
              <a:blipFill rotWithShape="0">
                <a:blip r:embed="rId3"/>
                <a:stretch>
                  <a:fillRect/>
                </a:stretch>
              </a:blipFill>
            </p:spPr>
            <p:txBody>
              <a:bodyPr/>
              <a:lstStyle/>
              <a:p>
                <a:r>
                  <a:rPr lang="en-US">
                    <a:noFill/>
                  </a:rPr>
                  <a:t> </a:t>
                </a:r>
              </a:p>
            </p:txBody>
          </p:sp>
        </mc:Fallback>
      </mc:AlternateContent>
      <p:sp>
        <p:nvSpPr>
          <p:cNvPr id="8" name="TextBox 7"/>
          <p:cNvSpPr txBox="1"/>
          <p:nvPr/>
        </p:nvSpPr>
        <p:spPr>
          <a:xfrm>
            <a:off x="469558" y="3336324"/>
            <a:ext cx="5738238" cy="461665"/>
          </a:xfrm>
          <a:prstGeom prst="rect">
            <a:avLst/>
          </a:prstGeom>
          <a:noFill/>
        </p:spPr>
        <p:txBody>
          <a:bodyPr wrap="none" rtlCol="0">
            <a:spAutoFit/>
          </a:bodyPr>
          <a:lstStyle/>
          <a:p>
            <a:r>
              <a:rPr lang="en-US" sz="2400" dirty="0" smtClean="0"/>
              <a:t>Particle confined in a 1D box with length of L</a:t>
            </a:r>
            <a:endParaRPr lang="en-US" sz="2400" dirty="0"/>
          </a:p>
        </p:txBody>
      </p:sp>
      <mc:AlternateContent xmlns:mc="http://schemas.openxmlformats.org/markup-compatibility/2006" xmlns:a14="http://schemas.microsoft.com/office/drawing/2010/main">
        <mc:Choice Requires="a14">
          <p:sp>
            <p:nvSpPr>
              <p:cNvPr id="9" name="TextBox 8"/>
              <p:cNvSpPr txBox="1"/>
              <p:nvPr/>
            </p:nvSpPr>
            <p:spPr>
              <a:xfrm>
                <a:off x="1024096" y="4947437"/>
                <a:ext cx="8427372" cy="4677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ea typeface="Cambria Math" panose="02040503050406030204" pitchFamily="18" charset="0"/>
                            </a:rPr>
                          </m:ctrlPr>
                        </m:sSupPr>
                        <m:e>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𝑝</m:t>
                              </m:r>
                            </m:e>
                          </m:d>
                        </m:e>
                        <m:sup>
                          <m:r>
                            <a:rPr lang="en-US" sz="2800" b="0" i="1" smtClean="0">
                              <a:latin typeface="Cambria Math" panose="02040503050406030204" pitchFamily="18" charset="0"/>
                              <a:ea typeface="Cambria Math" panose="02040503050406030204" pitchFamily="18" charset="0"/>
                            </a:rPr>
                            <m:t>2</m:t>
                          </m:r>
                        </m:sup>
                      </m:sSup>
                      <m:r>
                        <a:rPr lang="en-US" sz="2800" b="0" i="1" smtClean="0">
                          <a:latin typeface="Cambria Math" panose="02040503050406030204" pitchFamily="18" charset="0"/>
                          <a:ea typeface="Cambria Math" panose="02040503050406030204" pitchFamily="18" charset="0"/>
                        </a:rPr>
                        <m:t>=</m:t>
                      </m:r>
                      <m:sSubSup>
                        <m:sSubSupPr>
                          <m:ctrlPr>
                            <a:rPr lang="en-US" sz="2800" i="1">
                              <a:latin typeface="Cambria Math" panose="02040503050406030204" pitchFamily="18" charset="0"/>
                              <a:ea typeface="Cambria Math" panose="02040503050406030204" pitchFamily="18" charset="0"/>
                            </a:rPr>
                          </m:ctrlPr>
                        </m:sSubSupPr>
                        <m:e>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𝑝</m:t>
                              </m:r>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𝑝</m:t>
                                  </m:r>
                                </m:e>
                              </m:acc>
                            </m:e>
                          </m:d>
                        </m:e>
                        <m:sub>
                          <m:r>
                            <a:rPr lang="en-US" sz="2800" i="1">
                              <a:latin typeface="Cambria Math" panose="02040503050406030204" pitchFamily="18" charset="0"/>
                              <a:ea typeface="Cambria Math" panose="02040503050406030204" pitchFamily="18" charset="0"/>
                            </a:rPr>
                            <m:t>𝑎𝑣𝑒</m:t>
                          </m:r>
                        </m:sub>
                        <m:sup>
                          <m:r>
                            <a:rPr lang="en-US" sz="2800" i="1">
                              <a:latin typeface="Cambria Math" panose="02040503050406030204" pitchFamily="18" charset="0"/>
                              <a:ea typeface="Cambria Math" panose="02040503050406030204" pitchFamily="18" charset="0"/>
                            </a:rPr>
                            <m:t>2</m:t>
                          </m:r>
                        </m:sup>
                      </m:sSubSup>
                      <m:r>
                        <a:rPr lang="en-US" sz="2800" i="1">
                          <a:latin typeface="Cambria Math" panose="02040503050406030204" pitchFamily="18" charset="0"/>
                          <a:ea typeface="Cambria Math" panose="02040503050406030204" pitchFamily="18" charset="0"/>
                        </a:rPr>
                        <m:t>=</m:t>
                      </m:r>
                      <m:sSub>
                        <m:sSubPr>
                          <m:ctrlPr>
                            <a:rPr lang="en-US" sz="2800" i="1" smtClean="0">
                              <a:latin typeface="Cambria Math" panose="02040503050406030204" pitchFamily="18" charset="0"/>
                              <a:ea typeface="Cambria Math" panose="02040503050406030204" pitchFamily="18" charset="0"/>
                            </a:rPr>
                          </m:ctrlPr>
                        </m:sSubPr>
                        <m:e>
                          <m:d>
                            <m:dPr>
                              <m:ctrlPr>
                                <a:rPr lang="en-US" sz="2800" i="1">
                                  <a:latin typeface="Cambria Math" panose="02040503050406030204" pitchFamily="18" charset="0"/>
                                  <a:ea typeface="Cambria Math" panose="02040503050406030204" pitchFamily="18" charset="0"/>
                                </a:rPr>
                              </m:ctrlPr>
                            </m:dPr>
                            <m:e>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𝑝</m:t>
                                  </m:r>
                                </m:e>
                                <m:sup>
                                  <m:r>
                                    <a:rPr lang="en-US" sz="2800" i="1">
                                      <a:latin typeface="Cambria Math" panose="02040503050406030204" pitchFamily="18" charset="0"/>
                                      <a:ea typeface="Cambria Math" panose="02040503050406030204" pitchFamily="18" charset="0"/>
                                    </a:rPr>
                                    <m:t>2</m:t>
                                  </m:r>
                                </m:sup>
                              </m:sSup>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𝑝</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𝑝</m:t>
                                  </m:r>
                                </m:e>
                              </m:acc>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𝑝</m:t>
                                      </m:r>
                                    </m:e>
                                  </m:acc>
                                </m:e>
                                <m:sup>
                                  <m:r>
                                    <a:rPr lang="en-US" sz="2800" i="1">
                                      <a:latin typeface="Cambria Math" panose="02040503050406030204" pitchFamily="18" charset="0"/>
                                      <a:ea typeface="Cambria Math" panose="02040503050406030204" pitchFamily="18" charset="0"/>
                                    </a:rPr>
                                    <m:t>2</m:t>
                                  </m:r>
                                </m:sup>
                              </m:sSup>
                            </m:e>
                          </m:d>
                        </m:e>
                        <m:sub>
                          <m:r>
                            <a:rPr lang="en-US" sz="2800" b="0" i="1" smtClean="0">
                              <a:latin typeface="Cambria Math" panose="02040503050406030204" pitchFamily="18" charset="0"/>
                              <a:ea typeface="Cambria Math" panose="02040503050406030204" pitchFamily="18" charset="0"/>
                            </a:rPr>
                            <m:t>𝑎𝑣𝑒</m:t>
                          </m:r>
                        </m:sub>
                      </m:sSub>
                      <m:r>
                        <a:rPr lang="en-US" sz="2800" b="0" i="1" smtClean="0">
                          <a:latin typeface="Cambria Math" panose="02040503050406030204" pitchFamily="18" charset="0"/>
                          <a:ea typeface="Cambria Math" panose="02040503050406030204" pitchFamily="18" charset="0"/>
                        </a:rPr>
                        <m:t>=</m:t>
                      </m:r>
                      <m:acc>
                        <m:accPr>
                          <m:chr m:val="̅"/>
                          <m:ctrlPr>
                            <a:rPr lang="en-US" sz="2800" b="0" i="1" smtClean="0">
                              <a:latin typeface="Cambria Math" panose="02040503050406030204" pitchFamily="18" charset="0"/>
                              <a:ea typeface="Cambria Math" panose="02040503050406030204" pitchFamily="18" charset="0"/>
                            </a:rPr>
                          </m:ctrlPr>
                        </m:accPr>
                        <m:e>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𝑝</m:t>
                              </m:r>
                            </m:e>
                            <m:sup>
                              <m:r>
                                <a:rPr lang="en-US" sz="2800" b="0" i="1" smtClean="0">
                                  <a:latin typeface="Cambria Math" panose="02040503050406030204" pitchFamily="18" charset="0"/>
                                  <a:ea typeface="Cambria Math" panose="02040503050406030204" pitchFamily="18" charset="0"/>
                                </a:rPr>
                                <m:t>2</m:t>
                              </m:r>
                            </m:sup>
                          </m:sSup>
                        </m:e>
                      </m:acc>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acc>
                            <m:accPr>
                              <m:chr m:val="̅"/>
                              <m:ctrlPr>
                                <a:rPr lang="en-US" sz="2800" b="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𝑝</m:t>
                              </m:r>
                            </m:e>
                          </m:acc>
                        </m:e>
                        <m:sup>
                          <m:r>
                            <a:rPr lang="en-US" sz="2800" b="0" i="1" smtClean="0">
                              <a:latin typeface="Cambria Math" panose="02040503050406030204" pitchFamily="18" charset="0"/>
                              <a:ea typeface="Cambria Math" panose="02040503050406030204" pitchFamily="18" charset="0"/>
                            </a:rPr>
                            <m:t>2</m:t>
                          </m:r>
                        </m:sup>
                      </m:sSup>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1024096" y="4947437"/>
                <a:ext cx="8427372" cy="46775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298560" y="3941825"/>
                <a:ext cx="159498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𝑝</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≥ℏ</m:t>
                      </m:r>
                    </m:oMath>
                  </m:oMathPara>
                </a14:m>
                <a:endParaRPr lang="en-US"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298560" y="3941825"/>
                <a:ext cx="1594988" cy="43088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771285" y="3797989"/>
                <a:ext cx="1180131" cy="8152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𝑝</m:t>
                      </m:r>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ℏ</m:t>
                          </m:r>
                        </m:num>
                        <m:den>
                          <m:r>
                            <a:rPr lang="en-US" sz="2800" b="0" i="1" smtClean="0">
                              <a:latin typeface="Cambria Math" panose="02040503050406030204" pitchFamily="18" charset="0"/>
                              <a:ea typeface="Cambria Math" panose="02040503050406030204" pitchFamily="18" charset="0"/>
                            </a:rPr>
                            <m:t>𝐿</m:t>
                          </m:r>
                        </m:den>
                      </m:f>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771285" y="3797989"/>
                <a:ext cx="1180131" cy="815223"/>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0605" y="5762660"/>
                <a:ext cx="4044697" cy="9244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𝐸</m:t>
                          </m:r>
                        </m:e>
                      </m:acc>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acc>
                            <m:accPr>
                              <m:chr m:val="̅"/>
                              <m:ctrlPr>
                                <a:rPr lang="en-US" sz="2800" b="0" i="1" smtClean="0">
                                  <a:latin typeface="Cambria Math" panose="02040503050406030204" pitchFamily="18" charset="0"/>
                                  <a:ea typeface="Cambria Math" panose="02040503050406030204" pitchFamily="18" charset="0"/>
                                </a:rPr>
                              </m:ctrlPr>
                            </m:accPr>
                            <m:e>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𝑝</m:t>
                                  </m:r>
                                </m:e>
                                <m:sup>
                                  <m:r>
                                    <a:rPr lang="en-US" sz="2800" b="0" i="1" smtClean="0">
                                      <a:latin typeface="Cambria Math" panose="02040503050406030204" pitchFamily="18" charset="0"/>
                                      <a:ea typeface="Cambria Math" panose="02040503050406030204" pitchFamily="18" charset="0"/>
                                    </a:rPr>
                                    <m:t>2</m:t>
                                  </m:r>
                                </m:sup>
                              </m:sSup>
                            </m:e>
                          </m:acc>
                        </m:num>
                        <m:den>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𝑚</m:t>
                          </m:r>
                        </m:den>
                      </m:f>
                      <m:r>
                        <a:rPr lang="en-US" sz="2800" b="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sSup>
                            <m:sSupPr>
                              <m:ctrlPr>
                                <a:rPr lang="en-US" sz="2800" i="1">
                                  <a:latin typeface="Cambria Math" panose="02040503050406030204" pitchFamily="18" charset="0"/>
                                  <a:ea typeface="Cambria Math" panose="02040503050406030204" pitchFamily="18" charset="0"/>
                                </a:rPr>
                              </m:ctrlPr>
                            </m:sSupPr>
                            <m:e>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𝑝</m:t>
                                  </m:r>
                                </m:e>
                              </m:d>
                            </m:e>
                            <m:sup>
                              <m:r>
                                <a:rPr lang="en-US" sz="2800" i="1">
                                  <a:latin typeface="Cambria Math" panose="02040503050406030204" pitchFamily="18" charset="0"/>
                                  <a:ea typeface="Cambria Math" panose="02040503050406030204" pitchFamily="18" charset="0"/>
                                </a:rPr>
                                <m:t>2</m:t>
                              </m:r>
                            </m:sup>
                          </m:sSup>
                        </m:num>
                        <m:den>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𝑚</m:t>
                          </m:r>
                        </m:den>
                      </m:f>
                      <m:r>
                        <a:rPr lang="en-US" sz="280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sSup>
                            <m:sSupPr>
                              <m:ctrlPr>
                                <a:rPr lang="en-US" sz="2800" i="1" smtClean="0">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ℏ</m:t>
                              </m:r>
                            </m:e>
                            <m:sup>
                              <m:r>
                                <a:rPr lang="en-US" sz="2800" b="0" i="1" smtClean="0">
                                  <a:latin typeface="Cambria Math" panose="02040503050406030204" pitchFamily="18" charset="0"/>
                                  <a:ea typeface="Cambria Math" panose="02040503050406030204" pitchFamily="18" charset="0"/>
                                </a:rPr>
                                <m:t>2</m:t>
                              </m:r>
                            </m:sup>
                          </m:sSup>
                        </m:num>
                        <m:den>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𝑚</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𝐿</m:t>
                              </m:r>
                            </m:e>
                            <m:sup>
                              <m:r>
                                <a:rPr lang="en-US" sz="2800" b="0" i="1" smtClean="0">
                                  <a:latin typeface="Cambria Math" panose="02040503050406030204" pitchFamily="18" charset="0"/>
                                  <a:ea typeface="Cambria Math" panose="02040503050406030204" pitchFamily="18" charset="0"/>
                                </a:rPr>
                                <m:t>2</m:t>
                              </m:r>
                            </m:sup>
                          </m:sSup>
                        </m:den>
                      </m:f>
                    </m:oMath>
                  </m:oMathPara>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0605" y="5762660"/>
                <a:ext cx="4044697" cy="924420"/>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70365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If the particle in a one-dimensional box of length L = 0.1 nm (about the diameter of an atom) is an electron, what will be its zero-point energy?</a:t>
            </a:r>
            <a:endParaRPr lang="en-US" dirty="0"/>
          </a:p>
        </p:txBody>
      </p:sp>
    </p:spTree>
    <p:extLst>
      <p:ext uri="{BB962C8B-B14F-4D97-AF65-F5344CB8AC3E}">
        <p14:creationId xmlns:p14="http://schemas.microsoft.com/office/powerpoint/2010/main" val="1646702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Lifetime of an energy state</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6726397" y="1835811"/>
                <a:ext cx="135171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𝐸</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𝑡</m:t>
                      </m:r>
                      <m:r>
                        <a:rPr lang="en-US" sz="2800" i="1">
                          <a:latin typeface="Cambria Math" panose="02040503050406030204" pitchFamily="18" charset="0"/>
                          <a:ea typeface="Cambria Math" panose="02040503050406030204" pitchFamily="18" charset="0"/>
                        </a:rPr>
                        <m:t>~ℏ</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6726397" y="1835811"/>
                <a:ext cx="1351717" cy="430887"/>
              </a:xfrm>
              <a:prstGeom prst="rect">
                <a:avLst/>
              </a:prstGeom>
              <a:blipFill rotWithShape="0">
                <a:blip r:embed="rId2"/>
                <a:stretch>
                  <a:fillRect/>
                </a:stretch>
              </a:blipFill>
            </p:spPr>
            <p:txBody>
              <a:bodyPr/>
              <a:lstStyle/>
              <a:p>
                <a:r>
                  <a:rPr lang="en-US">
                    <a:noFill/>
                  </a:rPr>
                  <a:t> </a:t>
                </a:r>
              </a:p>
            </p:txBody>
          </p:sp>
        </mc:Fallback>
      </mc:AlternateContent>
      <p:sp>
        <p:nvSpPr>
          <p:cNvPr id="5" name="TextBox 4"/>
          <p:cNvSpPr txBox="1"/>
          <p:nvPr/>
        </p:nvSpPr>
        <p:spPr>
          <a:xfrm>
            <a:off x="1145061" y="1835811"/>
            <a:ext cx="5340180" cy="461665"/>
          </a:xfrm>
          <a:prstGeom prst="rect">
            <a:avLst/>
          </a:prstGeom>
          <a:noFill/>
        </p:spPr>
        <p:txBody>
          <a:bodyPr wrap="none" rtlCol="0">
            <a:spAutoFit/>
          </a:bodyPr>
          <a:lstStyle/>
          <a:p>
            <a:r>
              <a:rPr lang="en-US" sz="2400" dirty="0" smtClean="0"/>
              <a:t>Uncertainty Principle for energy and time</a:t>
            </a:r>
            <a:endParaRPr lang="en-US" sz="2400" dirty="0"/>
          </a:p>
        </p:txBody>
      </p:sp>
      <mc:AlternateContent xmlns:mc="http://schemas.openxmlformats.org/markup-compatibility/2006" xmlns:a14="http://schemas.microsoft.com/office/drawing/2010/main">
        <mc:Choice Requires="a14">
          <p:sp>
            <p:nvSpPr>
              <p:cNvPr id="6" name="TextBox 5"/>
              <p:cNvSpPr txBox="1"/>
              <p:nvPr/>
            </p:nvSpPr>
            <p:spPr>
              <a:xfrm>
                <a:off x="290480" y="2655325"/>
                <a:ext cx="11168881" cy="830997"/>
              </a:xfrm>
              <a:prstGeom prst="rect">
                <a:avLst/>
              </a:prstGeom>
              <a:noFill/>
            </p:spPr>
            <p:txBody>
              <a:bodyPr wrap="square" rtlCol="0">
                <a:spAutoFit/>
              </a:bodyPr>
              <a:lstStyle/>
              <a:p>
                <a:r>
                  <a:rPr lang="en-US" sz="2400" dirty="0" smtClean="0"/>
                  <a:t>If for a particular atomic spectrum transition, the lifetime, </a:t>
                </a:r>
                <a:r>
                  <a:rPr lang="en-US" sz="2400" i="1" dirty="0" smtClean="0">
                    <a:latin typeface="Symbol" panose="05050102010706020507" pitchFamily="18" charset="2"/>
                  </a:rPr>
                  <a:t>t</a:t>
                </a:r>
                <a:r>
                  <a:rPr lang="en-US" sz="2400" dirty="0" smtClean="0"/>
                  <a:t>, is in the order of 10 ns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10</m:t>
                        </m:r>
                      </m:e>
                      <m:sup>
                        <m:r>
                          <a:rPr lang="en-US" sz="2400" b="0" i="1" smtClean="0">
                            <a:latin typeface="Cambria Math" panose="02040503050406030204" pitchFamily="18" charset="0"/>
                          </a:rPr>
                          <m:t>−8</m:t>
                        </m:r>
                      </m:sup>
                    </m:sSup>
                    <m:r>
                      <a:rPr lang="en-US" sz="2400" b="0" i="1" smtClean="0">
                        <a:latin typeface="Cambria Math" panose="02040503050406030204" pitchFamily="18" charset="0"/>
                      </a:rPr>
                      <m:t>𝑠</m:t>
                    </m:r>
                  </m:oMath>
                </a14:m>
                <a:r>
                  <a:rPr lang="en-US" sz="2400" dirty="0" smtClean="0"/>
                  <a:t>), there is an energy uncertainty as:</a:t>
                </a:r>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290480" y="2655325"/>
                <a:ext cx="11168881" cy="830997"/>
              </a:xfrm>
              <a:prstGeom prst="rect">
                <a:avLst/>
              </a:prstGeom>
              <a:blipFill rotWithShape="0">
                <a:blip r:embed="rId3"/>
                <a:stretch>
                  <a:fillRect l="-873" t="-7353"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712092" y="3632915"/>
                <a:ext cx="2694584" cy="8180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𝐸</m:t>
                      </m:r>
                      <m:r>
                        <a:rPr lang="en-US" sz="280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ℏ</m:t>
                          </m:r>
                        </m:num>
                        <m:den>
                          <m:r>
                            <a:rPr lang="en-US" sz="2800" i="1" smtClean="0">
                              <a:latin typeface="Cambria Math" panose="02040503050406030204" pitchFamily="18" charset="0"/>
                              <a:ea typeface="Cambria Math" panose="02040503050406030204" pitchFamily="18" charset="0"/>
                            </a:rPr>
                            <m:t>𝜏</m:t>
                          </m:r>
                        </m:den>
                      </m:f>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10</m:t>
                          </m:r>
                        </m:e>
                        <m:sup>
                          <m:r>
                            <a:rPr lang="en-US" sz="2800" b="0" i="1" smtClean="0">
                              <a:latin typeface="Cambria Math" panose="02040503050406030204" pitchFamily="18" charset="0"/>
                              <a:ea typeface="Cambria Math" panose="02040503050406030204" pitchFamily="18" charset="0"/>
                            </a:rPr>
                            <m:t>−7</m:t>
                          </m:r>
                        </m:sup>
                      </m:sSup>
                      <m:r>
                        <a:rPr lang="en-US" sz="2800" b="0" i="1" smtClean="0">
                          <a:latin typeface="Cambria Math" panose="02040503050406030204" pitchFamily="18" charset="0"/>
                          <a:ea typeface="Cambria Math" panose="02040503050406030204" pitchFamily="18" charset="0"/>
                        </a:rPr>
                        <m:t>𝑒𝑉</m:t>
                      </m:r>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3712092" y="3632915"/>
                <a:ext cx="2694584" cy="81804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943868" y="5006574"/>
                <a:ext cx="4768550" cy="8180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𝐸</m:t>
                          </m:r>
                        </m:num>
                        <m:den>
                          <m:r>
                            <a:rPr lang="en-US" sz="2800" b="0" i="1" smtClean="0">
                              <a:latin typeface="Cambria Math" panose="02040503050406030204" pitchFamily="18" charset="0"/>
                              <a:ea typeface="Cambria Math" panose="02040503050406030204" pitchFamily="18" charset="0"/>
                            </a:rPr>
                            <m:t>h</m:t>
                          </m:r>
                        </m:den>
                      </m:f>
                      <m:r>
                        <a:rPr lang="en-US" sz="280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ℏ</m:t>
                          </m:r>
                        </m:num>
                        <m:den>
                          <m:r>
                            <a:rPr lang="en-US" sz="2800" i="1" smtClean="0">
                              <a:latin typeface="Cambria Math" panose="02040503050406030204" pitchFamily="18" charset="0"/>
                              <a:ea typeface="Cambria Math" panose="02040503050406030204" pitchFamily="18" charset="0"/>
                            </a:rPr>
                            <m:t>𝜏</m:t>
                          </m:r>
                        </m:den>
                      </m:f>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m:t>
                          </m:r>
                        </m:num>
                        <m:den>
                          <m:r>
                            <a:rPr lang="en-US" sz="2800" b="0" i="1" smtClean="0">
                              <a:latin typeface="Cambria Math" panose="02040503050406030204" pitchFamily="18" charset="0"/>
                              <a:ea typeface="Cambria Math" panose="02040503050406030204" pitchFamily="18" charset="0"/>
                            </a:rPr>
                            <m:t>h</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m:t>
                          </m:r>
                        </m:num>
                        <m:den>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𝜋𝜏</m:t>
                          </m:r>
                        </m:den>
                      </m:f>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10</m:t>
                          </m:r>
                        </m:e>
                        <m:sup>
                          <m:r>
                            <a:rPr lang="en-US" sz="2800" b="0" i="1" smtClean="0">
                              <a:latin typeface="Cambria Math" panose="02040503050406030204" pitchFamily="18" charset="0"/>
                              <a:ea typeface="Cambria Math" panose="02040503050406030204" pitchFamily="18" charset="0"/>
                            </a:rPr>
                            <m:t>7</m:t>
                          </m:r>
                        </m:sup>
                      </m:sSup>
                      <m:r>
                        <a:rPr lang="en-US" sz="2800" b="0" i="1" smtClean="0">
                          <a:latin typeface="Cambria Math" panose="02040503050406030204" pitchFamily="18" charset="0"/>
                          <a:ea typeface="Cambria Math" panose="02040503050406030204" pitchFamily="18" charset="0"/>
                        </a:rPr>
                        <m:t>𝐻𝑧</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943868" y="5006574"/>
                <a:ext cx="4768550" cy="818044"/>
              </a:xfrm>
              <a:prstGeom prst="rect">
                <a:avLst/>
              </a:prstGeom>
              <a:blipFill rotWithShape="0">
                <a:blip r:embed="rId5"/>
                <a:stretch>
                  <a:fillRect/>
                </a:stretch>
              </a:blipFill>
            </p:spPr>
            <p:txBody>
              <a:bodyPr/>
              <a:lstStyle/>
              <a:p>
                <a:r>
                  <a:rPr lang="en-US">
                    <a:noFill/>
                  </a:rPr>
                  <a:t> </a:t>
                </a:r>
              </a:p>
            </p:txBody>
          </p:sp>
        </mc:Fallback>
      </mc:AlternateContent>
      <p:sp>
        <p:nvSpPr>
          <p:cNvPr id="9" name="TextBox 8"/>
          <p:cNvSpPr txBox="1"/>
          <p:nvPr/>
        </p:nvSpPr>
        <p:spPr>
          <a:xfrm>
            <a:off x="290479" y="4450959"/>
            <a:ext cx="11168881" cy="461665"/>
          </a:xfrm>
          <a:prstGeom prst="rect">
            <a:avLst/>
          </a:prstGeom>
          <a:noFill/>
        </p:spPr>
        <p:txBody>
          <a:bodyPr wrap="square" rtlCol="0">
            <a:spAutoFit/>
          </a:bodyPr>
          <a:lstStyle/>
          <a:p>
            <a:r>
              <a:rPr lang="en-US" sz="2400" dirty="0" smtClean="0"/>
              <a:t>Thus, the uncertainty in frequency of the emitted light is: </a:t>
            </a:r>
            <a:endParaRPr lang="en-US" sz="2400" dirty="0"/>
          </a:p>
        </p:txBody>
      </p:sp>
      <mc:AlternateContent xmlns:mc="http://schemas.openxmlformats.org/markup-compatibility/2006" xmlns:a14="http://schemas.microsoft.com/office/drawing/2010/main">
        <mc:Choice Requires="a14">
          <p:sp>
            <p:nvSpPr>
              <p:cNvPr id="12" name="TextBox 11"/>
              <p:cNvSpPr txBox="1"/>
              <p:nvPr/>
            </p:nvSpPr>
            <p:spPr>
              <a:xfrm>
                <a:off x="8688306" y="5966602"/>
                <a:ext cx="1989071" cy="8913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0" i="1" smtClean="0">
                              <a:latin typeface="Cambria Math" panose="02040503050406030204" pitchFamily="18" charset="0"/>
                              <a:ea typeface="Cambria Math" panose="02040503050406030204" pitchFamily="18" charset="0"/>
                            </a:rPr>
                          </m:ctrlPr>
                        </m:fPr>
                        <m:num>
                          <m:r>
                            <m:rPr>
                              <m:sty m:val="p"/>
                            </m:rPr>
                            <a:rPr lang="el-GR" sz="2800" b="0" i="1" smtClean="0">
                              <a:latin typeface="Cambria Math" panose="02040503050406030204" pitchFamily="18" charset="0"/>
                              <a:ea typeface="Cambria Math" panose="02040503050406030204" pitchFamily="18" charset="0"/>
                            </a:rPr>
                            <m:t>Δ</m:t>
                          </m:r>
                          <m:r>
                            <a:rPr lang="el-GR" sz="2800" b="0" i="1" smtClean="0">
                              <a:latin typeface="Cambria Math" panose="02040503050406030204" pitchFamily="18" charset="0"/>
                              <a:ea typeface="Cambria Math" panose="02040503050406030204" pitchFamily="18" charset="0"/>
                            </a:rPr>
                            <m:t>𝜆</m:t>
                          </m:r>
                        </m:num>
                        <m:den>
                          <m:r>
                            <a:rPr lang="en-US" sz="2800" b="0" i="1" smtClean="0">
                              <a:latin typeface="Cambria Math" panose="02040503050406030204" pitchFamily="18" charset="0"/>
                              <a:ea typeface="Cambria Math" panose="02040503050406030204" pitchFamily="18" charset="0"/>
                            </a:rPr>
                            <m:t>𝜆</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m:rPr>
                              <m:sty m:val="p"/>
                            </m:rPr>
                            <a:rPr lang="el-GR" sz="2800" b="0" i="1" smtClean="0">
                              <a:latin typeface="Cambria Math" panose="02040503050406030204" pitchFamily="18" charset="0"/>
                              <a:ea typeface="Cambria Math" panose="02040503050406030204" pitchFamily="18" charset="0"/>
                            </a:rPr>
                            <m:t>Δ</m:t>
                          </m:r>
                          <m:r>
                            <a:rPr lang="en-US" sz="2800" b="0" i="1" smtClean="0">
                              <a:latin typeface="Cambria Math" panose="02040503050406030204" pitchFamily="18" charset="0"/>
                              <a:ea typeface="Cambria Math" panose="02040503050406030204" pitchFamily="18" charset="0"/>
                            </a:rPr>
                            <m:t>𝐸</m:t>
                          </m:r>
                        </m:num>
                        <m:den>
                          <m:r>
                            <a:rPr lang="en-US" sz="2800" b="0" i="1" smtClean="0">
                              <a:latin typeface="Cambria Math" panose="02040503050406030204" pitchFamily="18" charset="0"/>
                              <a:ea typeface="Cambria Math" panose="02040503050406030204" pitchFamily="18" charset="0"/>
                            </a:rPr>
                            <m:t>𝐸</m:t>
                          </m:r>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𝐸</m:t>
                              </m:r>
                            </m:e>
                            <m:sub>
                              <m:r>
                                <a:rPr lang="en-US" sz="2800" b="0" i="1" smtClean="0">
                                  <a:latin typeface="Cambria Math" panose="02040503050406030204" pitchFamily="18" charset="0"/>
                                  <a:ea typeface="Cambria Math" panose="02040503050406030204" pitchFamily="18" charset="0"/>
                                </a:rPr>
                                <m:t>0</m:t>
                              </m:r>
                            </m:sub>
                          </m:sSub>
                        </m:den>
                      </m:f>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8688306" y="5966602"/>
                <a:ext cx="1989071" cy="891398"/>
              </a:xfrm>
              <a:prstGeom prst="rect">
                <a:avLst/>
              </a:prstGeom>
              <a:blipFill rotWithShape="0">
                <a:blip r:embed="rId6"/>
                <a:stretch>
                  <a:fillRect/>
                </a:stretch>
              </a:blipFill>
            </p:spPr>
            <p:txBody>
              <a:bodyPr/>
              <a:lstStyle/>
              <a:p>
                <a:r>
                  <a:rPr lang="en-US">
                    <a:noFill/>
                  </a:rPr>
                  <a:t> </a:t>
                </a:r>
              </a:p>
            </p:txBody>
          </p:sp>
        </mc:Fallback>
      </mc:AlternateContent>
      <p:sp>
        <p:nvSpPr>
          <p:cNvPr id="13" name="TextBox 12"/>
          <p:cNvSpPr txBox="1"/>
          <p:nvPr/>
        </p:nvSpPr>
        <p:spPr>
          <a:xfrm>
            <a:off x="3479694" y="6181468"/>
            <a:ext cx="5093855" cy="461665"/>
          </a:xfrm>
          <a:prstGeom prst="rect">
            <a:avLst/>
          </a:prstGeom>
          <a:noFill/>
        </p:spPr>
        <p:txBody>
          <a:bodyPr wrap="square" rtlCol="0">
            <a:spAutoFit/>
          </a:bodyPr>
          <a:lstStyle/>
          <a:p>
            <a:r>
              <a:rPr lang="en-US" sz="2400" dirty="0" smtClean="0"/>
              <a:t>Then, the uncertainty in wavelength is: </a:t>
            </a:r>
            <a:endParaRPr lang="en-US" sz="2400" dirty="0"/>
          </a:p>
        </p:txBody>
      </p:sp>
    </p:spTree>
    <p:extLst>
      <p:ext uri="{BB962C8B-B14F-4D97-AF65-F5344CB8AC3E}">
        <p14:creationId xmlns:p14="http://schemas.microsoft.com/office/powerpoint/2010/main" val="644544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When you measure a spectrum emitted by He atom, you found out there is a peak width in intensity vs energy spectrum is around 0.1 </a:t>
            </a:r>
            <a:r>
              <a:rPr lang="en-US" dirty="0" err="1" smtClean="0"/>
              <a:t>meV</a:t>
            </a:r>
            <a:r>
              <a:rPr lang="en-US" dirty="0" smtClean="0"/>
              <a:t>. Assuming this peak width originates from the energy uncertainty of the excited state of He atom, find out the lifetime of the excited state of He atom.</a:t>
            </a:r>
            <a:endParaRPr lang="en-US" dirty="0"/>
          </a:p>
        </p:txBody>
      </p:sp>
    </p:spTree>
    <p:extLst>
      <p:ext uri="{BB962C8B-B14F-4D97-AF65-F5344CB8AC3E}">
        <p14:creationId xmlns:p14="http://schemas.microsoft.com/office/powerpoint/2010/main" val="2365410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Confinement</a:t>
            </a:r>
            <a:endParaRPr lang="en-US" dirty="0"/>
          </a:p>
        </p:txBody>
      </p:sp>
      <p:pic>
        <p:nvPicPr>
          <p:cNvPr id="1026" name="Picture 2" descr="Image result for standing w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041" y="2497996"/>
            <a:ext cx="4159412" cy="26177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18054" y="1690688"/>
            <a:ext cx="7318798" cy="369332"/>
          </a:xfrm>
          <a:prstGeom prst="rect">
            <a:avLst/>
          </a:prstGeom>
          <a:noFill/>
        </p:spPr>
        <p:txBody>
          <a:bodyPr wrap="none" rtlCol="0">
            <a:spAutoFit/>
          </a:bodyPr>
          <a:lstStyle/>
          <a:p>
            <a:r>
              <a:rPr lang="en-US" dirty="0" smtClean="0"/>
              <a:t>Consider an electron is confined in a one-dimensional space with length of L.</a:t>
            </a:r>
            <a:endParaRPr lang="en-US" dirty="0"/>
          </a:p>
        </p:txBody>
      </p:sp>
      <mc:AlternateContent xmlns:mc="http://schemas.openxmlformats.org/markup-compatibility/2006">
        <mc:Choice xmlns:a14="http://schemas.microsoft.com/office/drawing/2010/main" Requires="a14">
          <p:sp>
            <p:nvSpPr>
              <p:cNvPr id="6" name="TextBox 5"/>
              <p:cNvSpPr txBox="1"/>
              <p:nvPr/>
            </p:nvSpPr>
            <p:spPr>
              <a:xfrm>
                <a:off x="6298773" y="2497996"/>
                <a:ext cx="1146018" cy="8154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ea typeface="Cambria Math" panose="02040503050406030204" pitchFamily="18" charset="0"/>
                            </a:rPr>
                            <m:t>𝜆</m:t>
                          </m:r>
                        </m:num>
                        <m:den>
                          <m:r>
                            <a:rPr lang="en-US" sz="2800" b="0" i="1" smtClean="0">
                              <a:latin typeface="Cambria Math" panose="02040503050406030204" pitchFamily="18" charset="0"/>
                              <a:ea typeface="Cambria Math" panose="02040503050406030204" pitchFamily="18" charset="0"/>
                            </a:rPr>
                            <m:t>2</m:t>
                          </m:r>
                        </m:den>
                      </m:f>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𝐿</m:t>
                      </m:r>
                    </m:oMath>
                  </m:oMathPara>
                </a14:m>
                <a:endParaRPr lang="en-US" sz="2800" dirty="0"/>
              </a:p>
            </p:txBody>
          </p:sp>
        </mc:Choice>
        <mc:Fallback>
          <p:sp>
            <p:nvSpPr>
              <p:cNvPr id="6" name="TextBox 5"/>
              <p:cNvSpPr txBox="1">
                <a:spLocks noRot="1" noChangeAspect="1" noMove="1" noResize="1" noEditPoints="1" noAdjustHandles="1" noChangeArrowheads="1" noChangeShapeType="1" noTextEdit="1"/>
              </p:cNvSpPr>
              <p:nvPr/>
            </p:nvSpPr>
            <p:spPr>
              <a:xfrm>
                <a:off x="6298773" y="2497996"/>
                <a:ext cx="1146018" cy="815416"/>
              </a:xfrm>
              <a:prstGeom prst="rect">
                <a:avLst/>
              </a:prstGeom>
              <a:blipFill rotWithShape="0">
                <a:blip r:embed="rId3"/>
                <a:stretch>
                  <a:fillRect/>
                </a:stretch>
              </a:blipFill>
            </p:spPr>
            <p:txBody>
              <a:bodyPr/>
              <a:lstStyle/>
              <a:p>
                <a:r>
                  <a:rPr lang="en-US">
                    <a:noFill/>
                  </a:rPr>
                  <a:t> </a:t>
                </a:r>
              </a:p>
            </p:txBody>
          </p:sp>
        </mc:Fallback>
      </mc:AlternateContent>
      <p:sp>
        <p:nvSpPr>
          <p:cNvPr id="5" name="TextBox 4"/>
          <p:cNvSpPr txBox="1"/>
          <p:nvPr/>
        </p:nvSpPr>
        <p:spPr>
          <a:xfrm>
            <a:off x="8501449" y="2721038"/>
            <a:ext cx="2482796" cy="369332"/>
          </a:xfrm>
          <a:prstGeom prst="rect">
            <a:avLst/>
          </a:prstGeom>
          <a:noFill/>
        </p:spPr>
        <p:txBody>
          <a:bodyPr wrap="none" rtlCol="0">
            <a:spAutoFit/>
          </a:bodyPr>
          <a:lstStyle/>
          <a:p>
            <a:r>
              <a:rPr lang="en-US" dirty="0" smtClean="0"/>
              <a:t>Standing wave condition</a:t>
            </a:r>
            <a:endParaRPr lang="en-US" dirty="0"/>
          </a:p>
        </p:txBody>
      </p:sp>
      <mc:AlternateContent xmlns:mc="http://schemas.openxmlformats.org/markup-compatibility/2006">
        <mc:Choice xmlns:a14="http://schemas.microsoft.com/office/drawing/2010/main" Requires="a14">
          <p:sp>
            <p:nvSpPr>
              <p:cNvPr id="8" name="TextBox 7"/>
              <p:cNvSpPr txBox="1"/>
              <p:nvPr/>
            </p:nvSpPr>
            <p:spPr>
              <a:xfrm>
                <a:off x="5841573" y="3751388"/>
                <a:ext cx="2123466" cy="8180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𝑝</m:t>
                      </m:r>
                      <m:r>
                        <a:rPr lang="en-US" sz="2800" b="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h</m:t>
                          </m:r>
                        </m:num>
                        <m:den>
                          <m:r>
                            <a:rPr lang="en-US" sz="2800" i="1">
                              <a:latin typeface="Cambria Math" panose="02040503050406030204" pitchFamily="18" charset="0"/>
                              <a:ea typeface="Cambria Math" panose="02040503050406030204" pitchFamily="18" charset="0"/>
                            </a:rPr>
                            <m:t>𝜆</m:t>
                          </m:r>
                        </m:den>
                      </m:f>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f>
                        <m:fPr>
                          <m:ctrlPr>
                            <a:rPr lang="en-US" sz="2800" i="1">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𝜋</m:t>
                          </m:r>
                          <m:r>
                            <a:rPr lang="en-US" sz="2800" b="0" i="1" smtClean="0">
                              <a:latin typeface="Cambria Math" panose="02040503050406030204" pitchFamily="18" charset="0"/>
                              <a:ea typeface="Cambria Math" panose="02040503050406030204" pitchFamily="18" charset="0"/>
                            </a:rPr>
                            <m:t>ℏ</m:t>
                          </m:r>
                        </m:num>
                        <m:den>
                          <m:r>
                            <a:rPr lang="en-US" sz="2800" b="0" i="1" smtClean="0">
                              <a:latin typeface="Cambria Math" panose="02040503050406030204" pitchFamily="18" charset="0"/>
                              <a:ea typeface="Cambria Math" panose="02040503050406030204" pitchFamily="18" charset="0"/>
                            </a:rPr>
                            <m:t>𝐿</m:t>
                          </m:r>
                        </m:den>
                      </m:f>
                    </m:oMath>
                  </m:oMathPara>
                </a14:m>
                <a:endParaRPr lang="en-US" sz="2800" dirty="0"/>
              </a:p>
            </p:txBody>
          </p:sp>
        </mc:Choice>
        <mc:Fallback>
          <p:sp>
            <p:nvSpPr>
              <p:cNvPr id="8" name="TextBox 7"/>
              <p:cNvSpPr txBox="1">
                <a:spLocks noRot="1" noChangeAspect="1" noMove="1" noResize="1" noEditPoints="1" noAdjustHandles="1" noChangeArrowheads="1" noChangeShapeType="1" noTextEdit="1"/>
              </p:cNvSpPr>
              <p:nvPr/>
            </p:nvSpPr>
            <p:spPr>
              <a:xfrm>
                <a:off x="5841573" y="3751388"/>
                <a:ext cx="2123466" cy="81804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5841573" y="4875853"/>
                <a:ext cx="3044488" cy="8645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𝐸</m:t>
                      </m:r>
                      <m:r>
                        <a:rPr lang="en-US" sz="2800" b="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sSup>
                            <m:sSupPr>
                              <m:ctrlPr>
                                <a:rPr lang="en-US" sz="280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𝑝</m:t>
                              </m:r>
                            </m:e>
                            <m:sup>
                              <m:r>
                                <a:rPr lang="en-US" sz="2800" b="0" i="1" smtClean="0">
                                  <a:latin typeface="Cambria Math" panose="02040503050406030204" pitchFamily="18" charset="0"/>
                                  <a:ea typeface="Cambria Math" panose="02040503050406030204" pitchFamily="18" charset="0"/>
                                </a:rPr>
                                <m:t>2</m:t>
                              </m:r>
                            </m:sup>
                          </m:sSup>
                        </m:num>
                        <m:den>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𝑚</m:t>
                          </m:r>
                        </m:den>
                      </m:f>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𝑛</m:t>
                          </m:r>
                        </m:e>
                        <m:sup>
                          <m:r>
                            <a:rPr lang="en-US" sz="2800" b="0" i="1" smtClean="0">
                              <a:latin typeface="Cambria Math" panose="02040503050406030204" pitchFamily="18" charset="0"/>
                              <a:ea typeface="Cambria Math" panose="02040503050406030204" pitchFamily="18" charset="0"/>
                            </a:rPr>
                            <m:t>2</m:t>
                          </m:r>
                        </m:sup>
                      </m:sSup>
                      <m:f>
                        <m:fPr>
                          <m:ctrlPr>
                            <a:rPr lang="en-US" sz="2800" i="1">
                              <a:latin typeface="Cambria Math" panose="02040503050406030204" pitchFamily="18" charset="0"/>
                              <a:ea typeface="Cambria Math" panose="02040503050406030204" pitchFamily="18" charset="0"/>
                            </a:rPr>
                          </m:ctrlPr>
                        </m:fPr>
                        <m:num>
                          <m:sSup>
                            <m:sSupPr>
                              <m:ctrlPr>
                                <a:rPr lang="en-US" sz="2800" i="1" smtClean="0">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𝜋</m:t>
                              </m:r>
                            </m:e>
                            <m:sup>
                              <m:r>
                                <a:rPr lang="en-US" sz="2800" b="0" i="1" smtClean="0">
                                  <a:latin typeface="Cambria Math" panose="02040503050406030204" pitchFamily="18" charset="0"/>
                                  <a:ea typeface="Cambria Math" panose="02040503050406030204" pitchFamily="18" charset="0"/>
                                </a:rPr>
                                <m:t>2</m:t>
                              </m:r>
                            </m:sup>
                          </m:sSup>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ℏ</m:t>
                              </m:r>
                            </m:e>
                            <m:sup>
                              <m:r>
                                <a:rPr lang="en-US" sz="2800" i="1">
                                  <a:latin typeface="Cambria Math" panose="02040503050406030204" pitchFamily="18" charset="0"/>
                                  <a:ea typeface="Cambria Math" panose="02040503050406030204" pitchFamily="18" charset="0"/>
                                </a:rPr>
                                <m:t>2</m:t>
                              </m:r>
                            </m:sup>
                          </m:sSup>
                        </m:num>
                        <m:den>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𝑚</m:t>
                          </m:r>
                          <m:sSup>
                            <m:sSupPr>
                              <m:ctrlPr>
                                <a:rPr lang="en-US" sz="2800" i="1">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𝐿</m:t>
                              </m:r>
                            </m:e>
                            <m:sup>
                              <m:r>
                                <a:rPr lang="en-US" sz="2800" i="1">
                                  <a:latin typeface="Cambria Math" panose="02040503050406030204" pitchFamily="18" charset="0"/>
                                  <a:ea typeface="Cambria Math" panose="02040503050406030204" pitchFamily="18" charset="0"/>
                                </a:rPr>
                                <m:t>2</m:t>
                              </m:r>
                            </m:sup>
                          </m:sSup>
                        </m:den>
                      </m:f>
                    </m:oMath>
                  </m:oMathPara>
                </a14:m>
                <a:endParaRPr lang="en-US" sz="2800" dirty="0"/>
              </a:p>
            </p:txBody>
          </p:sp>
        </mc:Choice>
        <mc:Fallback>
          <p:sp>
            <p:nvSpPr>
              <p:cNvPr id="9" name="TextBox 8"/>
              <p:cNvSpPr txBox="1">
                <a:spLocks noRot="1" noChangeAspect="1" noMove="1" noResize="1" noEditPoints="1" noAdjustHandles="1" noChangeArrowheads="1" noChangeShapeType="1" noTextEdit="1"/>
              </p:cNvSpPr>
              <p:nvPr/>
            </p:nvSpPr>
            <p:spPr>
              <a:xfrm>
                <a:off x="5841573" y="4875853"/>
                <a:ext cx="3044488" cy="864532"/>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70306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E and P vs f and </a:t>
            </a:r>
            <a:r>
              <a:rPr lang="en-US" dirty="0" smtClean="0">
                <a:latin typeface="Symbol" panose="05050102010706020507" pitchFamily="18" charset="2"/>
              </a:rPr>
              <a:t>l</a:t>
            </a:r>
            <a:endParaRPr lang="en-US" dirty="0">
              <a:latin typeface="Symbol" panose="05050102010706020507" pitchFamily="18" charset="2"/>
            </a:endParaRPr>
          </a:p>
        </p:txBody>
      </p:sp>
      <mc:AlternateContent xmlns:mc="http://schemas.openxmlformats.org/markup-compatibility/2006" xmlns:a14="http://schemas.microsoft.com/office/drawing/2010/main">
        <mc:Choice Requires="a14">
          <p:sp>
            <p:nvSpPr>
              <p:cNvPr id="4" name="TextBox 3"/>
              <p:cNvSpPr txBox="1"/>
              <p:nvPr/>
            </p:nvSpPr>
            <p:spPr>
              <a:xfrm>
                <a:off x="1313082" y="2707917"/>
                <a:ext cx="4759765" cy="521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𝐸</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𝛾</m:t>
                      </m:r>
                      <m:r>
                        <a:rPr lang="en-US" sz="2800" b="0" i="1" smtClean="0">
                          <a:latin typeface="Cambria Math" panose="02040503050406030204" pitchFamily="18" charset="0"/>
                          <a:ea typeface="Cambria Math" panose="02040503050406030204" pitchFamily="18" charset="0"/>
                        </a:rPr>
                        <m:t>𝑚</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𝑐</m:t>
                          </m:r>
                        </m:e>
                        <m:sup>
                          <m:r>
                            <a:rPr lang="en-US" sz="2800" b="0" i="1" smtClean="0">
                              <a:latin typeface="Cambria Math" panose="02040503050406030204" pitchFamily="18" charset="0"/>
                              <a:ea typeface="Cambria Math" panose="02040503050406030204" pitchFamily="18" charset="0"/>
                            </a:rPr>
                            <m:t>2</m:t>
                          </m:r>
                        </m:sup>
                      </m:sSup>
                      <m:r>
                        <a:rPr lang="en-US" sz="2800" b="0" i="1" smtClean="0">
                          <a:latin typeface="Cambria Math" panose="02040503050406030204" pitchFamily="18" charset="0"/>
                          <a:ea typeface="Cambria Math" panose="02040503050406030204" pitchFamily="18" charset="0"/>
                        </a:rPr>
                        <m:t>=</m:t>
                      </m:r>
                      <m:rad>
                        <m:radPr>
                          <m:degHide m:val="on"/>
                          <m:ctrlPr>
                            <a:rPr lang="en-US" sz="2800" b="0" i="1" smtClean="0">
                              <a:latin typeface="Cambria Math" panose="02040503050406030204" pitchFamily="18" charset="0"/>
                              <a:ea typeface="Cambria Math" panose="02040503050406030204" pitchFamily="18" charset="0"/>
                            </a:rPr>
                          </m:ctrlPr>
                        </m:radPr>
                        <m:deg/>
                        <m:e>
                          <m:sSup>
                            <m:sSupPr>
                              <m:ctrlPr>
                                <a:rPr lang="en-US" sz="2800" b="0" i="1" smtClean="0">
                                  <a:latin typeface="Cambria Math" panose="02040503050406030204" pitchFamily="18" charset="0"/>
                                  <a:ea typeface="Cambria Math" panose="02040503050406030204" pitchFamily="18" charset="0"/>
                                </a:rPr>
                              </m:ctrlPr>
                            </m:sSupPr>
                            <m:e>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𝑚</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𝑐</m:t>
                                      </m:r>
                                    </m:e>
                                    <m:sup>
                                      <m:r>
                                        <a:rPr lang="en-US" sz="2800" b="0" i="1" smtClean="0">
                                          <a:latin typeface="Cambria Math" panose="02040503050406030204" pitchFamily="18" charset="0"/>
                                          <a:ea typeface="Cambria Math" panose="02040503050406030204" pitchFamily="18" charset="0"/>
                                        </a:rPr>
                                        <m:t>2</m:t>
                                      </m:r>
                                    </m:sup>
                                  </m:sSup>
                                </m:e>
                              </m:d>
                            </m:e>
                            <m:sup>
                              <m:r>
                                <a:rPr lang="en-US" sz="2800" b="0" i="1" smtClean="0">
                                  <a:latin typeface="Cambria Math" panose="02040503050406030204" pitchFamily="18" charset="0"/>
                                  <a:ea typeface="Cambria Math" panose="02040503050406030204" pitchFamily="18" charset="0"/>
                                </a:rPr>
                                <m:t>2</m:t>
                              </m:r>
                            </m:sup>
                          </m:sSup>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𝑝𝑐</m:t>
                                  </m:r>
                                </m:e>
                              </m:d>
                            </m:e>
                            <m:sup>
                              <m:r>
                                <a:rPr lang="en-US" sz="2800" b="0" i="1" smtClean="0">
                                  <a:latin typeface="Cambria Math" panose="02040503050406030204" pitchFamily="18" charset="0"/>
                                  <a:ea typeface="Cambria Math" panose="02040503050406030204" pitchFamily="18" charset="0"/>
                                </a:rPr>
                                <m:t>2</m:t>
                              </m:r>
                            </m:sup>
                          </m:sSup>
                        </m:e>
                      </m:rad>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1313082" y="2707917"/>
                <a:ext cx="4759765" cy="521810"/>
              </a:xfrm>
              <a:prstGeom prst="rect">
                <a:avLst/>
              </a:prstGeom>
              <a:blipFill rotWithShape="0">
                <a:blip r:embed="rId2"/>
                <a:stretch>
                  <a:fillRect/>
                </a:stretch>
              </a:blipFill>
            </p:spPr>
            <p:txBody>
              <a:bodyPr/>
              <a:lstStyle/>
              <a:p>
                <a:r>
                  <a:rPr lang="en-US">
                    <a:noFill/>
                  </a:rPr>
                  <a:t> </a:t>
                </a:r>
              </a:p>
            </p:txBody>
          </p:sp>
        </mc:Fallback>
      </mc:AlternateContent>
      <p:sp>
        <p:nvSpPr>
          <p:cNvPr id="5" name="TextBox 4"/>
          <p:cNvSpPr txBox="1"/>
          <p:nvPr/>
        </p:nvSpPr>
        <p:spPr>
          <a:xfrm>
            <a:off x="644112" y="2324873"/>
            <a:ext cx="1703672" cy="369332"/>
          </a:xfrm>
          <a:prstGeom prst="rect">
            <a:avLst/>
          </a:prstGeom>
          <a:noFill/>
        </p:spPr>
        <p:txBody>
          <a:bodyPr wrap="none" rtlCol="0">
            <a:spAutoFit/>
          </a:bodyPr>
          <a:lstStyle/>
          <a:p>
            <a:r>
              <a:rPr lang="en-US" dirty="0" smtClean="0"/>
              <a:t>Massive particle</a:t>
            </a:r>
            <a:endParaRPr lang="en-US" dirty="0"/>
          </a:p>
        </p:txBody>
      </p:sp>
      <p:sp>
        <p:nvSpPr>
          <p:cNvPr id="6" name="TextBox 5"/>
          <p:cNvSpPr txBox="1"/>
          <p:nvPr/>
        </p:nvSpPr>
        <p:spPr>
          <a:xfrm>
            <a:off x="667265" y="4393493"/>
            <a:ext cx="2981265" cy="369332"/>
          </a:xfrm>
          <a:prstGeom prst="rect">
            <a:avLst/>
          </a:prstGeom>
          <a:noFill/>
        </p:spPr>
        <p:txBody>
          <a:bodyPr wrap="none" rtlCol="0">
            <a:spAutoFit/>
          </a:bodyPr>
          <a:lstStyle/>
          <a:p>
            <a:r>
              <a:rPr lang="en-US" dirty="0" smtClean="0"/>
              <a:t>Massless particle (E&amp;M wave)</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1313082" y="4824190"/>
                <a:ext cx="116435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𝐸</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𝑝𝑐</m:t>
                      </m:r>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313082" y="4824190"/>
                <a:ext cx="1164357" cy="43088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297871" y="4862739"/>
                <a:ext cx="119391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𝐸</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h𝑓</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7297871" y="4862739"/>
                <a:ext cx="1193917" cy="43088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9353212" y="4630001"/>
                <a:ext cx="2538067" cy="8192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𝑝</m:t>
                      </m:r>
                      <m:r>
                        <a:rPr lang="en-US" sz="2800" i="1">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𝐸</m:t>
                          </m:r>
                        </m:num>
                        <m:den>
                          <m:r>
                            <a:rPr lang="en-US" sz="2800" b="0" i="1" smtClean="0">
                              <a:latin typeface="Cambria Math" panose="02040503050406030204" pitchFamily="18" charset="0"/>
                              <a:ea typeface="Cambria Math" panose="02040503050406030204" pitchFamily="18" charset="0"/>
                            </a:rPr>
                            <m:t>𝑐</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h𝑓</m:t>
                          </m:r>
                        </m:num>
                        <m:den>
                          <m:r>
                            <a:rPr lang="en-US" sz="2800" b="0" i="1" smtClean="0">
                              <a:latin typeface="Cambria Math" panose="02040503050406030204" pitchFamily="18" charset="0"/>
                              <a:ea typeface="Cambria Math" panose="02040503050406030204" pitchFamily="18" charset="0"/>
                            </a:rPr>
                            <m:t>𝑐</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h</m:t>
                          </m:r>
                        </m:num>
                        <m:den>
                          <m:r>
                            <a:rPr lang="en-US" sz="2800" b="0" i="1" smtClean="0">
                              <a:latin typeface="Cambria Math" panose="02040503050406030204" pitchFamily="18" charset="0"/>
                              <a:ea typeface="Cambria Math" panose="02040503050406030204" pitchFamily="18" charset="0"/>
                            </a:rPr>
                            <m:t>𝜆</m:t>
                          </m:r>
                        </m:den>
                      </m:f>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9353212" y="4630001"/>
                <a:ext cx="2538067" cy="81926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297870" y="5822447"/>
                <a:ext cx="995144"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r>
                        <a:rPr lang="en-US" sz="2800" i="1">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𝐸</m:t>
                          </m:r>
                        </m:num>
                        <m:den>
                          <m:r>
                            <a:rPr lang="en-US" sz="2800" b="0" i="1" smtClean="0">
                              <a:latin typeface="Cambria Math" panose="02040503050406030204" pitchFamily="18" charset="0"/>
                              <a:ea typeface="Cambria Math" panose="02040503050406030204" pitchFamily="18" charset="0"/>
                            </a:rPr>
                            <m:t>h</m:t>
                          </m:r>
                        </m:den>
                      </m:f>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7297870" y="5822447"/>
                <a:ext cx="995144" cy="80663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353212" y="5738513"/>
                <a:ext cx="946028" cy="8905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𝜆</m:t>
                      </m:r>
                      <m:r>
                        <a:rPr lang="en-US" sz="280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h</m:t>
                          </m:r>
                        </m:num>
                        <m:den>
                          <m:r>
                            <a:rPr lang="en-US" sz="2800" b="0" i="1" smtClean="0">
                              <a:latin typeface="Cambria Math" panose="02040503050406030204" pitchFamily="18" charset="0"/>
                              <a:ea typeface="Cambria Math" panose="02040503050406030204" pitchFamily="18" charset="0"/>
                            </a:rPr>
                            <m:t>𝑝</m:t>
                          </m:r>
                        </m:den>
                      </m:f>
                    </m:oMath>
                  </m:oMathPara>
                </a14:m>
                <a:endParaRPr lang="en-US"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9353212" y="5738513"/>
                <a:ext cx="946028" cy="89056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079659" y="2523539"/>
                <a:ext cx="946028" cy="89056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𝜆</m:t>
                      </m:r>
                      <m:r>
                        <a:rPr lang="en-US" sz="280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h</m:t>
                          </m:r>
                        </m:num>
                        <m:den>
                          <m:r>
                            <a:rPr lang="en-US" sz="2800" b="0" i="1" smtClean="0">
                              <a:latin typeface="Cambria Math" panose="02040503050406030204" pitchFamily="18" charset="0"/>
                              <a:ea typeface="Cambria Math" panose="02040503050406030204" pitchFamily="18" charset="0"/>
                            </a:rPr>
                            <m:t>𝑝</m:t>
                          </m:r>
                        </m:den>
                      </m:f>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079659" y="2523539"/>
                <a:ext cx="946028" cy="890565"/>
              </a:xfrm>
              <a:prstGeom prst="rect">
                <a:avLst/>
              </a:prstGeom>
              <a:blipFill rotWithShape="0">
                <a:blip r:embed="rId8"/>
                <a:stretch>
                  <a:fillRect/>
                </a:stretch>
              </a:blipFill>
              <a:ln>
                <a:solidFill>
                  <a:schemeClr val="tx1"/>
                </a:solidFill>
              </a:ln>
            </p:spPr>
            <p:txBody>
              <a:bodyPr/>
              <a:lstStyle/>
              <a:p>
                <a:r>
                  <a:rPr lang="en-US">
                    <a:noFill/>
                  </a:rPr>
                  <a:t> </a:t>
                </a:r>
              </a:p>
            </p:txBody>
          </p:sp>
        </mc:Fallback>
      </mc:AlternateContent>
      <p:sp>
        <p:nvSpPr>
          <p:cNvPr id="13" name="TextBox 12"/>
          <p:cNvSpPr txBox="1"/>
          <p:nvPr/>
        </p:nvSpPr>
        <p:spPr>
          <a:xfrm>
            <a:off x="8491788" y="1922447"/>
            <a:ext cx="3162725" cy="369332"/>
          </a:xfrm>
          <a:prstGeom prst="rect">
            <a:avLst/>
          </a:prstGeom>
          <a:noFill/>
        </p:spPr>
        <p:txBody>
          <a:bodyPr wrap="none" rtlCol="0">
            <a:spAutoFit/>
          </a:bodyPr>
          <a:lstStyle/>
          <a:p>
            <a:r>
              <a:rPr lang="en-US" dirty="0" smtClean="0"/>
              <a:t>Non-relativistic massive particle</a:t>
            </a:r>
            <a:endParaRPr lang="en-US" dirty="0"/>
          </a:p>
        </p:txBody>
      </p:sp>
      <mc:AlternateContent xmlns:mc="http://schemas.openxmlformats.org/markup-compatibility/2006" xmlns:a14="http://schemas.microsoft.com/office/drawing/2010/main">
        <mc:Choice Requires="a14">
          <p:sp>
            <p:nvSpPr>
              <p:cNvPr id="14" name="TextBox 13"/>
              <p:cNvSpPr txBox="1"/>
              <p:nvPr/>
            </p:nvSpPr>
            <p:spPr>
              <a:xfrm>
                <a:off x="8531292" y="2523538"/>
                <a:ext cx="2144177" cy="8645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𝐸</m:t>
                      </m:r>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𝐸</m:t>
                          </m:r>
                        </m:e>
                        <m:sub>
                          <m:r>
                            <a:rPr lang="en-US" sz="2800" b="0" i="1" smtClean="0">
                              <a:latin typeface="Cambria Math" panose="02040503050406030204" pitchFamily="18" charset="0"/>
                              <a:ea typeface="Cambria Math" panose="02040503050406030204" pitchFamily="18" charset="0"/>
                            </a:rPr>
                            <m:t>𝑘</m:t>
                          </m:r>
                        </m:sub>
                      </m:sSub>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𝑝</m:t>
                              </m:r>
                            </m:e>
                            <m:sup>
                              <m:r>
                                <a:rPr lang="en-US" sz="2800" b="0" i="1" smtClean="0">
                                  <a:latin typeface="Cambria Math" panose="02040503050406030204" pitchFamily="18" charset="0"/>
                                  <a:ea typeface="Cambria Math" panose="02040503050406030204" pitchFamily="18" charset="0"/>
                                </a:rPr>
                                <m:t>2</m:t>
                              </m:r>
                            </m:sup>
                          </m:sSup>
                        </m:num>
                        <m:den>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𝑚</m:t>
                          </m:r>
                        </m:den>
                      </m:f>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8531292" y="2523538"/>
                <a:ext cx="2144177" cy="8645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8781877" y="3533710"/>
                <a:ext cx="1913088" cy="52181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𝑝</m:t>
                      </m:r>
                      <m:r>
                        <a:rPr lang="en-US" sz="2800" b="0" i="1" smtClean="0">
                          <a:latin typeface="Cambria Math" panose="02040503050406030204" pitchFamily="18" charset="0"/>
                          <a:ea typeface="Cambria Math" panose="02040503050406030204" pitchFamily="18" charset="0"/>
                        </a:rPr>
                        <m:t>=</m:t>
                      </m:r>
                      <m:rad>
                        <m:radPr>
                          <m:degHide m:val="on"/>
                          <m:ctrlPr>
                            <a:rPr lang="en-US" sz="2800" b="0" i="1" smtClean="0">
                              <a:latin typeface="Cambria Math" panose="02040503050406030204" pitchFamily="18" charset="0"/>
                              <a:ea typeface="Cambria Math" panose="02040503050406030204" pitchFamily="18" charset="0"/>
                            </a:rPr>
                          </m:ctrlPr>
                        </m:radPr>
                        <m:deg/>
                        <m:e>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𝑚</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𝐸</m:t>
                              </m:r>
                            </m:e>
                            <m:sub>
                              <m:r>
                                <a:rPr lang="en-US" sz="2800" i="1">
                                  <a:latin typeface="Cambria Math" panose="02040503050406030204" pitchFamily="18" charset="0"/>
                                  <a:ea typeface="Cambria Math" panose="02040503050406030204" pitchFamily="18" charset="0"/>
                                </a:rPr>
                                <m:t>𝑘</m:t>
                              </m:r>
                            </m:sub>
                          </m:sSub>
                        </m:e>
                      </m:rad>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8781877" y="3533710"/>
                <a:ext cx="1913088" cy="521810"/>
              </a:xfrm>
              <a:prstGeom prst="rect">
                <a:avLst/>
              </a:prstGeom>
              <a:blipFill rotWithShape="0">
                <a:blip r:embed="rId10"/>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711687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Compute the de Broglie wavelength of an electron whose kinetic energy is 10 eV.</a:t>
            </a:r>
            <a:endParaRPr lang="en-US" dirty="0"/>
          </a:p>
        </p:txBody>
      </p:sp>
    </p:spTree>
    <p:extLst>
      <p:ext uri="{BB962C8B-B14F-4D97-AF65-F5344CB8AC3E}">
        <p14:creationId xmlns:p14="http://schemas.microsoft.com/office/powerpoint/2010/main" val="1584095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How to test if electron has wave-property? Type in your creative answer.</a:t>
            </a:r>
            <a:endParaRPr lang="en-US" dirty="0"/>
          </a:p>
        </p:txBody>
      </p:sp>
    </p:spTree>
    <p:extLst>
      <p:ext uri="{BB962C8B-B14F-4D97-AF65-F5344CB8AC3E}">
        <p14:creationId xmlns:p14="http://schemas.microsoft.com/office/powerpoint/2010/main" val="3626433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Double Slit Experiments</a:t>
            </a:r>
            <a:endParaRPr lang="en-US" dirty="0"/>
          </a:p>
        </p:txBody>
      </p:sp>
      <p:pic>
        <p:nvPicPr>
          <p:cNvPr id="4" name="Picture 3"/>
          <p:cNvPicPr>
            <a:picLocks noChangeAspect="1"/>
          </p:cNvPicPr>
          <p:nvPr/>
        </p:nvPicPr>
        <p:blipFill>
          <a:blip r:embed="rId2"/>
          <a:stretch>
            <a:fillRect/>
          </a:stretch>
        </p:blipFill>
        <p:spPr>
          <a:xfrm>
            <a:off x="1738864" y="1820411"/>
            <a:ext cx="9199840" cy="4087480"/>
          </a:xfrm>
          <a:prstGeom prst="rect">
            <a:avLst/>
          </a:prstGeom>
        </p:spPr>
      </p:pic>
      <p:sp>
        <p:nvSpPr>
          <p:cNvPr id="5" name="Rectangle 4"/>
          <p:cNvSpPr/>
          <p:nvPr/>
        </p:nvSpPr>
        <p:spPr>
          <a:xfrm>
            <a:off x="3120306" y="6251145"/>
            <a:ext cx="5028749" cy="369332"/>
          </a:xfrm>
          <a:prstGeom prst="rect">
            <a:avLst/>
          </a:prstGeom>
        </p:spPr>
        <p:txBody>
          <a:bodyPr wrap="none">
            <a:spAutoFit/>
          </a:bodyPr>
          <a:lstStyle/>
          <a:p>
            <a:r>
              <a:rPr lang="en-US" dirty="0">
                <a:hlinkClick r:id="rId3"/>
              </a:rPr>
              <a:t>https://www.youtube.com/watch?v=7u_UQG1La1o</a:t>
            </a:r>
            <a:endParaRPr lang="en-US" dirty="0"/>
          </a:p>
        </p:txBody>
      </p:sp>
    </p:spTree>
    <p:extLst>
      <p:ext uri="{BB962C8B-B14F-4D97-AF65-F5344CB8AC3E}">
        <p14:creationId xmlns:p14="http://schemas.microsoft.com/office/powerpoint/2010/main" val="1966946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Davisson-</a:t>
            </a:r>
            <a:r>
              <a:rPr lang="en-US" dirty="0" err="1" smtClean="0"/>
              <a:t>Germer</a:t>
            </a:r>
            <a:r>
              <a:rPr lang="en-US" dirty="0" smtClean="0"/>
              <a:t> Experiment (1927)</a:t>
            </a:r>
            <a:endParaRPr lang="en-US" dirty="0"/>
          </a:p>
        </p:txBody>
      </p:sp>
      <p:pic>
        <p:nvPicPr>
          <p:cNvPr id="4" name="Picture 3"/>
          <p:cNvPicPr>
            <a:picLocks noChangeAspect="1"/>
          </p:cNvPicPr>
          <p:nvPr/>
        </p:nvPicPr>
        <p:blipFill>
          <a:blip r:embed="rId2"/>
          <a:stretch>
            <a:fillRect/>
          </a:stretch>
        </p:blipFill>
        <p:spPr>
          <a:xfrm>
            <a:off x="8382261" y="1568139"/>
            <a:ext cx="2971539" cy="5062829"/>
          </a:xfrm>
          <a:prstGeom prst="rect">
            <a:avLst/>
          </a:prstGeom>
        </p:spPr>
      </p:pic>
      <p:pic>
        <p:nvPicPr>
          <p:cNvPr id="5" name="Picture 4"/>
          <p:cNvPicPr>
            <a:picLocks noChangeAspect="1"/>
          </p:cNvPicPr>
          <p:nvPr/>
        </p:nvPicPr>
        <p:blipFill>
          <a:blip r:embed="rId3"/>
          <a:stretch>
            <a:fillRect/>
          </a:stretch>
        </p:blipFill>
        <p:spPr>
          <a:xfrm>
            <a:off x="199260" y="2122493"/>
            <a:ext cx="3590316" cy="3359157"/>
          </a:xfrm>
          <a:prstGeom prst="rect">
            <a:avLst/>
          </a:prstGeom>
        </p:spPr>
      </p:pic>
      <p:pic>
        <p:nvPicPr>
          <p:cNvPr id="6" name="Picture 5"/>
          <p:cNvPicPr>
            <a:picLocks noChangeAspect="1"/>
          </p:cNvPicPr>
          <p:nvPr/>
        </p:nvPicPr>
        <p:blipFill>
          <a:blip r:embed="rId4"/>
          <a:stretch>
            <a:fillRect/>
          </a:stretch>
        </p:blipFill>
        <p:spPr>
          <a:xfrm>
            <a:off x="4139900" y="2207334"/>
            <a:ext cx="3691929" cy="3071471"/>
          </a:xfrm>
          <a:prstGeom prst="rect">
            <a:avLst/>
          </a:prstGeom>
        </p:spPr>
      </p:pic>
    </p:spTree>
    <p:extLst>
      <p:ext uri="{BB962C8B-B14F-4D97-AF65-F5344CB8AC3E}">
        <p14:creationId xmlns:p14="http://schemas.microsoft.com/office/powerpoint/2010/main" val="1020825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Interference/Diffraction with wave</a:t>
            </a:r>
            <a:endParaRPr lang="en-US" dirty="0"/>
          </a:p>
        </p:txBody>
      </p:sp>
      <p:cxnSp>
        <p:nvCxnSpPr>
          <p:cNvPr id="5" name="Straight Connector 4"/>
          <p:cNvCxnSpPr/>
          <p:nvPr/>
        </p:nvCxnSpPr>
        <p:spPr>
          <a:xfrm flipV="1">
            <a:off x="5604840" y="6039378"/>
            <a:ext cx="55523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604840" y="6425043"/>
            <a:ext cx="55523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1383347" y="6039378"/>
            <a:ext cx="0" cy="38566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56306" y="6055711"/>
            <a:ext cx="306494" cy="369332"/>
          </a:xfrm>
          <a:prstGeom prst="rect">
            <a:avLst/>
          </a:prstGeom>
          <a:noFill/>
        </p:spPr>
        <p:txBody>
          <a:bodyPr wrap="none" rtlCol="0">
            <a:spAutoFit/>
          </a:bodyPr>
          <a:lstStyle/>
          <a:p>
            <a:r>
              <a:rPr lang="en-US" dirty="0" smtClean="0"/>
              <a:t>d</a:t>
            </a:r>
            <a:endParaRPr lang="en-US" dirty="0"/>
          </a:p>
        </p:txBody>
      </p:sp>
      <p:cxnSp>
        <p:nvCxnSpPr>
          <p:cNvPr id="11" name="Straight Arrow Connector 10"/>
          <p:cNvCxnSpPr/>
          <p:nvPr/>
        </p:nvCxnSpPr>
        <p:spPr>
          <a:xfrm>
            <a:off x="7473820" y="4316324"/>
            <a:ext cx="0" cy="2080726"/>
          </a:xfrm>
          <a:prstGeom prst="straightConnector1">
            <a:avLst/>
          </a:prstGeom>
          <a:ln>
            <a:solidFill>
              <a:schemeClr val="tx1"/>
            </a:solidFill>
            <a:tailEnd type="triangle"/>
          </a:ln>
          <a:scene3d>
            <a:camera prst="orthographicFront">
              <a:rot lat="0" lon="0" rev="30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476929" y="4701989"/>
            <a:ext cx="0" cy="2080726"/>
          </a:xfrm>
          <a:prstGeom prst="straightConnector1">
            <a:avLst/>
          </a:prstGeom>
          <a:ln>
            <a:solidFill>
              <a:schemeClr val="tx1"/>
            </a:solidFill>
            <a:tailEnd type="triangle"/>
          </a:ln>
          <a:scene3d>
            <a:camera prst="orthographicFront">
              <a:rot lat="0" lon="0" rev="30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066243" y="4255801"/>
            <a:ext cx="0" cy="2080726"/>
          </a:xfrm>
          <a:prstGeom prst="straightConnector1">
            <a:avLst/>
          </a:prstGeom>
          <a:ln>
            <a:solidFill>
              <a:schemeClr val="tx1"/>
            </a:solidFill>
            <a:tailEnd type="triangle"/>
          </a:ln>
          <a:scene3d>
            <a:camera prst="orthographicFront">
              <a:rot lat="0" lon="0" rev="78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066243" y="4632136"/>
            <a:ext cx="0" cy="2080726"/>
          </a:xfrm>
          <a:prstGeom prst="straightConnector1">
            <a:avLst/>
          </a:prstGeom>
          <a:ln>
            <a:solidFill>
              <a:schemeClr val="tx1"/>
            </a:solidFill>
            <a:tailEnd type="triangle"/>
          </a:ln>
          <a:scene3d>
            <a:camera prst="orthographicFront">
              <a:rot lat="0" lon="0" rev="7800000"/>
            </a:camera>
            <a:lightRig rig="threePt" dir="t"/>
          </a:scene3d>
        </p:spPr>
        <p:style>
          <a:lnRef idx="1">
            <a:schemeClr val="accent1"/>
          </a:lnRef>
          <a:fillRef idx="0">
            <a:schemeClr val="accent1"/>
          </a:fillRef>
          <a:effectRef idx="0">
            <a:schemeClr val="accent1"/>
          </a:effectRef>
          <a:fontRef idx="minor">
            <a:schemeClr val="tx1"/>
          </a:fontRef>
        </p:style>
      </p:cxnSp>
      <p:pic>
        <p:nvPicPr>
          <p:cNvPr id="1026" name="Picture 2" descr="https://upload.wikimedia.org/wikipedia/commons/thumb/d/d1/Thin_film_interference_phase_1.svg/300px-Thin_film_interference_phase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62" y="3843756"/>
            <a:ext cx="5004254" cy="28691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ucksters.com/science/physics/wave_interferenc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569" y="1351199"/>
            <a:ext cx="7588674" cy="2616784"/>
          </a:xfrm>
          <a:prstGeom prst="rect">
            <a:avLst/>
          </a:prstGeom>
          <a:noFill/>
          <a:extLst>
            <a:ext uri="{909E8E84-426E-40DD-AFC4-6F175D3DCCD1}">
              <a14:hiddenFill xmlns:a14="http://schemas.microsoft.com/office/drawing/2010/main">
                <a:solidFill>
                  <a:srgbClr val="FFFFFF"/>
                </a:solidFill>
              </a14:hiddenFill>
            </a:ext>
          </a:extLst>
        </p:spPr>
      </p:pic>
      <p:sp>
        <p:nvSpPr>
          <p:cNvPr id="16" name="Arc 15"/>
          <p:cNvSpPr/>
          <p:nvPr/>
        </p:nvSpPr>
        <p:spPr>
          <a:xfrm>
            <a:off x="6975345" y="5615092"/>
            <a:ext cx="578498" cy="848572"/>
          </a:xfrm>
          <a:prstGeom prst="arc">
            <a:avLst>
              <a:gd name="adj1" fmla="val 10847764"/>
              <a:gd name="adj2" fmla="val 162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6627271" y="5563716"/>
            <a:ext cx="344966" cy="461665"/>
          </a:xfrm>
          <a:prstGeom prst="rect">
            <a:avLst/>
          </a:prstGeom>
          <a:noFill/>
        </p:spPr>
        <p:txBody>
          <a:bodyPr wrap="none" rtlCol="0">
            <a:spAutoFit/>
          </a:bodyPr>
          <a:lstStyle/>
          <a:p>
            <a:r>
              <a:rPr lang="en-US" sz="2400" i="1" dirty="0" smtClean="0">
                <a:latin typeface="Symbol" panose="05050102010706020507" pitchFamily="18" charset="2"/>
              </a:rPr>
              <a:t>q</a:t>
            </a:r>
            <a:endParaRPr lang="en-US" sz="2400" i="1" dirty="0">
              <a:latin typeface="Symbol" panose="05050102010706020507" pitchFamily="18" charset="2"/>
            </a:endParaRPr>
          </a:p>
        </p:txBody>
      </p:sp>
      <mc:AlternateContent xmlns:mc="http://schemas.openxmlformats.org/markup-compatibility/2006" xmlns:a14="http://schemas.microsoft.com/office/drawing/2010/main">
        <mc:Choice Requires="a14">
          <p:sp>
            <p:nvSpPr>
              <p:cNvPr id="20" name="TextBox 19"/>
              <p:cNvSpPr txBox="1"/>
              <p:nvPr/>
            </p:nvSpPr>
            <p:spPr>
              <a:xfrm>
                <a:off x="9705612" y="3967983"/>
                <a:ext cx="214321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ea typeface="Cambria Math" panose="02040503050406030204" pitchFamily="18" charset="0"/>
                        </a:rPr>
                        <m:t>𝜆</m:t>
                      </m:r>
                      <m:r>
                        <a:rPr lang="en-US" sz="2800" b="0" i="1" smtClean="0">
                          <a:latin typeface="Cambria Math" panose="02040503050406030204" pitchFamily="18" charset="0"/>
                        </a:rPr>
                        <m:t>=2</m:t>
                      </m:r>
                      <m:r>
                        <a:rPr lang="en-US" sz="2800" b="0" i="1" smtClean="0">
                          <a:latin typeface="Cambria Math" panose="02040503050406030204" pitchFamily="18" charset="0"/>
                        </a:rPr>
                        <m:t>𝑑</m:t>
                      </m:r>
                      <m:r>
                        <a:rPr lang="en-US" sz="2800" b="0" i="1" smtClean="0">
                          <a:latin typeface="Cambria Math" panose="02040503050406030204" pitchFamily="18" charset="0"/>
                        </a:rPr>
                        <m:t> </m:t>
                      </m:r>
                      <m:r>
                        <a:rPr lang="en-US" sz="2800" b="0" i="1" smtClean="0">
                          <a:latin typeface="Cambria Math" panose="02040503050406030204" pitchFamily="18" charset="0"/>
                        </a:rPr>
                        <m:t>𝑠𝑖𝑛</m:t>
                      </m:r>
                      <m:r>
                        <a:rPr lang="en-US" sz="2800" b="0" i="1" smtClean="0">
                          <a:latin typeface="Cambria Math" panose="02040503050406030204" pitchFamily="18" charset="0"/>
                          <a:ea typeface="Cambria Math" panose="02040503050406030204" pitchFamily="18" charset="0"/>
                        </a:rPr>
                        <m:t>𝜃</m:t>
                      </m:r>
                    </m:oMath>
                  </m:oMathPara>
                </a14:m>
                <a:endParaRPr lang="en-US" sz="2800" dirty="0"/>
              </a:p>
            </p:txBody>
          </p:sp>
        </mc:Choice>
        <mc:Fallback xmlns="">
          <p:sp>
            <p:nvSpPr>
              <p:cNvPr id="20" name="TextBox 19"/>
              <p:cNvSpPr txBox="1">
                <a:spLocks noRot="1" noChangeAspect="1" noMove="1" noResize="1" noEditPoints="1" noAdjustHandles="1" noChangeArrowheads="1" noChangeShapeType="1" noTextEdit="1"/>
              </p:cNvSpPr>
              <p:nvPr/>
            </p:nvSpPr>
            <p:spPr>
              <a:xfrm>
                <a:off x="9705612" y="3967983"/>
                <a:ext cx="2143215" cy="430887"/>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5323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www.abhipod.com/researchpage/UGCMRP_05_06_ForWeb/ewald_animation_1a.png"/>
          <p:cNvPicPr>
            <a:picLocks noChangeAspect="1" noChangeArrowheads="1"/>
          </p:cNvPicPr>
          <p:nvPr/>
        </p:nvPicPr>
        <p:blipFill rotWithShape="1">
          <a:blip r:embed="rId2">
            <a:extLst>
              <a:ext uri="{28A0092B-C50C-407E-A947-70E740481C1C}">
                <a14:useLocalDpi xmlns:a14="http://schemas.microsoft.com/office/drawing/2010/main" val="0"/>
              </a:ext>
            </a:extLst>
          </a:blip>
          <a:srcRect l="12417" r="24214"/>
          <a:stretch/>
        </p:blipFill>
        <p:spPr bwMode="auto">
          <a:xfrm>
            <a:off x="416120" y="1690688"/>
            <a:ext cx="4170785" cy="46482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Crystal lattice of atoms</a:t>
            </a:r>
            <a:endParaRPr lang="en-US" dirty="0"/>
          </a:p>
        </p:txBody>
      </p:sp>
      <p:pic>
        <p:nvPicPr>
          <p:cNvPr id="2050" name="Picture 2" descr="http://www.abhipod.com/researchpage/UGCMRP_05_06_ForWeb/ewald_animation_1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105" y="1690688"/>
            <a:ext cx="6581775" cy="464820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6195527" y="2183363"/>
            <a:ext cx="4711959" cy="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273282" y="3119534"/>
            <a:ext cx="4711959" cy="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260841" y="2183363"/>
            <a:ext cx="3657600" cy="3666930"/>
          </a:xfrm>
          <a:prstGeom prst="line">
            <a:avLst/>
          </a:prstGeom>
          <a:ln w="825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95527" y="3060441"/>
            <a:ext cx="3657600" cy="3666930"/>
          </a:xfrm>
          <a:prstGeom prst="line">
            <a:avLst/>
          </a:prstGeom>
          <a:ln w="825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270171" y="2192694"/>
            <a:ext cx="3648270" cy="1838130"/>
          </a:xfrm>
          <a:prstGeom prst="line">
            <a:avLst/>
          </a:prstGeom>
          <a:ln w="825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232850" y="3102429"/>
            <a:ext cx="3648270" cy="1838130"/>
          </a:xfrm>
          <a:prstGeom prst="line">
            <a:avLst/>
          </a:prstGeom>
          <a:ln w="825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71804" y="5850293"/>
            <a:ext cx="914400"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43291" y="5284180"/>
            <a:ext cx="437940" cy="584775"/>
          </a:xfrm>
          <a:prstGeom prst="rect">
            <a:avLst/>
          </a:prstGeom>
          <a:noFill/>
        </p:spPr>
        <p:txBody>
          <a:bodyPr wrap="none" rtlCol="0">
            <a:spAutoFit/>
          </a:bodyPr>
          <a:lstStyle/>
          <a:p>
            <a:r>
              <a:rPr lang="en-US" sz="3200" dirty="0" smtClean="0"/>
              <a:t>D</a:t>
            </a:r>
            <a:endParaRPr lang="en-US" sz="3200" dirty="0"/>
          </a:p>
        </p:txBody>
      </p:sp>
      <mc:AlternateContent xmlns:mc="http://schemas.openxmlformats.org/markup-compatibility/2006" xmlns:a14="http://schemas.microsoft.com/office/drawing/2010/main">
        <mc:Choice Requires="a14">
          <p:sp>
            <p:nvSpPr>
              <p:cNvPr id="23" name="TextBox 22"/>
              <p:cNvSpPr txBox="1"/>
              <p:nvPr/>
            </p:nvSpPr>
            <p:spPr>
              <a:xfrm>
                <a:off x="8551506" y="604793"/>
                <a:ext cx="214321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ea typeface="Cambria Math" panose="02040503050406030204" pitchFamily="18" charset="0"/>
                        </a:rPr>
                        <m:t>𝜆</m:t>
                      </m:r>
                      <m:r>
                        <a:rPr lang="en-US" sz="2800" b="0" i="1" smtClean="0">
                          <a:latin typeface="Cambria Math" panose="02040503050406030204" pitchFamily="18" charset="0"/>
                        </a:rPr>
                        <m:t>=2</m:t>
                      </m:r>
                      <m:r>
                        <a:rPr lang="en-US" sz="2800" b="0" i="1" smtClean="0">
                          <a:latin typeface="Cambria Math" panose="02040503050406030204" pitchFamily="18" charset="0"/>
                        </a:rPr>
                        <m:t>𝑑</m:t>
                      </m:r>
                      <m:r>
                        <a:rPr lang="en-US" sz="2800" b="0" i="1" smtClean="0">
                          <a:latin typeface="Cambria Math" panose="02040503050406030204" pitchFamily="18" charset="0"/>
                        </a:rPr>
                        <m:t> </m:t>
                      </m:r>
                      <m:r>
                        <a:rPr lang="en-US" sz="2800" b="0" i="1" smtClean="0">
                          <a:latin typeface="Cambria Math" panose="02040503050406030204" pitchFamily="18" charset="0"/>
                        </a:rPr>
                        <m:t>𝑠𝑖𝑛</m:t>
                      </m:r>
                      <m:r>
                        <a:rPr lang="en-US" sz="2800" b="0" i="1" smtClean="0">
                          <a:latin typeface="Cambria Math" panose="02040503050406030204" pitchFamily="18" charset="0"/>
                          <a:ea typeface="Cambria Math" panose="02040503050406030204" pitchFamily="18" charset="0"/>
                        </a:rPr>
                        <m:t>𝜃</m:t>
                      </m:r>
                    </m:oMath>
                  </m:oMathPara>
                </a14:m>
                <a:endParaRPr lang="en-US" sz="2800" dirty="0"/>
              </a:p>
            </p:txBody>
          </p:sp>
        </mc:Choice>
        <mc:Fallback xmlns="">
          <p:sp>
            <p:nvSpPr>
              <p:cNvPr id="23" name="TextBox 22"/>
              <p:cNvSpPr txBox="1">
                <a:spLocks noRot="1" noChangeAspect="1" noMove="1" noResize="1" noEditPoints="1" noAdjustHandles="1" noChangeArrowheads="1" noChangeShapeType="1" noTextEdit="1"/>
              </p:cNvSpPr>
              <p:nvPr/>
            </p:nvSpPr>
            <p:spPr>
              <a:xfrm>
                <a:off x="8551506" y="604793"/>
                <a:ext cx="2143215" cy="430887"/>
              </a:xfrm>
              <a:prstGeom prst="rect">
                <a:avLst/>
              </a:prstGeom>
              <a:blipFill rotWithShape="0">
                <a:blip r:embed="rId3"/>
                <a:stretch>
                  <a:fillRect/>
                </a:stretch>
              </a:blipFill>
            </p:spPr>
            <p:txBody>
              <a:bodyPr/>
              <a:lstStyle/>
              <a:p>
                <a:r>
                  <a:rPr lang="en-US">
                    <a:noFill/>
                  </a:rPr>
                  <a:t> </a:t>
                </a:r>
              </a:p>
            </p:txBody>
          </p:sp>
        </mc:Fallback>
      </mc:AlternateContent>
      <p:cxnSp>
        <p:nvCxnSpPr>
          <p:cNvPr id="24" name="Straight Arrow Connector 23"/>
          <p:cNvCxnSpPr/>
          <p:nvPr/>
        </p:nvCxnSpPr>
        <p:spPr>
          <a:xfrm>
            <a:off x="10974347" y="2174564"/>
            <a:ext cx="0" cy="914400"/>
          </a:xfrm>
          <a:prstGeom prst="straightConnector1">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001294" y="2345696"/>
            <a:ext cx="373820" cy="523220"/>
          </a:xfrm>
          <a:prstGeom prst="rect">
            <a:avLst/>
          </a:prstGeom>
          <a:noFill/>
        </p:spPr>
        <p:txBody>
          <a:bodyPr wrap="none" rtlCol="0">
            <a:spAutoFit/>
          </a:bodyPr>
          <a:lstStyle/>
          <a:p>
            <a:r>
              <a:rPr lang="en-US" sz="2800" dirty="0" smtClean="0">
                <a:solidFill>
                  <a:srgbClr val="FF0000"/>
                </a:solidFill>
              </a:rPr>
              <a:t>d</a:t>
            </a:r>
            <a:endParaRPr lang="en-US" sz="2800" dirty="0">
              <a:solidFill>
                <a:srgbClr val="FF0000"/>
              </a:solidFill>
            </a:endParaRPr>
          </a:p>
        </p:txBody>
      </p:sp>
      <p:cxnSp>
        <p:nvCxnSpPr>
          <p:cNvPr id="26" name="Straight Arrow Connector 25"/>
          <p:cNvCxnSpPr/>
          <p:nvPr/>
        </p:nvCxnSpPr>
        <p:spPr>
          <a:xfrm flipH="1">
            <a:off x="9545216" y="4030824"/>
            <a:ext cx="373225" cy="755780"/>
          </a:xfrm>
          <a:prstGeom prst="straightConnector1">
            <a:avLst/>
          </a:prstGeom>
          <a:ln w="2222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696049" y="4246072"/>
            <a:ext cx="373820" cy="523220"/>
          </a:xfrm>
          <a:prstGeom prst="rect">
            <a:avLst/>
          </a:prstGeom>
          <a:noFill/>
        </p:spPr>
        <p:txBody>
          <a:bodyPr wrap="none" rtlCol="0">
            <a:spAutoFit/>
          </a:bodyPr>
          <a:lstStyle/>
          <a:p>
            <a:r>
              <a:rPr lang="en-US" sz="2800" dirty="0" smtClean="0">
                <a:solidFill>
                  <a:srgbClr val="00B050"/>
                </a:solidFill>
              </a:rPr>
              <a:t>d</a:t>
            </a:r>
            <a:endParaRPr lang="en-US" sz="2800" dirty="0">
              <a:solidFill>
                <a:srgbClr val="00B050"/>
              </a:solidFill>
            </a:endParaRPr>
          </a:p>
        </p:txBody>
      </p:sp>
      <p:cxnSp>
        <p:nvCxnSpPr>
          <p:cNvPr id="30" name="Straight Arrow Connector 29"/>
          <p:cNvCxnSpPr/>
          <p:nvPr/>
        </p:nvCxnSpPr>
        <p:spPr>
          <a:xfrm flipH="1">
            <a:off x="9442580" y="5868955"/>
            <a:ext cx="485191" cy="438539"/>
          </a:xfrm>
          <a:prstGeom prst="straightConnector1">
            <a:avLst/>
          </a:prstGeom>
          <a:ln w="2222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661578" y="5992597"/>
            <a:ext cx="373820" cy="523220"/>
          </a:xfrm>
          <a:prstGeom prst="rect">
            <a:avLst/>
          </a:prstGeom>
          <a:noFill/>
        </p:spPr>
        <p:txBody>
          <a:bodyPr wrap="none" rtlCol="0">
            <a:spAutoFit/>
          </a:bodyPr>
          <a:lstStyle/>
          <a:p>
            <a:r>
              <a:rPr lang="en-US" sz="2800" dirty="0" smtClean="0">
                <a:solidFill>
                  <a:srgbClr val="0070C0"/>
                </a:solidFill>
              </a:rPr>
              <a:t>d</a:t>
            </a:r>
            <a:endParaRPr lang="en-US" sz="2800" dirty="0">
              <a:solidFill>
                <a:srgbClr val="0070C0"/>
              </a:solidFill>
            </a:endParaRPr>
          </a:p>
        </p:txBody>
      </p:sp>
      <p:sp>
        <p:nvSpPr>
          <p:cNvPr id="2049" name="TextBox 2048"/>
          <p:cNvSpPr txBox="1"/>
          <p:nvPr/>
        </p:nvSpPr>
        <p:spPr>
          <a:xfrm>
            <a:off x="6699310" y="1323526"/>
            <a:ext cx="4809522" cy="369332"/>
          </a:xfrm>
          <a:prstGeom prst="rect">
            <a:avLst/>
          </a:prstGeom>
          <a:noFill/>
          <a:ln>
            <a:solidFill>
              <a:schemeClr val="tx1"/>
            </a:solidFill>
          </a:ln>
        </p:spPr>
        <p:txBody>
          <a:bodyPr wrap="none" rtlCol="0">
            <a:spAutoFit/>
          </a:bodyPr>
          <a:lstStyle/>
          <a:p>
            <a:r>
              <a:rPr lang="en-US" dirty="0" smtClean="0">
                <a:solidFill>
                  <a:srgbClr val="FF0000"/>
                </a:solidFill>
              </a:rPr>
              <a:t>d varies depend on the plane you are considering</a:t>
            </a:r>
            <a:endParaRPr lang="en-US" dirty="0">
              <a:solidFill>
                <a:srgbClr val="FF0000"/>
              </a:solidFill>
            </a:endParaRPr>
          </a:p>
        </p:txBody>
      </p:sp>
      <p:sp>
        <p:nvSpPr>
          <p:cNvPr id="35" name="TextBox 34"/>
          <p:cNvSpPr txBox="1"/>
          <p:nvPr/>
        </p:nvSpPr>
        <p:spPr>
          <a:xfrm>
            <a:off x="194364" y="1409820"/>
            <a:ext cx="5752344" cy="369332"/>
          </a:xfrm>
          <a:prstGeom prst="rect">
            <a:avLst/>
          </a:prstGeom>
          <a:noFill/>
          <a:ln>
            <a:solidFill>
              <a:schemeClr val="tx1"/>
            </a:solidFill>
          </a:ln>
        </p:spPr>
        <p:txBody>
          <a:bodyPr wrap="none" rtlCol="0">
            <a:spAutoFit/>
          </a:bodyPr>
          <a:lstStyle/>
          <a:p>
            <a:r>
              <a:rPr lang="en-US" dirty="0" smtClean="0">
                <a:solidFill>
                  <a:srgbClr val="FF0000"/>
                </a:solidFill>
              </a:rPr>
              <a:t>D is a intrinsic property of a particular crystal, a single value</a:t>
            </a:r>
            <a:endParaRPr lang="en-US" dirty="0">
              <a:solidFill>
                <a:srgbClr val="FF0000"/>
              </a:solidFill>
            </a:endParaRPr>
          </a:p>
        </p:txBody>
      </p:sp>
    </p:spTree>
    <p:extLst>
      <p:ext uri="{BB962C8B-B14F-4D97-AF65-F5344CB8AC3E}">
        <p14:creationId xmlns:p14="http://schemas.microsoft.com/office/powerpoint/2010/main" val="3705989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884</Words>
  <Application>Microsoft Office PowerPoint</Application>
  <PresentationFormat>Widescreen</PresentationFormat>
  <Paragraphs>138</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Cambria Math</vt:lpstr>
      <vt:lpstr>Symbol</vt:lpstr>
      <vt:lpstr>Office Theme</vt:lpstr>
      <vt:lpstr>Chapter 5</vt:lpstr>
      <vt:lpstr>The de Broglie Hypothesis (1925)</vt:lpstr>
      <vt:lpstr>Review of E and P vs f and l</vt:lpstr>
      <vt:lpstr>Example</vt:lpstr>
      <vt:lpstr>Quiz</vt:lpstr>
      <vt:lpstr>Electron Double Slit Experiments</vt:lpstr>
      <vt:lpstr>The Davisson-Germer Experiment (1927)</vt:lpstr>
      <vt:lpstr>Interference/Diffraction with wave</vt:lpstr>
      <vt:lpstr>Crystal lattice of atoms</vt:lpstr>
      <vt:lpstr>Electron Diffraction</vt:lpstr>
      <vt:lpstr>Example</vt:lpstr>
      <vt:lpstr>Electron Diffraction of Al Foil (1927)</vt:lpstr>
      <vt:lpstr>State-of-the-art electron diffraction instrument: Low Energy Electron Diffraction optics</vt:lpstr>
      <vt:lpstr>Diffraction with Other Particles</vt:lpstr>
      <vt:lpstr>Example</vt:lpstr>
      <vt:lpstr>Wave Packets</vt:lpstr>
      <vt:lpstr>Wave Packet</vt:lpstr>
      <vt:lpstr>Wave Packet (adding more than two waves)</vt:lpstr>
      <vt:lpstr>Group velocity and phase velocity</vt:lpstr>
      <vt:lpstr>Particle Wave Packets</vt:lpstr>
      <vt:lpstr>Probability interpretation of wave functions</vt:lpstr>
      <vt:lpstr>Example</vt:lpstr>
      <vt:lpstr>Uncertainty Relation (Classical)</vt:lpstr>
      <vt:lpstr>Example </vt:lpstr>
      <vt:lpstr>Uncertainty Relation (Quantum)</vt:lpstr>
      <vt:lpstr>Example</vt:lpstr>
      <vt:lpstr>Lifetime of an energy state</vt:lpstr>
      <vt:lpstr>Example</vt:lpstr>
      <vt:lpstr>Spatial Confinement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TeYu</dc:creator>
  <cp:lastModifiedBy>TEYU CHIEN</cp:lastModifiedBy>
  <cp:revision>200</cp:revision>
  <dcterms:created xsi:type="dcterms:W3CDTF">2016-01-25T17:55:46Z</dcterms:created>
  <dcterms:modified xsi:type="dcterms:W3CDTF">2017-04-12T15:48:07Z</dcterms:modified>
</cp:coreProperties>
</file>