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2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448D-4D5A-46F7-8B02-E09F4C8A92C2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49.pn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7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9.emf"/><Relationship Id="rId7" Type="http://schemas.openxmlformats.org/officeDocument/2006/relationships/image" Target="../media/image4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Schrödinger Equation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148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Infinite Square 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21" y="1866065"/>
            <a:ext cx="5676900" cy="420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92859" y="3374562"/>
                <a:ext cx="2482411" cy="11835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859" y="3374562"/>
                <a:ext cx="2482411" cy="11835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50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Infinite Square Well – the Complete Wave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93088" y="2038345"/>
                <a:ext cx="2816156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88" y="2038345"/>
                <a:ext cx="2816156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17648" y="2847667"/>
                <a:ext cx="2170466" cy="4754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𝑖𝐸𝑡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648" y="2847667"/>
                <a:ext cx="2170466" cy="475451"/>
              </a:xfrm>
              <a:prstGeom prst="rect">
                <a:avLst/>
              </a:prstGeom>
              <a:blipFill rotWithShape="0">
                <a:blip r:embed="rId3"/>
                <a:stretch>
                  <a:fillRect b="-1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78979" y="2847667"/>
                <a:ext cx="2482411" cy="11835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979" y="2847667"/>
                <a:ext cx="2482411" cy="11835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7927942" y="3439431"/>
            <a:ext cx="527901" cy="519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17648" y="4075571"/>
                <a:ext cx="2449132" cy="4754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648" y="4075571"/>
                <a:ext cx="2449132" cy="475451"/>
              </a:xfrm>
              <a:prstGeom prst="rect">
                <a:avLst/>
              </a:prstGeom>
              <a:blipFill rotWithShape="0">
                <a:blip r:embed="rId5"/>
                <a:stretch>
                  <a:fillRect b="-13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2612" y="5336540"/>
                <a:ext cx="6018635" cy="11835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612" y="5336540"/>
                <a:ext cx="6018635" cy="11835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33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electron moving in a thin metal wire is a reasonable approximation of a particle in a one-dimensional infinite well. The potential inside the wire is constant on average but rise sharply at each end. Suppose the electron is in a wire 1.0 cm long. (a) Compute the ground-state energy for the electron. (b) If the electron’s energy is equal to the average kinetic energy of the molecules in a gas at T = 300 K, about 0.03 eV, what is the electron’s quantum number </a:t>
            </a:r>
            <a:r>
              <a:rPr lang="en-US" i="1" dirty="0" smtClean="0"/>
              <a:t>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2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the electron in the above example could be “seen” while in its ground state. (a) What would be the probability of finding it somewhere in the region 0 &lt; x &lt; L/4? (b) What would be the probability of finding it in a very narrow region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/>
              <a:t> </a:t>
            </a:r>
            <a:r>
              <a:rPr lang="en-US" dirty="0" smtClean="0"/>
              <a:t>= 0.01 L wide centered at x = 5L/8?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0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Finite Square 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0" y="2674853"/>
            <a:ext cx="3109860" cy="1713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4852" y="1690688"/>
                <a:ext cx="4545219" cy="83099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      0&lt;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52" y="1690688"/>
                <a:ext cx="454521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490" y="3668447"/>
            <a:ext cx="4657039" cy="3090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687" y="560768"/>
            <a:ext cx="4043903" cy="62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1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61871" y="1783822"/>
                <a:ext cx="4616970" cy="8891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871" y="1783822"/>
                <a:ext cx="4616970" cy="8891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2666" y="3076865"/>
                <a:ext cx="3737818" cy="8891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6" y="3076865"/>
                <a:ext cx="3737818" cy="889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09870" y="3076865"/>
                <a:ext cx="4047326" cy="8891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70" y="3076865"/>
                <a:ext cx="4047326" cy="889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30515" y="5017669"/>
            <a:ext cx="224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about &lt;p&gt;?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455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Values and Operators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2908" y="2077648"/>
                <a:ext cx="1981440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908" y="2077648"/>
                <a:ext cx="1981440" cy="7023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10319" y="3585911"/>
                <a:ext cx="8145178" cy="9221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319" y="3585911"/>
                <a:ext cx="8145178" cy="922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4832852"/>
                <a:ext cx="9877255" cy="9623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32852"/>
                <a:ext cx="9877255" cy="9623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9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the ground-state wave function of the infinite square well.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42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in Quantum Mechanics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54436" y="4254211"/>
                <a:ext cx="9397765" cy="939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𝑜𝑝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36" y="4254211"/>
                <a:ext cx="9397765" cy="9391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3706852"/>
            <a:ext cx="662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Hamiltonian (energy operator) in time-independent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791556"/>
            <a:ext cx="2348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Position operator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41076" y="1791556"/>
                <a:ext cx="2565702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76" y="1791556"/>
                <a:ext cx="2565702" cy="490199"/>
              </a:xfrm>
              <a:prstGeom prst="rect">
                <a:avLst/>
              </a:prstGeom>
              <a:blipFill rotWithShape="0"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200" y="2660423"/>
            <a:ext cx="2838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Momentum operator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41076" y="2504025"/>
                <a:ext cx="302929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76" y="2504025"/>
                <a:ext cx="3029291" cy="7946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8199" y="5223946"/>
            <a:ext cx="662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Hamiltonian (energy operator) in time-dependent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13895" y="5593614"/>
                <a:ext cx="4228850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895" y="5593614"/>
                <a:ext cx="4228850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274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Harmonic Oscillator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10201" y="1791556"/>
                <a:ext cx="363214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201" y="1791556"/>
                <a:ext cx="3632148" cy="7838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3485267"/>
                <a:ext cx="6977679" cy="83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85267"/>
                <a:ext cx="6977679" cy="8334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334" y="1354335"/>
            <a:ext cx="1904802" cy="2087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52885" y="5385324"/>
                <a:ext cx="252479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885" y="5385324"/>
                <a:ext cx="2524794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349" y="3933973"/>
            <a:ext cx="5028036" cy="27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Schrödinger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54075" y="1812379"/>
                <a:ext cx="1810431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075" y="1812379"/>
                <a:ext cx="1810431" cy="7412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87395" y="1952194"/>
            <a:ext cx="3804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Wave equation of E&amp;M wave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991" y="5721232"/>
                <a:ext cx="1466171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91" y="5721232"/>
                <a:ext cx="1466171" cy="7023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36830" y="5721232"/>
                <a:ext cx="1333635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30" y="5721232"/>
                <a:ext cx="1333635" cy="7022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22058" y="5841521"/>
            <a:ext cx="155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Postulates: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07097" y="3117661"/>
                <a:ext cx="2949012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097" y="3117661"/>
                <a:ext cx="2949012" cy="4866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35560" y="4044057"/>
                <a:ext cx="291066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60" y="4044057"/>
                <a:ext cx="2910669" cy="490199"/>
              </a:xfrm>
              <a:prstGeom prst="rect">
                <a:avLst/>
              </a:prstGeom>
              <a:blipFill rotWithShape="0"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26792" y="4044057"/>
                <a:ext cx="27484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792" y="4044057"/>
                <a:ext cx="274844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68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8540" y="1904872"/>
                <a:ext cx="3157146" cy="51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40" y="1904872"/>
                <a:ext cx="3157146" cy="5123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4310" y="3628697"/>
                <a:ext cx="4085606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0" y="3628697"/>
                <a:ext cx="4085606" cy="8438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07076" y="2711894"/>
                <a:ext cx="5302156" cy="929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76" y="2711894"/>
                <a:ext cx="5302156" cy="9296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594" y="1477239"/>
            <a:ext cx="2269506" cy="2127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330" y="4497001"/>
            <a:ext cx="2136328" cy="2202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010" y="3764692"/>
            <a:ext cx="3813662" cy="279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8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Transmission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70" y="1546298"/>
            <a:ext cx="5218636" cy="2299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4" y="4138029"/>
            <a:ext cx="5309252" cy="2404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48568" y="1614002"/>
                <a:ext cx="1793696" cy="866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𝑚𝐸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568" y="1614002"/>
                <a:ext cx="1793696" cy="8669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229984" y="1555373"/>
                <a:ext cx="2825132" cy="893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984" y="1555373"/>
                <a:ext cx="2825132" cy="8935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659779" y="3208023"/>
                <a:ext cx="36983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79" y="3208023"/>
                <a:ext cx="3698320" cy="473591"/>
              </a:xfrm>
              <a:prstGeom prst="rect">
                <a:avLst/>
              </a:prstGeom>
              <a:blipFill rotWithShape="0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729800" y="4324250"/>
                <a:ext cx="36983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00" y="4324250"/>
                <a:ext cx="3698320" cy="473591"/>
              </a:xfrm>
              <a:prstGeom prst="rect">
                <a:avLst/>
              </a:prstGeom>
              <a:blipFill rotWithShape="0">
                <a:blip r:embed="rId8"/>
                <a:stretch>
                  <a:fillRect l="-16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81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Transmission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186907" y="2253449"/>
                <a:ext cx="2407967" cy="1027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907" y="2253449"/>
                <a:ext cx="2407967" cy="10278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186907" y="3641525"/>
                <a:ext cx="2225289" cy="854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907" y="3641525"/>
                <a:ext cx="2225289" cy="854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828364" y="5086431"/>
                <a:ext cx="15838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364" y="5086431"/>
                <a:ext cx="158383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873595" y="2535883"/>
                <a:ext cx="3098219" cy="791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95" y="2535883"/>
                <a:ext cx="3098219" cy="7911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97924" y="2166551"/>
            <a:ext cx="16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5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2" y="2042903"/>
            <a:ext cx="5032826" cy="461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47080" y="3110184"/>
                <a:ext cx="1028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80" y="3110184"/>
                <a:ext cx="102829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62212" y="3888081"/>
                <a:ext cx="1013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212" y="3888081"/>
                <a:ext cx="101316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739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Transmission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75" y="1333619"/>
            <a:ext cx="8165026" cy="5376417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81176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Barrier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60" y="902451"/>
            <a:ext cx="6460524" cy="269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38" y="2153175"/>
            <a:ext cx="3706543" cy="700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1" y="3594696"/>
            <a:ext cx="6460524" cy="2865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46" y="4493238"/>
            <a:ext cx="4967355" cy="1268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660" y="3045896"/>
            <a:ext cx="3946800" cy="109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878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Tunneling Microscopy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41" y="2429118"/>
            <a:ext cx="4573587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482541" y="1560756"/>
            <a:ext cx="1587" cy="14462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0827403" y="1625843"/>
            <a:ext cx="9525" cy="1930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0527365" y="3551481"/>
            <a:ext cx="596900" cy="190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10679765" y="3665781"/>
            <a:ext cx="317500" cy="190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0832166" y="3681656"/>
            <a:ext cx="1587" cy="20701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9995552" y="5751757"/>
            <a:ext cx="8826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959966" y="1388234"/>
            <a:ext cx="518597" cy="475217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062895" y="1454136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512702" y="1600443"/>
            <a:ext cx="14097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506602" y="1600443"/>
            <a:ext cx="13081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995428" y="2716457"/>
            <a:ext cx="1389011" cy="34073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600">
                <a:solidFill>
                  <a:srgbClr val="151515"/>
                </a:solidFill>
                <a:latin typeface="Calibri" panose="020F0502020204030204" pitchFamily="34" charset="0"/>
              </a:rPr>
              <a:t>Feedback loop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9277971" y="1863450"/>
            <a:ext cx="417544" cy="85618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8638240" y="2889493"/>
            <a:ext cx="36036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92548" y="6105222"/>
            <a:ext cx="1312025" cy="365125"/>
          </a:xfrm>
        </p:spPr>
        <p:txBody>
          <a:bodyPr/>
          <a:lstStyle/>
          <a:p>
            <a:fld id="{761D10BD-2121-471B-A0D1-3FB6B0E1EA1B}" type="slidenum">
              <a:rPr lang="en-US" smtClean="0"/>
              <a:t>26</a:t>
            </a:fld>
            <a:endParaRPr lang="en-US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11414"/>
          <a:stretch>
            <a:fillRect/>
          </a:stretch>
        </p:blipFill>
        <p:spPr bwMode="auto">
          <a:xfrm>
            <a:off x="13819" y="1534562"/>
            <a:ext cx="6264275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455269" y="5797000"/>
            <a:ext cx="290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en-US"/>
              <a:t>Si (111) 7x7 reconstruction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3819" y="6406322"/>
            <a:ext cx="290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en-US" altLang="en-US"/>
              <a:t>Image Credit: Andrew Yost</a:t>
            </a:r>
          </a:p>
        </p:txBody>
      </p:sp>
    </p:spTree>
    <p:extLst>
      <p:ext uri="{BB962C8B-B14F-4D97-AF65-F5344CB8AC3E}">
        <p14:creationId xmlns:p14="http://schemas.microsoft.com/office/powerpoint/2010/main" val="365172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Tunneling Microscopy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09" y="2484535"/>
            <a:ext cx="3889375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84" y="1887635"/>
            <a:ext cx="4608513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3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Schrödinger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79704" y="1630756"/>
                <a:ext cx="1859612" cy="83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04" y="1630756"/>
                <a:ext cx="1859612" cy="8334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84332" y="4537768"/>
                <a:ext cx="5399812" cy="92967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32" y="4537768"/>
                <a:ext cx="5399812" cy="9296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36472" y="3117608"/>
                <a:ext cx="4237442" cy="962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𝑜𝑝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472" y="3117608"/>
                <a:ext cx="4237442" cy="9623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8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Schrödinger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35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Wave function is an imaginary function.</a:t>
            </a:r>
          </a:p>
          <a:p>
            <a:r>
              <a:rPr lang="en-US" dirty="0" smtClean="0"/>
              <a:t>Wave function of matter is not a measurable function/quantity.</a:t>
            </a:r>
          </a:p>
          <a:p>
            <a:r>
              <a:rPr lang="en-US" dirty="0" smtClean="0"/>
              <a:t>Instead, it is the probability interpretation of the particle.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01954" y="3490202"/>
                <a:ext cx="6180282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54" y="3490202"/>
                <a:ext cx="6180282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79965" y="4960656"/>
                <a:ext cx="3634713" cy="8891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65" y="4960656"/>
                <a:ext cx="3634713" cy="889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09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Time and Space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1941" y="2820770"/>
                <a:ext cx="2816156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941" y="2820770"/>
                <a:ext cx="2816156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55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30769" y="4370150"/>
                <a:ext cx="2170466" cy="4754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𝑖𝐸𝑡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769" y="4370150"/>
                <a:ext cx="2170466" cy="475451"/>
              </a:xfrm>
              <a:prstGeom prst="rect">
                <a:avLst/>
              </a:prstGeom>
              <a:blipFill rotWithShape="0">
                <a:blip r:embed="rId3"/>
                <a:stretch>
                  <a:fillRect b="-13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8714" y="3474113"/>
                <a:ext cx="4883068" cy="83349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14" y="3474113"/>
                <a:ext cx="4883068" cy="8334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37479" y="3474113"/>
                <a:ext cx="2557047" cy="8090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79" y="3474113"/>
                <a:ext cx="2557047" cy="8090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50363" y="1657047"/>
                <a:ext cx="5399812" cy="92967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363" y="1657047"/>
                <a:ext cx="5399812" cy="9296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63008" y="5790215"/>
                <a:ext cx="3634713" cy="8891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08" y="5790215"/>
                <a:ext cx="3634713" cy="8891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5024487" y="6091036"/>
            <a:ext cx="867266" cy="4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118519" y="5790215"/>
                <a:ext cx="3220882" cy="8891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519" y="5790215"/>
                <a:ext cx="3220882" cy="8891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41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Show that for a free particle of mass </a:t>
                </a:r>
                <a:r>
                  <a:rPr lang="en-US" i="1" dirty="0" smtClean="0"/>
                  <a:t>m</a:t>
                </a:r>
                <a:r>
                  <a:rPr lang="en-US" dirty="0"/>
                  <a:t> </a:t>
                </a:r>
                <a:r>
                  <a:rPr lang="en-US" dirty="0" smtClean="0"/>
                  <a:t>moving in one dimension, the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𝐴𝑠𝑖𝑛𝑘𝑥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𝐵𝑐𝑜𝑠𝑘𝑥</m:t>
                    </m:r>
                  </m:oMath>
                </a14:m>
                <a:r>
                  <a:rPr lang="en-US" dirty="0" smtClean="0"/>
                  <a:t> is a solution to the time-independent Schrödinger equation for any values of the constants A and B.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68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Acceptable Wave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must exist and satisfy the Schrödinger equation.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 smtClean="0"/>
                  <a:t> must be continuous.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must be finite.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must be single valued.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fast enough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US" dirty="0" smtClean="0"/>
                  <a:t> so that the normalization integral remain bounded.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09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Infinite Square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59" y="1542627"/>
            <a:ext cx="2232720" cy="2679240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81104" y="2573772"/>
                <a:ext cx="4568687" cy="83099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      0&lt;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04" y="2573772"/>
                <a:ext cx="4568687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4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73126" y="4534292"/>
            <a:ext cx="309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Standing Wave method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40207" y="4534292"/>
            <a:ext cx="382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Solving Schrödinger equation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3140" y="5616681"/>
                <a:ext cx="3124830" cy="83349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40" y="5616681"/>
                <a:ext cx="3124830" cy="8334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14550" y="5441665"/>
                <a:ext cx="2482411" cy="11835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550" y="5441665"/>
                <a:ext cx="2482411" cy="11835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38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Infinite Square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176" y="788714"/>
            <a:ext cx="4266091" cy="5487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53721" y="3005457"/>
                <a:ext cx="3124830" cy="83349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721" y="3005457"/>
                <a:ext cx="3124830" cy="8334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07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405</Words>
  <Application>Microsoft Office PowerPoint</Application>
  <PresentationFormat>Widescreen</PresentationFormat>
  <Paragraphs>112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PMingLiU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Chapter 6</vt:lpstr>
      <vt:lpstr>The Schrödinger Equation</vt:lpstr>
      <vt:lpstr>The Schrödinger Equation</vt:lpstr>
      <vt:lpstr>The Schrödinger Equation</vt:lpstr>
      <vt:lpstr>Separation of Time and Space Variables</vt:lpstr>
      <vt:lpstr>Example</vt:lpstr>
      <vt:lpstr>Conditions for Acceptable Wave Functions</vt:lpstr>
      <vt:lpstr>The Infinite Square Well</vt:lpstr>
      <vt:lpstr>The Infinite Square Well</vt:lpstr>
      <vt:lpstr>The Infinite Square Well</vt:lpstr>
      <vt:lpstr>The Infinite Square Well – the Complete Wave Function</vt:lpstr>
      <vt:lpstr>Example</vt:lpstr>
      <vt:lpstr>Example</vt:lpstr>
      <vt:lpstr>The Finite Square Well</vt:lpstr>
      <vt:lpstr>Expectation Values</vt:lpstr>
      <vt:lpstr>Expectation Values and Operators</vt:lpstr>
      <vt:lpstr>Example</vt:lpstr>
      <vt:lpstr>Operators in Quantum Mechanics</vt:lpstr>
      <vt:lpstr>Simple Harmonic Oscillator</vt:lpstr>
      <vt:lpstr>Simple Harmonic Oscillator</vt:lpstr>
      <vt:lpstr>Reflection and Transmission</vt:lpstr>
      <vt:lpstr>Reflection and Transmission</vt:lpstr>
      <vt:lpstr>Reflection and Transmission</vt:lpstr>
      <vt:lpstr>Reflection and Transmission</vt:lpstr>
      <vt:lpstr>Potential Barrier</vt:lpstr>
      <vt:lpstr>Scanning Tunneling Microscopy</vt:lpstr>
      <vt:lpstr>Scanning Tunneling Microscopy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TeYu</dc:creator>
  <cp:lastModifiedBy>TEYU CHIEN</cp:lastModifiedBy>
  <cp:revision>229</cp:revision>
  <dcterms:created xsi:type="dcterms:W3CDTF">2016-01-25T17:55:46Z</dcterms:created>
  <dcterms:modified xsi:type="dcterms:W3CDTF">2017-04-19T16:34:36Z</dcterms:modified>
</cp:coreProperties>
</file>